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theme/themeOverride1.xml" ContentType="application/vnd.openxmlformats-officedocument.themeOverride+xml"/>
  <Override PartName="/ppt/charts/chart10.xml" ContentType="application/vnd.openxmlformats-officedocument.drawingml.chart+xml"/>
  <Override PartName="/ppt/theme/themeOverride2.xml" ContentType="application/vnd.openxmlformats-officedocument.themeOverr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3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4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5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6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7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8.xml" ContentType="application/vnd.openxmlformats-officedocument.drawingml.chart+xml"/>
  <Override PartName="/ppt/theme/themeOverride3.xml" ContentType="application/vnd.openxmlformats-officedocument.themeOverride+xml"/>
  <Override PartName="/ppt/charts/chart19.xml" ContentType="application/vnd.openxmlformats-officedocument.drawingml.chart+xml"/>
  <Override PartName="/ppt/theme/themeOverride4.xml" ContentType="application/vnd.openxmlformats-officedocument.themeOverride+xml"/>
  <Override PartName="/ppt/charts/chart20.xml" ContentType="application/vnd.openxmlformats-officedocument.drawingml.chart+xml"/>
  <Override PartName="/ppt/notesSlides/notesSlide1.xml" ContentType="application/vnd.openxmlformats-officedocument.presentationml.notesSlid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3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4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25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6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7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8.xml" ContentType="application/vnd.openxmlformats-officedocument.drawingml.chart+xml"/>
  <Override PartName="/ppt/theme/themeOverride5.xml" ContentType="application/vnd.openxmlformats-officedocument.themeOverride+xml"/>
  <Override PartName="/ppt/charts/chart29.xml" ContentType="application/vnd.openxmlformats-officedocument.drawingml.chart+xml"/>
  <Override PartName="/ppt/theme/themeOverride6.xml" ContentType="application/vnd.openxmlformats-officedocument.themeOverride+xml"/>
  <Override PartName="/ppt/charts/chart30.xml" ContentType="application/vnd.openxmlformats-officedocument.drawingml.chart+xml"/>
  <Override PartName="/ppt/notesSlides/notesSlide2.xml" ContentType="application/vnd.openxmlformats-officedocument.presentationml.notesSlid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3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3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8.xml" ContentType="application/vnd.openxmlformats-officedocument.drawingml.chart+xml"/>
  <Override PartName="/ppt/theme/themeOverride7.xml" ContentType="application/vnd.openxmlformats-officedocument.themeOverride+xml"/>
  <Override PartName="/ppt/charts/chart39.xml" ContentType="application/vnd.openxmlformats-officedocument.drawingml.chart+xml"/>
  <Override PartName="/ppt/theme/themeOverride8.xml" ContentType="application/vnd.openxmlformats-officedocument.themeOverride+xml"/>
  <Override PartName="/ppt/charts/chart40.xml" ContentType="application/vnd.openxmlformats-officedocument.drawingml.chart+xml"/>
  <Override PartName="/ppt/notesSlides/notesSlide3.xml" ContentType="application/vnd.openxmlformats-officedocument.presentationml.notesSlide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43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44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45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46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7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8.xml" ContentType="application/vnd.openxmlformats-officedocument.drawingml.chart+xml"/>
  <Override PartName="/ppt/theme/themeOverride9.xml" ContentType="application/vnd.openxmlformats-officedocument.themeOverride+xml"/>
  <Override PartName="/ppt/charts/chart49.xml" ContentType="application/vnd.openxmlformats-officedocument.drawingml.chart+xml"/>
  <Override PartName="/ppt/theme/themeOverride10.xml" ContentType="application/vnd.openxmlformats-officedocument.themeOverride+xml"/>
  <Override PartName="/ppt/charts/chart50.xml" ContentType="application/vnd.openxmlformats-officedocument.drawingml.chart+xml"/>
  <Override PartName="/ppt/notesSlides/notesSlide4.xml" ContentType="application/vnd.openxmlformats-officedocument.presentationml.notesSlide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53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54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5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6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7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8.xml" ContentType="application/vnd.openxmlformats-officedocument.drawingml.chart+xml"/>
  <Override PartName="/ppt/theme/themeOverride11.xml" ContentType="application/vnd.openxmlformats-officedocument.themeOverride+xml"/>
  <Override PartName="/ppt/charts/chart59.xml" ContentType="application/vnd.openxmlformats-officedocument.drawingml.chart+xml"/>
  <Override PartName="/ppt/theme/themeOverride12.xml" ContentType="application/vnd.openxmlformats-officedocument.themeOverride+xml"/>
  <Override PartName="/ppt/charts/chart60.xml" ContentType="application/vnd.openxmlformats-officedocument.drawingml.chart+xml"/>
  <Override PartName="/ppt/notesSlides/notesSlide5.xml" ContentType="application/vnd.openxmlformats-officedocument.presentationml.notesSlide+xml"/>
  <Override PartName="/ppt/charts/chart61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2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3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ppt/charts/chart67.xml" ContentType="application/vnd.openxmlformats-officedocument.drawingml.chart+xml"/>
  <Override PartName="/ppt/charts/chart68.xml" ContentType="application/vnd.openxmlformats-officedocument.drawingml.chart+xml"/>
  <Override PartName="/ppt/charts/chart69.xml" ContentType="application/vnd.openxmlformats-officedocument.drawingml.chart+xml"/>
  <Override PartName="/ppt/charts/chart70.xml" ContentType="application/vnd.openxmlformats-officedocument.drawingml.chart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chart73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74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75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76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77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78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9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80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81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82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</p:sldMasterIdLst>
  <p:notesMasterIdLst>
    <p:notesMasterId r:id="rId112"/>
  </p:notesMasterIdLst>
  <p:handoutMasterIdLst>
    <p:handoutMasterId r:id="rId113"/>
  </p:handoutMasterIdLst>
  <p:sldIdLst>
    <p:sldId id="267" r:id="rId2"/>
    <p:sldId id="4973" r:id="rId3"/>
    <p:sldId id="4811" r:id="rId4"/>
    <p:sldId id="4981" r:id="rId5"/>
    <p:sldId id="4982" r:id="rId6"/>
    <p:sldId id="4983" r:id="rId7"/>
    <p:sldId id="4984" r:id="rId8"/>
    <p:sldId id="4985" r:id="rId9"/>
    <p:sldId id="4986" r:id="rId10"/>
    <p:sldId id="4987" r:id="rId11"/>
    <p:sldId id="5281" r:id="rId12"/>
    <p:sldId id="5282" r:id="rId13"/>
    <p:sldId id="4906" r:id="rId14"/>
    <p:sldId id="4959" r:id="rId15"/>
    <p:sldId id="5419" r:id="rId16"/>
    <p:sldId id="5406" r:id="rId17"/>
    <p:sldId id="4976" r:id="rId18"/>
    <p:sldId id="5316" r:id="rId19"/>
    <p:sldId id="5417" r:id="rId20"/>
    <p:sldId id="5431" r:id="rId21"/>
    <p:sldId id="4924" r:id="rId22"/>
    <p:sldId id="5434" r:id="rId23"/>
    <p:sldId id="4977" r:id="rId24"/>
    <p:sldId id="4927" r:id="rId25"/>
    <p:sldId id="4929" r:id="rId26"/>
    <p:sldId id="4978" r:id="rId27"/>
    <p:sldId id="4952" r:id="rId28"/>
    <p:sldId id="5325" r:id="rId29"/>
    <p:sldId id="5326" r:id="rId30"/>
    <p:sldId id="5328" r:id="rId31"/>
    <p:sldId id="5308" r:id="rId32"/>
    <p:sldId id="4950" r:id="rId33"/>
    <p:sldId id="5293" r:id="rId34"/>
    <p:sldId id="5294" r:id="rId35"/>
    <p:sldId id="5331" r:id="rId36"/>
    <p:sldId id="5239" r:id="rId37"/>
    <p:sldId id="5295" r:id="rId38"/>
    <p:sldId id="5333" r:id="rId39"/>
    <p:sldId id="5334" r:id="rId40"/>
    <p:sldId id="5384" r:id="rId41"/>
    <p:sldId id="5385" r:id="rId42"/>
    <p:sldId id="5437" r:id="rId43"/>
    <p:sldId id="5438" r:id="rId44"/>
    <p:sldId id="5439" r:id="rId45"/>
    <p:sldId id="5440" r:id="rId46"/>
    <p:sldId id="5441" r:id="rId47"/>
    <p:sldId id="5442" r:id="rId48"/>
    <p:sldId id="5443" r:id="rId49"/>
    <p:sldId id="5444" r:id="rId50"/>
    <p:sldId id="5445" r:id="rId51"/>
    <p:sldId id="5446" r:id="rId52"/>
    <p:sldId id="5447" r:id="rId53"/>
    <p:sldId id="5448" r:id="rId54"/>
    <p:sldId id="5449" r:id="rId55"/>
    <p:sldId id="5368" r:id="rId56"/>
    <p:sldId id="5369" r:id="rId57"/>
    <p:sldId id="5451" r:id="rId58"/>
    <p:sldId id="5452" r:id="rId59"/>
    <p:sldId id="5453" r:id="rId60"/>
    <p:sldId id="5454" r:id="rId61"/>
    <p:sldId id="5455" r:id="rId62"/>
    <p:sldId id="5456" r:id="rId63"/>
    <p:sldId id="5457" r:id="rId64"/>
    <p:sldId id="5458" r:id="rId65"/>
    <p:sldId id="5459" r:id="rId66"/>
    <p:sldId id="5460" r:id="rId67"/>
    <p:sldId id="5461" r:id="rId68"/>
    <p:sldId id="5462" r:id="rId69"/>
    <p:sldId id="5463" r:id="rId70"/>
    <p:sldId id="5372" r:id="rId71"/>
    <p:sldId id="5373" r:id="rId72"/>
    <p:sldId id="5465" r:id="rId73"/>
    <p:sldId id="5466" r:id="rId74"/>
    <p:sldId id="5467" r:id="rId75"/>
    <p:sldId id="5468" r:id="rId76"/>
    <p:sldId id="5469" r:id="rId77"/>
    <p:sldId id="5470" r:id="rId78"/>
    <p:sldId id="5471" r:id="rId79"/>
    <p:sldId id="5472" r:id="rId80"/>
    <p:sldId id="5473" r:id="rId81"/>
    <p:sldId id="5474" r:id="rId82"/>
    <p:sldId id="5475" r:id="rId83"/>
    <p:sldId id="5476" r:id="rId84"/>
    <p:sldId id="5477" r:id="rId85"/>
    <p:sldId id="5380" r:id="rId86"/>
    <p:sldId id="5381" r:id="rId87"/>
    <p:sldId id="5479" r:id="rId88"/>
    <p:sldId id="5480" r:id="rId89"/>
    <p:sldId id="5481" r:id="rId90"/>
    <p:sldId id="5482" r:id="rId91"/>
    <p:sldId id="5483" r:id="rId92"/>
    <p:sldId id="5484" r:id="rId93"/>
    <p:sldId id="5485" r:id="rId94"/>
    <p:sldId id="5486" r:id="rId95"/>
    <p:sldId id="5487" r:id="rId96"/>
    <p:sldId id="5488" r:id="rId97"/>
    <p:sldId id="5489" r:id="rId98"/>
    <p:sldId id="5490" r:id="rId99"/>
    <p:sldId id="5491" r:id="rId100"/>
    <p:sldId id="4974" r:id="rId101"/>
    <p:sldId id="5436" r:id="rId102"/>
    <p:sldId id="5335" r:id="rId103"/>
    <p:sldId id="5464" r:id="rId104"/>
    <p:sldId id="5492" r:id="rId105"/>
    <p:sldId id="4909" r:id="rId106"/>
    <p:sldId id="4917" r:id="rId107"/>
    <p:sldId id="4914" r:id="rId108"/>
    <p:sldId id="4912" r:id="rId109"/>
    <p:sldId id="4916" r:id="rId110"/>
    <p:sldId id="266" r:id="rId111"/>
  </p:sldIdLst>
  <p:sldSz cx="9906000" cy="6858000" type="A4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hp" initials="h" lastIdx="0" clrIdx="0">
    <p:extLst>
      <p:ext uri="{19B8F6BF-5375-455C-9EA6-DF929625EA0E}">
        <p15:presenceInfo xmlns:p15="http://schemas.microsoft.com/office/powerpoint/2012/main" userId="hp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3F2FD"/>
    <a:srgbClr val="FAD4CA"/>
    <a:srgbClr val="D5D5D5"/>
    <a:srgbClr val="FAD8D8"/>
    <a:srgbClr val="E03C82"/>
    <a:srgbClr val="BFBFBF"/>
    <a:srgbClr val="0F5BAA"/>
    <a:srgbClr val="DAE3F3"/>
    <a:srgbClr val="EAEAEA"/>
    <a:srgbClr val="E8E8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039" autoAdjust="0"/>
    <p:restoredTop sz="96210" autoAdjust="0"/>
  </p:normalViewPr>
  <p:slideViewPr>
    <p:cSldViewPr snapToGrid="0" showGuides="1">
      <p:cViewPr varScale="1">
        <p:scale>
          <a:sx n="90" d="100"/>
          <a:sy n="90" d="100"/>
        </p:scale>
        <p:origin x="150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2220"/>
    </p:cViewPr>
  </p:sorterViewPr>
  <p:notesViewPr>
    <p:cSldViewPr snapToGrid="0" showGuides="1">
      <p:cViewPr varScale="1">
        <p:scale>
          <a:sx n="77" d="100"/>
          <a:sy n="77" d="100"/>
        </p:scale>
        <p:origin x="3228" y="11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heme" Target="theme/theme1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slide" Target="slides/slide109.xml"/><Relationship Id="rId115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handoutMaster" Target="handoutMasters/handoutMaster1.xml"/><Relationship Id="rId118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commentAuthors" Target="commentAuthor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9.xlsx"/><Relationship Id="rId1" Type="http://schemas.openxmlformats.org/officeDocument/2006/relationships/themeOverride" Target="../theme/themeOverride2.xm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0.xlsx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11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12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13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14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15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16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17.xlsx"/><Relationship Id="rId1" Type="http://schemas.openxmlformats.org/officeDocument/2006/relationships/themeOverride" Target="../theme/themeOverride3.xml"/></Relationships>
</file>

<file path=ppt/charts/_rels/chart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18.xlsx"/><Relationship Id="rId1" Type="http://schemas.openxmlformats.org/officeDocument/2006/relationships/themeOverride" Target="../theme/themeOverride4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9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0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21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22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23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24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25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26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27.xlsx"/><Relationship Id="rId1" Type="http://schemas.openxmlformats.org/officeDocument/2006/relationships/themeOverride" Target="../theme/themeOverride5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28.xlsx"/><Relationship Id="rId1" Type="http://schemas.openxmlformats.org/officeDocument/2006/relationships/themeOverride" Target="../theme/themeOverride6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29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30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3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3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3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3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3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3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37.xlsx"/><Relationship Id="rId1" Type="http://schemas.openxmlformats.org/officeDocument/2006/relationships/themeOverride" Target="../theme/themeOverride7.xml"/></Relationships>
</file>

<file path=ppt/charts/_rels/chart3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38.xlsx"/><Relationship Id="rId1" Type="http://schemas.openxmlformats.org/officeDocument/2006/relationships/themeOverride" Target="../theme/themeOverride8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39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40.xlsx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41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42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43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44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45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46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47.xlsx"/><Relationship Id="rId1" Type="http://schemas.openxmlformats.org/officeDocument/2006/relationships/themeOverride" Target="../theme/themeOverride9.xml"/></Relationships>
</file>

<file path=ppt/charts/_rels/chart4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48.xlsx"/><Relationship Id="rId1" Type="http://schemas.openxmlformats.org/officeDocument/2006/relationships/themeOverride" Target="../theme/themeOverride10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49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50.xlsx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51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52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53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54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55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56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57.xlsx"/><Relationship Id="rId1" Type="http://schemas.openxmlformats.org/officeDocument/2006/relationships/themeOverride" Target="../theme/themeOverride11.xml"/></Relationships>
</file>

<file path=ppt/charts/_rels/chart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58.xlsx"/><Relationship Id="rId1" Type="http://schemas.openxmlformats.org/officeDocument/2006/relationships/themeOverride" Target="../theme/themeOverride1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59.xlsx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63.xlsx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64.xlsx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65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66.xlsx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67.xlsx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68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69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70.xlsx"/></Relationships>
</file>

<file path=ppt/charts/_rels/chart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71.xlsx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7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73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7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7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7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7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7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7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8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_8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_8.xlsx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5340274259409004"/>
          <c:w val="1"/>
          <c:h val="0.752851136931743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PCSI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BE8-4C52-8AC4-D89422A26CA2}"/>
              </c:ext>
            </c:extLst>
          </c:dPt>
          <c:dPt>
            <c:idx val="2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BE8-4C52-8AC4-D89422A26CA2}"/>
              </c:ext>
            </c:extLst>
          </c:dPt>
          <c:dPt>
            <c:idx val="4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BE8-4C52-8AC4-D89422A26CA2}"/>
              </c:ext>
            </c:extLst>
          </c:dPt>
          <c:dPt>
            <c:idx val="5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245-4505-AE34-DA8AC792064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5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BE8-4C52-8AC4-D89422A26CA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PSI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BE8-4C52-8AC4-D89422A26C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93278639"/>
        <c:axId val="793283919"/>
      </c:barChart>
      <c:catAx>
        <c:axId val="79327863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283919"/>
        <c:crosses val="autoZero"/>
        <c:auto val="1"/>
        <c:lblAlgn val="ctr"/>
        <c:lblOffset val="100"/>
        <c:noMultiLvlLbl val="0"/>
      </c:catAx>
      <c:valAx>
        <c:axId val="79328391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7863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7230252322973225"/>
          <c:y val="0.25224244161054593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시설관리공단 최고 점수</c:v>
                </c:pt>
              </c:strCache>
            </c:strRef>
          </c:tx>
          <c:spPr>
            <a:ln w="19050">
              <a:solidFill>
                <a:sysClr val="window" lastClr="FFFFFF">
                  <a:lumMod val="65000"/>
                </a:sysClr>
              </a:solidFill>
            </a:ln>
            <a:effectLst/>
          </c:spPr>
          <c:marker>
            <c:symbol val="circle"/>
            <c:size val="7"/>
            <c:spPr>
              <a:solidFill>
                <a:sysClr val="window" lastClr="FFFFFF">
                  <a:lumMod val="65000"/>
                </a:sysClr>
              </a:solidFill>
              <a:ln w="22225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97</c:v>
                </c:pt>
                <c:pt idx="1">
                  <c:v>98.1</c:v>
                </c:pt>
                <c:pt idx="2">
                  <c:v>96.1</c:v>
                </c:pt>
                <c:pt idx="3">
                  <c:v>97.1</c:v>
                </c:pt>
                <c:pt idx="4">
                  <c:v>98.1</c:v>
                </c:pt>
                <c:pt idx="5">
                  <c:v>97.6</c:v>
                </c:pt>
                <c:pt idx="6">
                  <c:v>97.9</c:v>
                </c:pt>
                <c:pt idx="7">
                  <c:v>98.5</c:v>
                </c:pt>
                <c:pt idx="8">
                  <c:v>96.9</c:v>
                </c:pt>
                <c:pt idx="9">
                  <c:v>98.6</c:v>
                </c:pt>
                <c:pt idx="10">
                  <c:v>97.1</c:v>
                </c:pt>
                <c:pt idx="11">
                  <c:v>99</c:v>
                </c:pt>
                <c:pt idx="12">
                  <c:v>96.1</c:v>
                </c:pt>
                <c:pt idx="13">
                  <c:v>98.9</c:v>
                </c:pt>
                <c:pt idx="14">
                  <c:v>98.9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과천도시공사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0"/>
          <c:w val="1"/>
          <c:h val="0.10910014619883039"/>
        </c:manualLayout>
      </c:layout>
      <c:overlay val="0"/>
      <c:spPr>
        <a:noFill/>
      </c:spPr>
      <c:txPr>
        <a:bodyPr/>
        <a:lstStyle/>
        <a:p>
          <a:pPr>
            <a:defRPr lang="ko-KR" altLang="en-US" sz="900" b="0" i="0" u="none" strike="noStrike" kern="120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6869130535871341E-2"/>
          <c:y val="0"/>
          <c:w val="0.54379114647349081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0F5BAA"/>
            </a:solidFill>
            <a:ln>
              <a:noFill/>
            </a:ln>
            <a:effectLst/>
          </c:spPr>
          <c:invertIfNegative val="0"/>
          <c:dLbls>
            <c:numFmt formatCode="#,##0.0_);[Red]\(#,##0.0\)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공영주차장관리사업</c:v>
                </c:pt>
                <c:pt idx="1">
                  <c:v>남성</c:v>
                </c:pt>
                <c:pt idx="2">
                  <c:v>여성</c:v>
                </c:pt>
                <c:pt idx="3">
                  <c:v>20대</c:v>
                </c:pt>
                <c:pt idx="4">
                  <c:v>30대</c:v>
                </c:pt>
                <c:pt idx="5">
                  <c:v>40대</c:v>
                </c:pt>
                <c:pt idx="6">
                  <c:v>50대</c:v>
                </c:pt>
                <c:pt idx="7">
                  <c:v>60세 이상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100</c:v>
                </c:pt>
                <c:pt idx="1">
                  <c:v>60</c:v>
                </c:pt>
                <c:pt idx="2">
                  <c:v>40</c:v>
                </c:pt>
                <c:pt idx="3" formatCode="###0.0">
                  <c:v>4.4444444444444446</c:v>
                </c:pt>
                <c:pt idx="4" formatCode="###0.0">
                  <c:v>24.444444444444443</c:v>
                </c:pt>
                <c:pt idx="5" formatCode="###0.0">
                  <c:v>33.333333333333329</c:v>
                </c:pt>
                <c:pt idx="6" formatCode="###0.0">
                  <c:v>20</c:v>
                </c:pt>
                <c:pt idx="7" formatCode="###0.0">
                  <c:v>17.777777777777779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F9-48B7-A46A-F336C7DD6E8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2074221728"/>
        <c:axId val="2074218368"/>
      </c:barChart>
      <c:catAx>
        <c:axId val="20742217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074218368"/>
        <c:crosses val="autoZero"/>
        <c:auto val="1"/>
        <c:lblAlgn val="ctr"/>
        <c:lblOffset val="100"/>
        <c:noMultiLvlLbl val="0"/>
      </c:catAx>
      <c:valAx>
        <c:axId val="2074218368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2074221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5340274259409004"/>
          <c:w val="1"/>
          <c:h val="0.752851136931743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D19-439A-8A06-4AFC5A56D172}"/>
              </c:ext>
            </c:extLst>
          </c:dPt>
          <c:dPt>
            <c:idx val="1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E0F4-4F42-9A38-77BAE20F8618}"/>
              </c:ext>
            </c:extLst>
          </c:dPt>
          <c:dPt>
            <c:idx val="2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8D19-439A-8A06-4AFC5A56D172}"/>
              </c:ext>
            </c:extLst>
          </c:dPt>
          <c:dPt>
            <c:idx val="4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D19-439A-8A06-4AFC5A56D172}"/>
              </c:ext>
            </c:extLst>
          </c:dPt>
          <c:dPt>
            <c:idx val="5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5F2F-4073-8C79-A9BAEB170B73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5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D19-439A-8A06-4AFC5A56D1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항목6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81.099999999999994</c:v>
                </c:pt>
                <c:pt idx="1">
                  <c:v>78.3</c:v>
                </c:pt>
                <c:pt idx="2">
                  <c:v>79.7</c:v>
                </c:pt>
                <c:pt idx="3">
                  <c:v>82.9</c:v>
                </c:pt>
                <c:pt idx="4">
                  <c:v>88.3</c:v>
                </c:pt>
                <c:pt idx="5">
                  <c:v>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D19-439A-8A06-4AFC5A56D1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93278639"/>
        <c:axId val="793283919"/>
      </c:barChart>
      <c:catAx>
        <c:axId val="79327863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283919"/>
        <c:crosses val="autoZero"/>
        <c:auto val="1"/>
        <c:lblAlgn val="ctr"/>
        <c:lblOffset val="100"/>
        <c:noMultiLvlLbl val="0"/>
      </c:catAx>
      <c:valAx>
        <c:axId val="79328391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7863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8.4703576891991122E-2"/>
          <c:w val="1"/>
          <c:h val="0.830592846216017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6D0-4983-91FA-F8FEB4557039}"/>
              </c:ext>
            </c:extLst>
          </c:dPt>
          <c:dPt>
            <c:idx val="3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B68-465C-BFD2-2663CEB9C25F}"/>
              </c:ext>
            </c:extLst>
          </c:dPt>
          <c:dPt>
            <c:idx val="11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B68-465C-BFD2-2663CEB9C25F}"/>
              </c:ext>
            </c:extLst>
          </c:dPt>
          <c:dPt>
            <c:idx val="12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B68-465C-BFD2-2663CEB9C25F}"/>
              </c:ext>
            </c:extLst>
          </c:dPt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AAA-4D81-A2EB-6D3157A405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spc="-5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75.2</c:v>
                </c:pt>
                <c:pt idx="1">
                  <c:v>81.5</c:v>
                </c:pt>
                <c:pt idx="3">
                  <c:v>78.5</c:v>
                </c:pt>
                <c:pt idx="4">
                  <c:v>80</c:v>
                </c:pt>
                <c:pt idx="5">
                  <c:v>80.5</c:v>
                </c:pt>
                <c:pt idx="6">
                  <c:v>85.7</c:v>
                </c:pt>
                <c:pt idx="7">
                  <c:v>81.5</c:v>
                </c:pt>
                <c:pt idx="8">
                  <c:v>81.5</c:v>
                </c:pt>
                <c:pt idx="9">
                  <c:v>87.2</c:v>
                </c:pt>
                <c:pt idx="10">
                  <c:v>88.5</c:v>
                </c:pt>
                <c:pt idx="11">
                  <c:v>89.3</c:v>
                </c:pt>
                <c:pt idx="12">
                  <c:v>74.400000000000006</c:v>
                </c:pt>
                <c:pt idx="13">
                  <c:v>77</c:v>
                </c:pt>
                <c:pt idx="14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D0-4983-91FA-F8FEB45570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axId val="793292079"/>
        <c:axId val="793302159"/>
      </c:barChart>
      <c:catAx>
        <c:axId val="79329207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302159"/>
        <c:crosses val="autoZero"/>
        <c:auto val="1"/>
        <c:lblAlgn val="ctr"/>
        <c:lblOffset val="100"/>
        <c:noMultiLvlLbl val="0"/>
      </c:catAx>
      <c:valAx>
        <c:axId val="79330215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920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7118215746043461"/>
          <c:w val="1"/>
          <c:h val="0.671098533478884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시설관리공단 전체 평균</c:v>
                </c:pt>
              </c:strCache>
            </c:strRef>
          </c:tx>
          <c:spPr>
            <a:solidFill>
              <a:srgbClr val="D9D9D9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89.2</c:v>
                </c:pt>
                <c:pt idx="1">
                  <c:v>89.2</c:v>
                </c:pt>
                <c:pt idx="2">
                  <c:v>88</c:v>
                </c:pt>
                <c:pt idx="3">
                  <c:v>89.4</c:v>
                </c:pt>
                <c:pt idx="4">
                  <c:v>92.4</c:v>
                </c:pt>
                <c:pt idx="5">
                  <c:v>87.8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14-4534-B572-ED02D51956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F2B0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814-4534-B572-ED02D51956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해당사업 전체 평균</c:v>
                </c:pt>
              </c:strCache>
            </c:strRef>
          </c:tx>
          <c:spPr>
            <a:solidFill>
              <a:srgbClr val="97CDF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Sheet1!$D$2:$D$7</c:f>
              <c:numCache>
                <c:formatCode>0.0</c:formatCode>
                <c:ptCount val="6"/>
                <c:pt idx="0">
                  <c:v>87.2</c:v>
                </c:pt>
                <c:pt idx="1">
                  <c:v>86.5</c:v>
                </c:pt>
                <c:pt idx="2">
                  <c:v>84.1</c:v>
                </c:pt>
                <c:pt idx="3">
                  <c:v>88.3</c:v>
                </c:pt>
                <c:pt idx="4">
                  <c:v>91.3</c:v>
                </c:pt>
                <c:pt idx="5">
                  <c:v>85.9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14-4534-B572-ED02D519568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공영주차장관리사업</c:v>
                </c:pt>
              </c:strCache>
            </c:strRef>
          </c:tx>
          <c:spPr>
            <a:solidFill>
              <a:srgbClr val="839DB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20B-4F05-95CD-A1D2C40848B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Sheet1!$E$2:$E$7</c:f>
              <c:numCache>
                <c:formatCode>0.0</c:formatCode>
                <c:ptCount val="6"/>
                <c:pt idx="0">
                  <c:v>81.099999999999994</c:v>
                </c:pt>
                <c:pt idx="1">
                  <c:v>78.3</c:v>
                </c:pt>
                <c:pt idx="2">
                  <c:v>79.7</c:v>
                </c:pt>
                <c:pt idx="3">
                  <c:v>82.9</c:v>
                </c:pt>
                <c:pt idx="4">
                  <c:v>88.3</c:v>
                </c:pt>
                <c:pt idx="5">
                  <c:v>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91-4219-B1AA-D2C26AF728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0"/>
        <c:overlap val="-30"/>
        <c:axId val="1698699744"/>
        <c:axId val="1698724224"/>
      </c:barChart>
      <c:catAx>
        <c:axId val="16986997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98724224"/>
        <c:crosses val="autoZero"/>
        <c:auto val="1"/>
        <c:lblAlgn val="ctr"/>
        <c:lblOffset val="100"/>
        <c:noMultiLvlLbl val="0"/>
      </c:catAx>
      <c:valAx>
        <c:axId val="1698724224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98699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40028118124275913"/>
          <c:y val="2.482476453082404E-2"/>
          <c:w val="0.59778976084109692"/>
          <c:h val="0.100300785430085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ko-KR" altLang="en-US"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4765894136787059"/>
          <c:w val="1"/>
          <c:h val="0.69087046220236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5-4CCD-A3B6-C6826A2CC43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공영주차장관리사업</c:v>
                </c:pt>
              </c:strCache>
            </c:strRef>
          </c:tx>
          <c:spPr>
            <a:solidFill>
              <a:srgbClr val="093B6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50" b="0" i="0" u="none" strike="noStrike" kern="1200" baseline="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81.099999999999994</c:v>
                </c:pt>
                <c:pt idx="1">
                  <c:v>78.3</c:v>
                </c:pt>
                <c:pt idx="2">
                  <c:v>79.7</c:v>
                </c:pt>
                <c:pt idx="3">
                  <c:v>82.9</c:v>
                </c:pt>
                <c:pt idx="4">
                  <c:v>88.3</c:v>
                </c:pt>
                <c:pt idx="5">
                  <c:v>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045-4CCD-A3B6-C6826A2CC4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50"/>
        <c:axId val="1665449680"/>
        <c:axId val="1665456400"/>
      </c:barChart>
      <c:catAx>
        <c:axId val="16654496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65456400"/>
        <c:crosses val="autoZero"/>
        <c:auto val="1"/>
        <c:lblAlgn val="ctr"/>
        <c:lblOffset val="100"/>
        <c:noMultiLvlLbl val="0"/>
      </c:catAx>
      <c:valAx>
        <c:axId val="1665456400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65449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8285231479825503"/>
          <c:y val="1.1928871559980316E-2"/>
          <c:w val="0.31569636162321052"/>
          <c:h val="0.1161889055625835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3609512076119781"/>
          <c:w val="1"/>
          <c:h val="0.80391805327845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rgbClr val="D5D5D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5D5D5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138-4CDC-AC73-B2E6181C4E3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28575" cap="rnd">
              <a:solidFill>
                <a:srgbClr val="093B6D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093B6D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Sheet1!$C$2:$C$16</c:f>
              <c:numCache>
                <c:formatCode>0.0</c:formatCode>
                <c:ptCount val="15"/>
                <c:pt idx="0">
                  <c:v>75.2</c:v>
                </c:pt>
                <c:pt idx="1">
                  <c:v>81.5</c:v>
                </c:pt>
                <c:pt idx="3">
                  <c:v>78.5</c:v>
                </c:pt>
                <c:pt idx="4">
                  <c:v>80</c:v>
                </c:pt>
                <c:pt idx="5">
                  <c:v>80.5</c:v>
                </c:pt>
                <c:pt idx="6">
                  <c:v>85.7</c:v>
                </c:pt>
                <c:pt idx="7">
                  <c:v>81.5</c:v>
                </c:pt>
                <c:pt idx="8">
                  <c:v>81.5</c:v>
                </c:pt>
                <c:pt idx="9">
                  <c:v>87.2</c:v>
                </c:pt>
                <c:pt idx="10">
                  <c:v>88.5</c:v>
                </c:pt>
                <c:pt idx="11">
                  <c:v>89.3</c:v>
                </c:pt>
                <c:pt idx="12">
                  <c:v>74.400000000000006</c:v>
                </c:pt>
                <c:pt idx="13">
                  <c:v>77</c:v>
                </c:pt>
                <c:pt idx="14">
                  <c:v>79.599999999999994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138-4CDC-AC73-B2E6181C4E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171183"/>
        <c:axId val="187157263"/>
      </c:lineChart>
      <c:catAx>
        <c:axId val="187171183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87157263"/>
        <c:crosses val="autoZero"/>
        <c:auto val="1"/>
        <c:lblAlgn val="ctr"/>
        <c:lblOffset val="100"/>
        <c:noMultiLvlLbl val="0"/>
      </c:catAx>
      <c:valAx>
        <c:axId val="18715726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871711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578256916609047E-3"/>
          <c:y val="6.806038617570298E-2"/>
          <c:w val="0.99824217430833906"/>
          <c:h val="0.8579524098371844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Sheet1!$B$2:$U$2</c:f>
              <c:numCache>
                <c:formatCode>0.0</c:formatCode>
                <c:ptCount val="20"/>
                <c:pt idx="0">
                  <c:v>66.666666666666671</c:v>
                </c:pt>
                <c:pt idx="1">
                  <c:v>66.666666666666657</c:v>
                </c:pt>
                <c:pt idx="2">
                  <c:v>66.666666666666657</c:v>
                </c:pt>
                <c:pt idx="4">
                  <c:v>66.835266869083867</c:v>
                </c:pt>
                <c:pt idx="5">
                  <c:v>66.666666666666657</c:v>
                </c:pt>
                <c:pt idx="6">
                  <c:v>66.666666666666671</c:v>
                </c:pt>
                <c:pt idx="7">
                  <c:v>66.666666666666657</c:v>
                </c:pt>
                <c:pt idx="8">
                  <c:v>75</c:v>
                </c:pt>
                <c:pt idx="9">
                  <c:v>83.333333333333343</c:v>
                </c:pt>
                <c:pt idx="10">
                  <c:v>66.666666666666657</c:v>
                </c:pt>
                <c:pt idx="11">
                  <c:v>66.666666666666657</c:v>
                </c:pt>
                <c:pt idx="12">
                  <c:v>83.333333333333343</c:v>
                </c:pt>
                <c:pt idx="13">
                  <c:v>83.333333333333343</c:v>
                </c:pt>
                <c:pt idx="14">
                  <c:v>83.333333333333343</c:v>
                </c:pt>
                <c:pt idx="15">
                  <c:v>83.333333333333343</c:v>
                </c:pt>
                <c:pt idx="16">
                  <c:v>72.222222222222214</c:v>
                </c:pt>
                <c:pt idx="17">
                  <c:v>66.666666666666657</c:v>
                </c:pt>
                <c:pt idx="18">
                  <c:v>66.666666666666657</c:v>
                </c:pt>
                <c:pt idx="19">
                  <c:v>66.666666666666657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72-497D-BBC1-0F05ECB59676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중앙값-1분위수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9525">
              <a:solidFill>
                <a:schemeClr val="bg1"/>
              </a:solidFill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Sheet1!$B$6:$U$6</c:f>
                <c:numCache>
                  <c:formatCode>General</c:formatCode>
                  <c:ptCount val="20"/>
                  <c:pt idx="0">
                    <c:v>16.666666666666657</c:v>
                  </c:pt>
                  <c:pt idx="1">
                    <c:v>16.666666666666657</c:v>
                  </c:pt>
                  <c:pt idx="2">
                    <c:v>16.666666666666657</c:v>
                  </c:pt>
                  <c:pt idx="4">
                    <c:v>16.961949830717188</c:v>
                  </c:pt>
                  <c:pt idx="5">
                    <c:v>16.666666666666657</c:v>
                  </c:pt>
                  <c:pt idx="6">
                    <c:v>16.666666666666671</c:v>
                  </c:pt>
                  <c:pt idx="7">
                    <c:v>16.666666666666657</c:v>
                  </c:pt>
                  <c:pt idx="8">
                    <c:v>16.666666666666657</c:v>
                  </c:pt>
                  <c:pt idx="9">
                    <c:v>16.666666666666657</c:v>
                  </c:pt>
                  <c:pt idx="10">
                    <c:v>16.666666666666657</c:v>
                  </c:pt>
                  <c:pt idx="11">
                    <c:v>16.666666666666657</c:v>
                  </c:pt>
                  <c:pt idx="12">
                    <c:v>13.888888888888872</c:v>
                  </c:pt>
                  <c:pt idx="13">
                    <c:v>16.666666666666657</c:v>
                  </c:pt>
                  <c:pt idx="14">
                    <c:v>16.666666666666657</c:v>
                  </c:pt>
                  <c:pt idx="15">
                    <c:v>16.666666666666657</c:v>
                  </c:pt>
                  <c:pt idx="16">
                    <c:v>22.222222222222214</c:v>
                  </c:pt>
                  <c:pt idx="17">
                    <c:v>16.666666666666657</c:v>
                  </c:pt>
                  <c:pt idx="18">
                    <c:v>16.666666666666657</c:v>
                  </c:pt>
                  <c:pt idx="19">
                    <c:v>16.666666666666657</c:v>
                  </c:pt>
                </c:numCache>
              </c:numRef>
            </c:plus>
            <c:minus>
              <c:numRef>
                <c:f>Sheet1!$B$7:$U$7</c:f>
                <c:numCache>
                  <c:formatCode>General</c:formatCode>
                  <c:ptCount val="20"/>
                  <c:pt idx="0">
                    <c:v>50.000000000000014</c:v>
                  </c:pt>
                  <c:pt idx="1">
                    <c:v>83.333333333333343</c:v>
                  </c:pt>
                  <c:pt idx="2">
                    <c:v>66.666666666666686</c:v>
                  </c:pt>
                  <c:pt idx="4">
                    <c:v>41.371383502616148</c:v>
                  </c:pt>
                  <c:pt idx="5">
                    <c:v>50.000000000000014</c:v>
                  </c:pt>
                  <c:pt idx="6">
                    <c:v>41.666666666666664</c:v>
                  </c:pt>
                  <c:pt idx="7">
                    <c:v>50.000000000000014</c:v>
                  </c:pt>
                  <c:pt idx="8">
                    <c:v>50.000000000000007</c:v>
                  </c:pt>
                  <c:pt idx="9">
                    <c:v>33.333333333333343</c:v>
                  </c:pt>
                  <c:pt idx="10">
                    <c:v>83.333333333333343</c:v>
                  </c:pt>
                  <c:pt idx="11">
                    <c:v>33.333333333333343</c:v>
                  </c:pt>
                  <c:pt idx="12">
                    <c:v>22.222222222222243</c:v>
                  </c:pt>
                  <c:pt idx="13">
                    <c:v>16.666666666666686</c:v>
                  </c:pt>
                  <c:pt idx="14">
                    <c:v>33.333333333333343</c:v>
                  </c:pt>
                  <c:pt idx="15">
                    <c:v>16.666666666666686</c:v>
                  </c:pt>
                  <c:pt idx="16">
                    <c:v>72.222222222222229</c:v>
                  </c:pt>
                  <c:pt idx="17">
                    <c:v>66.666666666666686</c:v>
                  </c:pt>
                  <c:pt idx="18">
                    <c:v>83.333333333333343</c:v>
                  </c:pt>
                  <c:pt idx="19">
                    <c:v>83.333333333333343</c:v>
                  </c:pt>
                </c:numCache>
              </c:numRef>
            </c:minus>
            <c:spPr>
              <a:noFill/>
              <a:ln w="22225" cap="flat" cmpd="sng" algn="ctr">
                <a:solidFill>
                  <a:srgbClr val="E03C82"/>
                </a:solidFill>
                <a:prstDash val="sysDash"/>
                <a:round/>
              </a:ln>
              <a:effectLst/>
            </c:spPr>
          </c:errBars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Sheet1!$B$3:$U$3</c:f>
              <c:numCache>
                <c:formatCode>0.0</c:formatCode>
                <c:ptCount val="20"/>
                <c:pt idx="0">
                  <c:v>16.666666666666671</c:v>
                </c:pt>
                <c:pt idx="1">
                  <c:v>16.666666666666686</c:v>
                </c:pt>
                <c:pt idx="2">
                  <c:v>16.666666666666686</c:v>
                </c:pt>
                <c:pt idx="4">
                  <c:v>16.202783300198945</c:v>
                </c:pt>
                <c:pt idx="5">
                  <c:v>16.666666666666686</c:v>
                </c:pt>
                <c:pt idx="6">
                  <c:v>16.666666666666657</c:v>
                </c:pt>
                <c:pt idx="7">
                  <c:v>16.666666666666686</c:v>
                </c:pt>
                <c:pt idx="8">
                  <c:v>8.3333333333333428</c:v>
                </c:pt>
                <c:pt idx="10">
                  <c:v>16.666666666666686</c:v>
                </c:pt>
                <c:pt idx="11">
                  <c:v>16.666666666666686</c:v>
                </c:pt>
                <c:pt idx="12">
                  <c:v>2.7777777777777857</c:v>
                </c:pt>
                <c:pt idx="16">
                  <c:v>5.5555555555555713</c:v>
                </c:pt>
                <c:pt idx="17">
                  <c:v>16.666666666666686</c:v>
                </c:pt>
                <c:pt idx="18">
                  <c:v>16.666666666666686</c:v>
                </c:pt>
                <c:pt idx="19">
                  <c:v>16.666666666666686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772-497D-BBC1-0F05ECB59676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3분위수-중앙값</c:v>
                </c:pt>
              </c:strCache>
            </c:strRef>
          </c:tx>
          <c:spPr>
            <a:solidFill>
              <a:srgbClr val="0F5BAA"/>
            </a:solidFill>
            <a:ln w="9525">
              <a:solidFill>
                <a:schemeClr val="bg1"/>
              </a:solidFill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Sheet1!$B$4:$U$4</c:f>
              <c:numCache>
                <c:formatCode>General</c:formatCode>
                <c:ptCount val="20"/>
                <c:pt idx="0" formatCode="0.0">
                  <c:v>8.3333333333333286</c:v>
                </c:pt>
                <c:pt idx="2" formatCode="0.0">
                  <c:v>16.666666666666657</c:v>
                </c:pt>
                <c:pt idx="4" formatCode="0.0">
                  <c:v>8.6286164973838595</c:v>
                </c:pt>
                <c:pt idx="6" formatCode="0.0">
                  <c:v>8.3333333333333428</c:v>
                </c:pt>
                <c:pt idx="7" formatCode="0.0">
                  <c:v>16.666666666666657</c:v>
                </c:pt>
                <c:pt idx="8" formatCode="0.0">
                  <c:v>11.111111111111114</c:v>
                </c:pt>
                <c:pt idx="9" formatCode="0.0">
                  <c:v>16.666666666666657</c:v>
                </c:pt>
                <c:pt idx="10" formatCode="0.0">
                  <c:v>16.666666666666657</c:v>
                </c:pt>
                <c:pt idx="11" formatCode="0.0">
                  <c:v>16.666666666666657</c:v>
                </c:pt>
                <c:pt idx="12" formatCode="0.0">
                  <c:v>13.888888888888872</c:v>
                </c:pt>
                <c:pt idx="13" formatCode="0.0">
                  <c:v>16.666666666666657</c:v>
                </c:pt>
                <c:pt idx="14" formatCode="0.0">
                  <c:v>16.666666666666657</c:v>
                </c:pt>
                <c:pt idx="15" formatCode="0.0">
                  <c:v>16.666666666666657</c:v>
                </c:pt>
                <c:pt idx="16" formatCode="0.0">
                  <c:v>11.111111111111114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772-497D-BBC1-0F05ECB59676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최대값-3분위수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Sheet1!$B$5:$U$5</c:f>
              <c:numCache>
                <c:formatCode>0.0</c:formatCode>
                <c:ptCount val="20"/>
                <c:pt idx="0">
                  <c:v>8.3333333333333286</c:v>
                </c:pt>
                <c:pt idx="1">
                  <c:v>16.666666666666657</c:v>
                </c:pt>
                <c:pt idx="4">
                  <c:v>8.3333333333333286</c:v>
                </c:pt>
                <c:pt idx="5">
                  <c:v>16.666666666666657</c:v>
                </c:pt>
                <c:pt idx="6">
                  <c:v>8.3333333333333286</c:v>
                </c:pt>
                <c:pt idx="8">
                  <c:v>5.5555555555555429</c:v>
                </c:pt>
                <c:pt idx="16">
                  <c:v>11.1111111111111</c:v>
                </c:pt>
                <c:pt idx="17">
                  <c:v>16.666666666666657</c:v>
                </c:pt>
                <c:pt idx="18">
                  <c:v>16.666666666666657</c:v>
                </c:pt>
                <c:pt idx="19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772-497D-BBC1-0F05ECB59676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최대값- 중앙값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Sheet1!$B$6:$U$6</c:f>
              <c:numCache>
                <c:formatCode>0.0</c:formatCode>
                <c:ptCount val="20"/>
                <c:pt idx="0">
                  <c:v>16.666666666666657</c:v>
                </c:pt>
                <c:pt idx="1">
                  <c:v>16.666666666666657</c:v>
                </c:pt>
                <c:pt idx="2">
                  <c:v>16.666666666666657</c:v>
                </c:pt>
                <c:pt idx="4">
                  <c:v>16.961949830717188</c:v>
                </c:pt>
                <c:pt idx="5">
                  <c:v>16.666666666666657</c:v>
                </c:pt>
                <c:pt idx="6">
                  <c:v>16.666666666666671</c:v>
                </c:pt>
                <c:pt idx="7">
                  <c:v>16.666666666666657</c:v>
                </c:pt>
                <c:pt idx="8">
                  <c:v>16.666666666666657</c:v>
                </c:pt>
                <c:pt idx="9">
                  <c:v>16.666666666666657</c:v>
                </c:pt>
                <c:pt idx="10">
                  <c:v>16.666666666666657</c:v>
                </c:pt>
                <c:pt idx="11">
                  <c:v>16.666666666666657</c:v>
                </c:pt>
                <c:pt idx="12">
                  <c:v>13.888888888888872</c:v>
                </c:pt>
                <c:pt idx="13">
                  <c:v>16.666666666666657</c:v>
                </c:pt>
                <c:pt idx="14">
                  <c:v>16.666666666666657</c:v>
                </c:pt>
                <c:pt idx="15">
                  <c:v>16.666666666666657</c:v>
                </c:pt>
                <c:pt idx="16">
                  <c:v>22.222222222222214</c:v>
                </c:pt>
                <c:pt idx="17">
                  <c:v>16.666666666666657</c:v>
                </c:pt>
                <c:pt idx="18">
                  <c:v>16.666666666666657</c:v>
                </c:pt>
                <c:pt idx="19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772-497D-BBC1-0F05ECB59676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중앙값-최소값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Sheet1!$B$7:$U$7</c:f>
              <c:numCache>
                <c:formatCode>0.0</c:formatCode>
                <c:ptCount val="20"/>
                <c:pt idx="0">
                  <c:v>50.000000000000014</c:v>
                </c:pt>
                <c:pt idx="1">
                  <c:v>83.333333333333343</c:v>
                </c:pt>
                <c:pt idx="2">
                  <c:v>66.666666666666686</c:v>
                </c:pt>
                <c:pt idx="4">
                  <c:v>41.371383502616148</c:v>
                </c:pt>
                <c:pt idx="5">
                  <c:v>50.000000000000014</c:v>
                </c:pt>
                <c:pt idx="6">
                  <c:v>41.666666666666664</c:v>
                </c:pt>
                <c:pt idx="7">
                  <c:v>50.000000000000014</c:v>
                </c:pt>
                <c:pt idx="8">
                  <c:v>50.000000000000007</c:v>
                </c:pt>
                <c:pt idx="9">
                  <c:v>33.333333333333343</c:v>
                </c:pt>
                <c:pt idx="10">
                  <c:v>83.333333333333343</c:v>
                </c:pt>
                <c:pt idx="11">
                  <c:v>33.333333333333343</c:v>
                </c:pt>
                <c:pt idx="12">
                  <c:v>22.222222222222243</c:v>
                </c:pt>
                <c:pt idx="13">
                  <c:v>16.666666666666686</c:v>
                </c:pt>
                <c:pt idx="14">
                  <c:v>33.333333333333343</c:v>
                </c:pt>
                <c:pt idx="15">
                  <c:v>16.666666666666686</c:v>
                </c:pt>
                <c:pt idx="16">
                  <c:v>72.222222222222229</c:v>
                </c:pt>
                <c:pt idx="17">
                  <c:v>66.666666666666686</c:v>
                </c:pt>
                <c:pt idx="18">
                  <c:v>83.333333333333343</c:v>
                </c:pt>
                <c:pt idx="19">
                  <c:v>83.333333333333343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1429383792"/>
        <c:axId val="-1429394672"/>
      </c:barChart>
      <c:lineChart>
        <c:grouping val="stacked"/>
        <c:varyColors val="0"/>
        <c:ser>
          <c:idx val="6"/>
          <c:order val="6"/>
          <c:tx>
            <c:strRef>
              <c:f>Sheet1!$A$8</c:f>
              <c:strCache>
                <c:ptCount val="1"/>
                <c:pt idx="0">
                  <c:v>평균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6"/>
            <c:spPr>
              <a:solidFill>
                <a:schemeClr val="bg1"/>
              </a:solidFill>
              <a:ln w="22225">
                <a:solidFill>
                  <a:srgbClr val="E03C82">
                    <a:alpha val="99000"/>
                  </a:srgbClr>
                </a:solidFill>
              </a:ln>
              <a:effectLst/>
            </c:spPr>
          </c:marker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Sheet1!$B$8:$U$8</c:f>
              <c:numCache>
                <c:formatCode>0.0</c:formatCode>
                <c:ptCount val="20"/>
                <c:pt idx="0">
                  <c:v>78.333333333333314</c:v>
                </c:pt>
                <c:pt idx="1">
                  <c:v>75.185185185185176</c:v>
                </c:pt>
                <c:pt idx="2">
                  <c:v>81.481481481481467</c:v>
                </c:pt>
                <c:pt idx="4">
                  <c:v>79.663226949645775</c:v>
                </c:pt>
                <c:pt idx="5">
                  <c:v>78.518518518518533</c:v>
                </c:pt>
                <c:pt idx="6">
                  <c:v>80.008015286754855</c:v>
                </c:pt>
                <c:pt idx="7">
                  <c:v>80.463147043663952</c:v>
                </c:pt>
                <c:pt idx="8">
                  <c:v>82.901234567901227</c:v>
                </c:pt>
                <c:pt idx="9">
                  <c:v>85.740740740740733</c:v>
                </c:pt>
                <c:pt idx="10">
                  <c:v>81.481481481481467</c:v>
                </c:pt>
                <c:pt idx="11">
                  <c:v>81.481481481481495</c:v>
                </c:pt>
                <c:pt idx="12">
                  <c:v>88.333333333333343</c:v>
                </c:pt>
                <c:pt idx="13">
                  <c:v>87.222222222222243</c:v>
                </c:pt>
                <c:pt idx="14">
                  <c:v>88.518518518518519</c:v>
                </c:pt>
                <c:pt idx="15">
                  <c:v>89.259259259259267</c:v>
                </c:pt>
                <c:pt idx="16">
                  <c:v>77.037037037037024</c:v>
                </c:pt>
                <c:pt idx="17">
                  <c:v>74.444444444444429</c:v>
                </c:pt>
                <c:pt idx="18">
                  <c:v>77.037037037037024</c:v>
                </c:pt>
                <c:pt idx="19">
                  <c:v>79.629629629629633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429387056"/>
        <c:axId val="-1429382704"/>
      </c:lineChart>
      <c:catAx>
        <c:axId val="-14293837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429394672"/>
        <c:crosses val="autoZero"/>
        <c:auto val="1"/>
        <c:lblAlgn val="ctr"/>
        <c:lblOffset val="100"/>
        <c:noMultiLvlLbl val="0"/>
      </c:catAx>
      <c:valAx>
        <c:axId val="-1429394672"/>
        <c:scaling>
          <c:orientation val="minMax"/>
          <c:max val="10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baseline="0">
                <a:solidFill>
                  <a:schemeClr val="bg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n-cs"/>
              </a:defRPr>
            </a:pPr>
            <a:endParaRPr lang="ko-KR"/>
          </a:p>
        </c:txPr>
        <c:crossAx val="-1429383792"/>
        <c:crosses val="autoZero"/>
        <c:crossBetween val="between"/>
        <c:majorUnit val="20"/>
      </c:valAx>
      <c:valAx>
        <c:axId val="-1429382704"/>
        <c:scaling>
          <c:orientation val="minMax"/>
          <c:max val="100"/>
          <c:min val="0"/>
        </c:scaling>
        <c:delete val="0"/>
        <c:axPos val="r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-1429387056"/>
        <c:crosses val="max"/>
        <c:crossBetween val="between"/>
      </c:valAx>
      <c:catAx>
        <c:axId val="-1429387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4293827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37995116528745"/>
          <c:y val="0.26720117946390315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ln w="19050">
              <a:solidFill>
                <a:srgbClr val="2498DA"/>
              </a:solidFill>
            </a:ln>
            <a:effectLst/>
          </c:spPr>
          <c:marker>
            <c:symbol val="circle"/>
            <c:size val="7"/>
            <c:spPr>
              <a:solidFill>
                <a:srgbClr val="2498DA"/>
              </a:solidFill>
              <a:ln w="19050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공영주차장관리사업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vertOverflow="overflow" horzOverflow="overflow" wrap="square" lIns="0" tIns="19050" rIns="0" bIns="19050" anchor="ctr" anchorCtr="0">
                <a:spAutoFit/>
              </a:bodyPr>
              <a:lstStyle/>
              <a:p>
                <a:pPr algn="ctr">
                  <a:defRPr lang="en-US" altLang="ko-KR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75.2</c:v>
                </c:pt>
                <c:pt idx="1">
                  <c:v>81.5</c:v>
                </c:pt>
                <c:pt idx="3">
                  <c:v>78.5</c:v>
                </c:pt>
                <c:pt idx="4">
                  <c:v>80</c:v>
                </c:pt>
                <c:pt idx="5">
                  <c:v>80.5</c:v>
                </c:pt>
                <c:pt idx="6">
                  <c:v>85.7</c:v>
                </c:pt>
                <c:pt idx="7">
                  <c:v>81.5</c:v>
                </c:pt>
                <c:pt idx="8">
                  <c:v>81.5</c:v>
                </c:pt>
                <c:pt idx="9">
                  <c:v>87.2</c:v>
                </c:pt>
                <c:pt idx="10">
                  <c:v>88.5</c:v>
                </c:pt>
                <c:pt idx="11">
                  <c:v>89.3</c:v>
                </c:pt>
                <c:pt idx="12">
                  <c:v>74.400000000000006</c:v>
                </c:pt>
                <c:pt idx="13">
                  <c:v>77</c:v>
                </c:pt>
                <c:pt idx="14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9.4615009746588702E-4"/>
          <c:w val="1"/>
          <c:h val="0.10590399610136453"/>
        </c:manualLayout>
      </c:layout>
      <c:overlay val="0"/>
      <c:spPr>
        <a:noFill/>
      </c:spPr>
      <c:txPr>
        <a:bodyPr/>
        <a:lstStyle/>
        <a:p>
          <a:pPr>
            <a:defRPr sz="900" b="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7230252322973225"/>
          <c:y val="0.25224244161054593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시설관리공단 최고 점수</c:v>
                </c:pt>
              </c:strCache>
            </c:strRef>
          </c:tx>
          <c:spPr>
            <a:ln w="19050">
              <a:solidFill>
                <a:sysClr val="window" lastClr="FFFFFF">
                  <a:lumMod val="65000"/>
                </a:sysClr>
              </a:solidFill>
            </a:ln>
            <a:effectLst/>
          </c:spPr>
          <c:marker>
            <c:symbol val="circle"/>
            <c:size val="7"/>
            <c:spPr>
              <a:solidFill>
                <a:sysClr val="window" lastClr="FFFFFF">
                  <a:lumMod val="65000"/>
                </a:sysClr>
              </a:solidFill>
              <a:ln w="22225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94</c:v>
                </c:pt>
                <c:pt idx="1">
                  <c:v>94</c:v>
                </c:pt>
                <c:pt idx="3">
                  <c:v>92.8</c:v>
                </c:pt>
                <c:pt idx="4">
                  <c:v>91.2</c:v>
                </c:pt>
                <c:pt idx="5">
                  <c:v>94.1</c:v>
                </c:pt>
                <c:pt idx="6">
                  <c:v>90.8</c:v>
                </c:pt>
                <c:pt idx="7">
                  <c:v>93.8</c:v>
                </c:pt>
                <c:pt idx="8">
                  <c:v>94.2</c:v>
                </c:pt>
                <c:pt idx="9">
                  <c:v>97.8</c:v>
                </c:pt>
                <c:pt idx="10">
                  <c:v>95.1</c:v>
                </c:pt>
                <c:pt idx="11">
                  <c:v>98.2</c:v>
                </c:pt>
                <c:pt idx="12">
                  <c:v>90.4</c:v>
                </c:pt>
                <c:pt idx="13">
                  <c:v>91.6</c:v>
                </c:pt>
                <c:pt idx="14">
                  <c:v>92.7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공영주차장관리사업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75.2</c:v>
                </c:pt>
                <c:pt idx="1">
                  <c:v>81.5</c:v>
                </c:pt>
                <c:pt idx="3">
                  <c:v>78.5</c:v>
                </c:pt>
                <c:pt idx="4">
                  <c:v>80</c:v>
                </c:pt>
                <c:pt idx="5">
                  <c:v>80.5</c:v>
                </c:pt>
                <c:pt idx="6">
                  <c:v>85.7</c:v>
                </c:pt>
                <c:pt idx="7">
                  <c:v>81.5</c:v>
                </c:pt>
                <c:pt idx="8">
                  <c:v>81.5</c:v>
                </c:pt>
                <c:pt idx="9">
                  <c:v>87.2</c:v>
                </c:pt>
                <c:pt idx="10">
                  <c:v>88.5</c:v>
                </c:pt>
                <c:pt idx="11">
                  <c:v>89.3</c:v>
                </c:pt>
                <c:pt idx="12">
                  <c:v>74.400000000000006</c:v>
                </c:pt>
                <c:pt idx="13">
                  <c:v>77</c:v>
                </c:pt>
                <c:pt idx="14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0"/>
          <c:w val="1"/>
          <c:h val="0.10910014619883039"/>
        </c:manualLayout>
      </c:layout>
      <c:overlay val="0"/>
      <c:spPr>
        <a:noFill/>
      </c:spPr>
      <c:txPr>
        <a:bodyPr/>
        <a:lstStyle/>
        <a:p>
          <a:pPr>
            <a:defRPr lang="ko-KR" altLang="en-US" sz="900" b="0" i="0" u="none" strike="noStrike" kern="120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5340274259409004"/>
          <c:w val="1"/>
          <c:h val="0.752851136931743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PCSI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B7B-4741-B2F4-6E1A99F80E47}"/>
              </c:ext>
            </c:extLst>
          </c:dPt>
          <c:dPt>
            <c:idx val="1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B7B-4741-B2F4-6E1A99F80E47}"/>
              </c:ext>
            </c:extLst>
          </c:dPt>
          <c:dPt>
            <c:idx val="2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B7B-4741-B2F4-6E1A99F80E47}"/>
              </c:ext>
            </c:extLst>
          </c:dPt>
          <c:dPt>
            <c:idx val="3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314E-447E-B1A0-F23CB788757B}"/>
              </c:ext>
            </c:extLst>
          </c:dPt>
          <c:dPt>
            <c:idx val="4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B7B-4741-B2F4-6E1A99F80E47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5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B7B-4741-B2F4-6E1A99F80E4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PSI</c:v>
                </c:pt>
                <c:pt idx="1">
                  <c:v>공영주차장관리사업</c:v>
                </c:pt>
                <c:pt idx="2">
                  <c:v>공원관리사업</c:v>
                </c:pt>
                <c:pt idx="3">
                  <c:v>수련관 체육시설사업</c:v>
                </c:pt>
                <c:pt idx="4">
                  <c:v>시민회관 체육시설사업</c:v>
                </c:pt>
                <c:pt idx="5">
                  <c:v>교통약자이동지원센터사업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85.3</c:v>
                </c:pt>
                <c:pt idx="1">
                  <c:v>81.099999999999994</c:v>
                </c:pt>
                <c:pt idx="2">
                  <c:v>79.8</c:v>
                </c:pt>
                <c:pt idx="3">
                  <c:v>93.2</c:v>
                </c:pt>
                <c:pt idx="4">
                  <c:v>85.2</c:v>
                </c:pt>
                <c:pt idx="5">
                  <c:v>83.7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B7B-4741-B2F4-6E1A99F80E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7"/>
        <c:axId val="793278639"/>
        <c:axId val="793283919"/>
      </c:barChart>
      <c:catAx>
        <c:axId val="79327863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283919"/>
        <c:crosses val="autoZero"/>
        <c:auto val="1"/>
        <c:lblAlgn val="ctr"/>
        <c:lblOffset val="100"/>
        <c:noMultiLvlLbl val="0"/>
      </c:catAx>
      <c:valAx>
        <c:axId val="79328391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7863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4269056531867947E-3"/>
          <c:y val="8.9190041259244752E-3"/>
          <c:w val="0.99114618869362625"/>
          <c:h val="0.98991393209849587"/>
        </c:manualLayout>
      </c:layout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circle"/>
            <c:size val="6"/>
            <c:spPr>
              <a:solidFill>
                <a:srgbClr val="00206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/>
            </c:spPr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461-4A9E-BEF0-055E468E3605}"/>
              </c:ext>
            </c:extLst>
          </c:dPt>
          <c:dPt>
            <c:idx val="5"/>
            <c:bubble3D val="0"/>
            <c:extLst>
              <c:ext xmlns:c16="http://schemas.microsoft.com/office/drawing/2014/chart" uri="{C3380CC4-5D6E-409C-BE32-E72D297353CC}">
                <c16:uniqueId val="{00000001-E461-4A9E-BEF0-055E468E3605}"/>
              </c:ext>
            </c:extLst>
          </c:dPt>
          <c:dLbls>
            <c:delete val="1"/>
          </c:dLbls>
          <c:xVal>
            <c:numRef>
              <c:f>Sheet1!$B$2:$B$16</c:f>
              <c:numCache>
                <c:formatCode>0.0_ </c:formatCode>
                <c:ptCount val="15"/>
                <c:pt idx="0">
                  <c:v>-6.1111111111111107</c:v>
                </c:pt>
                <c:pt idx="1">
                  <c:v>-6.1111111111111107</c:v>
                </c:pt>
                <c:pt idx="2">
                  <c:v>-1.1111111111111107</c:v>
                </c:pt>
                <c:pt idx="3">
                  <c:v>-6.1111111111111107</c:v>
                </c:pt>
                <c:pt idx="4">
                  <c:v>8.8888888888888893</c:v>
                </c:pt>
                <c:pt idx="5">
                  <c:v>13.888888888888889</c:v>
                </c:pt>
                <c:pt idx="6">
                  <c:v>8.8888888888888893</c:v>
                </c:pt>
                <c:pt idx="7">
                  <c:v>-1.1111111111111107</c:v>
                </c:pt>
                <c:pt idx="8">
                  <c:v>-1.1111111111111107</c:v>
                </c:pt>
                <c:pt idx="9">
                  <c:v>-1.1111111111111107</c:v>
                </c:pt>
                <c:pt idx="10">
                  <c:v>10</c:v>
                </c:pt>
                <c:pt idx="11">
                  <c:v>8.8888888888888893</c:v>
                </c:pt>
              </c:numCache>
            </c:numRef>
          </c:xVal>
          <c:yVal>
            <c:numRef>
              <c:f>Sheet1!$C$2:$C$16</c:f>
              <c:numCache>
                <c:formatCode>0.0_ </c:formatCode>
                <c:ptCount val="15"/>
                <c:pt idx="0">
                  <c:v>86</c:v>
                </c:pt>
                <c:pt idx="1">
                  <c:v>84.8</c:v>
                </c:pt>
                <c:pt idx="2">
                  <c:v>84</c:v>
                </c:pt>
                <c:pt idx="3">
                  <c:v>83.8</c:v>
                </c:pt>
                <c:pt idx="4">
                  <c:v>81.900000000000006</c:v>
                </c:pt>
                <c:pt idx="5">
                  <c:v>86.2</c:v>
                </c:pt>
                <c:pt idx="6">
                  <c:v>84.8</c:v>
                </c:pt>
                <c:pt idx="7">
                  <c:v>83.1</c:v>
                </c:pt>
                <c:pt idx="8">
                  <c:v>85.7</c:v>
                </c:pt>
                <c:pt idx="9">
                  <c:v>85.5</c:v>
                </c:pt>
                <c:pt idx="10">
                  <c:v>82.6</c:v>
                </c:pt>
                <c:pt idx="11">
                  <c:v>85.2</c:v>
                </c:pt>
                <c:pt idx="12">
                  <c:v>88.1</c:v>
                </c:pt>
                <c:pt idx="13">
                  <c:v>-22</c:v>
                </c:pt>
                <c:pt idx="14">
                  <c:v>-22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461-4A9E-BEF0-055E468E360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126182912"/>
        <c:axId val="126184448"/>
      </c:scatterChart>
      <c:valAx>
        <c:axId val="126182912"/>
        <c:scaling>
          <c:orientation val="minMax"/>
          <c:max val="15"/>
          <c:min val="-15"/>
        </c:scaling>
        <c:delete val="0"/>
        <c:axPos val="b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4448"/>
        <c:crosses val="autoZero"/>
        <c:crossBetween val="midCat"/>
      </c:valAx>
      <c:valAx>
        <c:axId val="126184448"/>
        <c:scaling>
          <c:orientation val="minMax"/>
          <c:max val="33"/>
          <c:min val="-33"/>
        </c:scaling>
        <c:delete val="0"/>
        <c:axPos val="l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2912"/>
        <c:crosses val="autoZero"/>
        <c:crossBetween val="midCat"/>
      </c:valAx>
      <c:spPr>
        <a:ln w="12700">
          <a:noFill/>
        </a:ln>
      </c:spPr>
    </c:plotArea>
    <c:plotVisOnly val="1"/>
    <c:dispBlanksAs val="gap"/>
    <c:showDLblsOverMax val="0"/>
  </c:chart>
  <c:spPr>
    <a:scene3d>
      <a:camera prst="orthographicFront"/>
      <a:lightRig rig="threePt" dir="t"/>
    </a:scene3d>
    <a:sp3d>
      <a:bevelT w="190500" h="38100"/>
    </a:sp3d>
  </c:spPr>
  <c:txPr>
    <a:bodyPr/>
    <a:lstStyle/>
    <a:p>
      <a:pPr>
        <a:lnSpc>
          <a:spcPct val="80000"/>
        </a:lnSpc>
        <a:defRPr sz="1000" b="1">
          <a:latin typeface="맑은 고딕" pitchFamily="50" charset="-127"/>
          <a:ea typeface="맑은 고딕" pitchFamily="50" charset="-127"/>
        </a:defRPr>
      </a:pPr>
      <a:endParaRPr lang="ko-KR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6869130535871341E-2"/>
          <c:y val="0"/>
          <c:w val="0.54379114647349081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0F5BAA"/>
            </a:solidFill>
            <a:ln>
              <a:noFill/>
            </a:ln>
            <a:effectLst/>
          </c:spPr>
          <c:invertIfNegative val="0"/>
          <c:dLbls>
            <c:numFmt formatCode="#,##0.0_);[Red]\(#,##0.0\)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공원관리사업</c:v>
                </c:pt>
                <c:pt idx="1">
                  <c:v>남성</c:v>
                </c:pt>
                <c:pt idx="2">
                  <c:v>여성</c:v>
                </c:pt>
                <c:pt idx="3">
                  <c:v>20대</c:v>
                </c:pt>
                <c:pt idx="4">
                  <c:v>30대</c:v>
                </c:pt>
                <c:pt idx="5">
                  <c:v>40대</c:v>
                </c:pt>
                <c:pt idx="6">
                  <c:v>50대</c:v>
                </c:pt>
                <c:pt idx="7">
                  <c:v>60세 이상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100</c:v>
                </c:pt>
                <c:pt idx="1">
                  <c:v>47.692307692307693</c:v>
                </c:pt>
                <c:pt idx="2">
                  <c:v>52.307692307692314</c:v>
                </c:pt>
                <c:pt idx="3" formatCode="###0.0">
                  <c:v>9.2307692307692317</c:v>
                </c:pt>
                <c:pt idx="4" formatCode="###0.0">
                  <c:v>15.384615384615385</c:v>
                </c:pt>
                <c:pt idx="5" formatCode="###0.0">
                  <c:v>32.307692307692307</c:v>
                </c:pt>
                <c:pt idx="6" formatCode="###0.0">
                  <c:v>27.692307692307693</c:v>
                </c:pt>
                <c:pt idx="7" formatCode="###0.0">
                  <c:v>15.384615384615385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F9-48B7-A46A-F336C7DD6E8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2074221728"/>
        <c:axId val="2074218368"/>
      </c:barChart>
      <c:catAx>
        <c:axId val="20742217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074218368"/>
        <c:crosses val="autoZero"/>
        <c:auto val="1"/>
        <c:lblAlgn val="ctr"/>
        <c:lblOffset val="100"/>
        <c:noMultiLvlLbl val="0"/>
      </c:catAx>
      <c:valAx>
        <c:axId val="2074218368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2074221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5340274259409004"/>
          <c:w val="1"/>
          <c:h val="0.752851136931743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D19-439A-8A06-4AFC5A56D172}"/>
              </c:ext>
            </c:extLst>
          </c:dPt>
          <c:dPt>
            <c:idx val="1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E0F4-4F42-9A38-77BAE20F8618}"/>
              </c:ext>
            </c:extLst>
          </c:dPt>
          <c:dPt>
            <c:idx val="2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8D19-439A-8A06-4AFC5A56D172}"/>
              </c:ext>
            </c:extLst>
          </c:dPt>
          <c:dPt>
            <c:idx val="4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D19-439A-8A06-4AFC5A56D172}"/>
              </c:ext>
            </c:extLst>
          </c:dPt>
          <c:dPt>
            <c:idx val="5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F87-4D21-998F-B93BE813FAB0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5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D19-439A-8A06-4AFC5A56D1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항목6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79.8</c:v>
                </c:pt>
                <c:pt idx="1">
                  <c:v>90.4</c:v>
                </c:pt>
                <c:pt idx="2">
                  <c:v>74.599999999999994</c:v>
                </c:pt>
                <c:pt idx="3">
                  <c:v>82.7</c:v>
                </c:pt>
                <c:pt idx="4">
                  <c:v>86.8</c:v>
                </c:pt>
                <c:pt idx="5">
                  <c:v>73.099999999999994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D19-439A-8A06-4AFC5A56D1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93278639"/>
        <c:axId val="793283919"/>
      </c:barChart>
      <c:catAx>
        <c:axId val="79327863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283919"/>
        <c:crosses val="autoZero"/>
        <c:auto val="1"/>
        <c:lblAlgn val="ctr"/>
        <c:lblOffset val="100"/>
        <c:noMultiLvlLbl val="0"/>
      </c:catAx>
      <c:valAx>
        <c:axId val="79328391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7863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8.4703576891991122E-2"/>
          <c:w val="1"/>
          <c:h val="0.830592846216017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6D0-4983-91FA-F8FEB4557039}"/>
              </c:ext>
            </c:extLst>
          </c:dPt>
          <c:dPt>
            <c:idx val="3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B68-465C-BFD2-2663CEB9C25F}"/>
              </c:ext>
            </c:extLst>
          </c:dPt>
          <c:dPt>
            <c:idx val="11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B68-465C-BFD2-2663CEB9C25F}"/>
              </c:ext>
            </c:extLst>
          </c:dPt>
          <c:dPt>
            <c:idx val="12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B68-465C-BFD2-2663CEB9C25F}"/>
              </c:ext>
            </c:extLst>
          </c:dPt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AAA-4D81-A2EB-6D3157A405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spc="-5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90</c:v>
                </c:pt>
                <c:pt idx="1">
                  <c:v>90.8</c:v>
                </c:pt>
                <c:pt idx="3">
                  <c:v>81</c:v>
                </c:pt>
                <c:pt idx="4">
                  <c:v>71.3</c:v>
                </c:pt>
                <c:pt idx="5">
                  <c:v>71.400000000000006</c:v>
                </c:pt>
                <c:pt idx="6">
                  <c:v>88.5</c:v>
                </c:pt>
                <c:pt idx="7">
                  <c:v>80.5</c:v>
                </c:pt>
                <c:pt idx="8">
                  <c:v>79.099999999999994</c:v>
                </c:pt>
                <c:pt idx="9">
                  <c:v>91.2</c:v>
                </c:pt>
                <c:pt idx="10">
                  <c:v>76.900000000000006</c:v>
                </c:pt>
                <c:pt idx="11">
                  <c:v>92.3</c:v>
                </c:pt>
                <c:pt idx="12">
                  <c:v>70.3</c:v>
                </c:pt>
                <c:pt idx="13">
                  <c:v>72.8</c:v>
                </c:pt>
                <c:pt idx="14">
                  <c:v>76.2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D0-4983-91FA-F8FEB45570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axId val="793292079"/>
        <c:axId val="793302159"/>
      </c:barChart>
      <c:catAx>
        <c:axId val="79329207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302159"/>
        <c:crosses val="autoZero"/>
        <c:auto val="1"/>
        <c:lblAlgn val="ctr"/>
        <c:lblOffset val="100"/>
        <c:noMultiLvlLbl val="0"/>
      </c:catAx>
      <c:valAx>
        <c:axId val="79330215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920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7118215746043461"/>
          <c:w val="1"/>
          <c:h val="0.671098533478884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시설관리공단 전체 평균</c:v>
                </c:pt>
              </c:strCache>
            </c:strRef>
          </c:tx>
          <c:spPr>
            <a:solidFill>
              <a:srgbClr val="D9D9D9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89.2</c:v>
                </c:pt>
                <c:pt idx="1">
                  <c:v>89.2</c:v>
                </c:pt>
                <c:pt idx="2">
                  <c:v>88</c:v>
                </c:pt>
                <c:pt idx="3">
                  <c:v>89.4</c:v>
                </c:pt>
                <c:pt idx="4">
                  <c:v>92.4</c:v>
                </c:pt>
                <c:pt idx="5">
                  <c:v>87.8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14-4534-B572-ED02D51956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F2B0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814-4534-B572-ED02D51956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해당사업 전체 평균</c:v>
                </c:pt>
              </c:strCache>
            </c:strRef>
          </c:tx>
          <c:spPr>
            <a:solidFill>
              <a:srgbClr val="97CDF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Sheet1!$D$2:$D$7</c:f>
              <c:numCache>
                <c:formatCode>0.0</c:formatCode>
                <c:ptCount val="6"/>
                <c:pt idx="0">
                  <c:v>86</c:v>
                </c:pt>
                <c:pt idx="1">
                  <c:v>88.8</c:v>
                </c:pt>
                <c:pt idx="2">
                  <c:v>81.599999999999994</c:v>
                </c:pt>
                <c:pt idx="3">
                  <c:v>85.8</c:v>
                </c:pt>
                <c:pt idx="4">
                  <c:v>91.8</c:v>
                </c:pt>
                <c:pt idx="5">
                  <c:v>84.4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14-4534-B572-ED02D519568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공원관리사업</c:v>
                </c:pt>
              </c:strCache>
            </c:strRef>
          </c:tx>
          <c:spPr>
            <a:solidFill>
              <a:srgbClr val="839DB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20B-4F05-95CD-A1D2C40848B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Sheet1!$E$2:$E$7</c:f>
              <c:numCache>
                <c:formatCode>0.0</c:formatCode>
                <c:ptCount val="6"/>
                <c:pt idx="0">
                  <c:v>79.8</c:v>
                </c:pt>
                <c:pt idx="1">
                  <c:v>90.4</c:v>
                </c:pt>
                <c:pt idx="2">
                  <c:v>74.599999999999994</c:v>
                </c:pt>
                <c:pt idx="3">
                  <c:v>82.7</c:v>
                </c:pt>
                <c:pt idx="4">
                  <c:v>86.8</c:v>
                </c:pt>
                <c:pt idx="5">
                  <c:v>73.099999999999994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91-4219-B1AA-D2C26AF728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0"/>
        <c:overlap val="-30"/>
        <c:axId val="1698699744"/>
        <c:axId val="1698724224"/>
      </c:barChart>
      <c:catAx>
        <c:axId val="16986997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98724224"/>
        <c:crosses val="autoZero"/>
        <c:auto val="1"/>
        <c:lblAlgn val="ctr"/>
        <c:lblOffset val="100"/>
        <c:noMultiLvlLbl val="0"/>
      </c:catAx>
      <c:valAx>
        <c:axId val="1698724224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98699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40028118124275913"/>
          <c:y val="2.482476453082404E-2"/>
          <c:w val="0.59778976084109692"/>
          <c:h val="0.100300785430085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ko-KR" altLang="en-US"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4765894136787059"/>
          <c:w val="1"/>
          <c:h val="0.69087046220236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5-4CCD-A3B6-C6826A2CC43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공원관리사업</c:v>
                </c:pt>
              </c:strCache>
            </c:strRef>
          </c:tx>
          <c:spPr>
            <a:solidFill>
              <a:srgbClr val="093B6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50" b="0" i="0" u="none" strike="noStrike" kern="1200" baseline="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79.8</c:v>
                </c:pt>
                <c:pt idx="1">
                  <c:v>90.4</c:v>
                </c:pt>
                <c:pt idx="2">
                  <c:v>74.599999999999994</c:v>
                </c:pt>
                <c:pt idx="3">
                  <c:v>82.7</c:v>
                </c:pt>
                <c:pt idx="4">
                  <c:v>86.8</c:v>
                </c:pt>
                <c:pt idx="5">
                  <c:v>73.099999999999994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045-4CCD-A3B6-C6826A2CC4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50"/>
        <c:axId val="1665449680"/>
        <c:axId val="1665456400"/>
      </c:barChart>
      <c:catAx>
        <c:axId val="16654496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65456400"/>
        <c:crosses val="autoZero"/>
        <c:auto val="1"/>
        <c:lblAlgn val="ctr"/>
        <c:lblOffset val="100"/>
        <c:noMultiLvlLbl val="0"/>
      </c:catAx>
      <c:valAx>
        <c:axId val="1665456400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65449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8285231479825503"/>
          <c:y val="1.1928871559980316E-2"/>
          <c:w val="0.31569636162321052"/>
          <c:h val="0.1161889055625835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3609512076119781"/>
          <c:w val="1"/>
          <c:h val="0.80391805327845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rgbClr val="D5D5D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5D5D5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138-4CDC-AC73-B2E6181C4E3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28575" cap="rnd">
              <a:solidFill>
                <a:srgbClr val="093B6D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093B6D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Sheet1!$C$2:$C$16</c:f>
              <c:numCache>
                <c:formatCode>0.0</c:formatCode>
                <c:ptCount val="15"/>
                <c:pt idx="0">
                  <c:v>90</c:v>
                </c:pt>
                <c:pt idx="1">
                  <c:v>90.8</c:v>
                </c:pt>
                <c:pt idx="3">
                  <c:v>81</c:v>
                </c:pt>
                <c:pt idx="4">
                  <c:v>71.3</c:v>
                </c:pt>
                <c:pt idx="5">
                  <c:v>71.400000000000006</c:v>
                </c:pt>
                <c:pt idx="6">
                  <c:v>88.5</c:v>
                </c:pt>
                <c:pt idx="7">
                  <c:v>80.5</c:v>
                </c:pt>
                <c:pt idx="8">
                  <c:v>79.099999999999994</c:v>
                </c:pt>
                <c:pt idx="9">
                  <c:v>91.2</c:v>
                </c:pt>
                <c:pt idx="10">
                  <c:v>76.900000000000006</c:v>
                </c:pt>
                <c:pt idx="11">
                  <c:v>92.3</c:v>
                </c:pt>
                <c:pt idx="12">
                  <c:v>70.3</c:v>
                </c:pt>
                <c:pt idx="13">
                  <c:v>72.8</c:v>
                </c:pt>
                <c:pt idx="14">
                  <c:v>76.2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138-4CDC-AC73-B2E6181C4E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171183"/>
        <c:axId val="187157263"/>
      </c:lineChart>
      <c:catAx>
        <c:axId val="187171183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87157263"/>
        <c:crosses val="autoZero"/>
        <c:auto val="1"/>
        <c:lblAlgn val="ctr"/>
        <c:lblOffset val="100"/>
        <c:noMultiLvlLbl val="0"/>
      </c:catAx>
      <c:valAx>
        <c:axId val="18715726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871711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578256916609047E-3"/>
          <c:y val="6.806038617570298E-2"/>
          <c:w val="0.99824217430833906"/>
          <c:h val="0.8579524098371844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Sheet1!$B$2:$U$2</c:f>
              <c:numCache>
                <c:formatCode>0.0</c:formatCode>
                <c:ptCount val="20"/>
                <c:pt idx="0">
                  <c:v>83.333333333333343</c:v>
                </c:pt>
                <c:pt idx="1">
                  <c:v>83.333333333333343</c:v>
                </c:pt>
                <c:pt idx="2">
                  <c:v>83.333333333333343</c:v>
                </c:pt>
                <c:pt idx="4">
                  <c:v>63.888888888888886</c:v>
                </c:pt>
                <c:pt idx="5">
                  <c:v>66.666666666666657</c:v>
                </c:pt>
                <c:pt idx="6">
                  <c:v>58.333333333333329</c:v>
                </c:pt>
                <c:pt idx="7">
                  <c:v>50</c:v>
                </c:pt>
                <c:pt idx="8">
                  <c:v>75</c:v>
                </c:pt>
                <c:pt idx="9">
                  <c:v>83.333333333333343</c:v>
                </c:pt>
                <c:pt idx="10">
                  <c:v>66.666666666666657</c:v>
                </c:pt>
                <c:pt idx="11">
                  <c:v>66.666666666666657</c:v>
                </c:pt>
                <c:pt idx="12">
                  <c:v>77.777777777777771</c:v>
                </c:pt>
                <c:pt idx="13">
                  <c:v>83.333333333333343</c:v>
                </c:pt>
                <c:pt idx="14">
                  <c:v>50</c:v>
                </c:pt>
                <c:pt idx="15">
                  <c:v>83.333333333333343</c:v>
                </c:pt>
                <c:pt idx="16">
                  <c:v>61.111111111111114</c:v>
                </c:pt>
                <c:pt idx="17">
                  <c:v>50</c:v>
                </c:pt>
                <c:pt idx="18">
                  <c:v>50</c:v>
                </c:pt>
                <c:pt idx="19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72-497D-BBC1-0F05ECB59676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중앙값-1분위수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9525">
              <a:solidFill>
                <a:schemeClr val="bg1"/>
              </a:solidFill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Sheet1!$B$6:$U$6</c:f>
                <c:numCache>
                  <c:formatCode>General</c:formatCode>
                  <c:ptCount val="20"/>
                  <c:pt idx="0">
                    <c:v>4.1666666666666572</c:v>
                  </c:pt>
                  <c:pt idx="4">
                    <c:v>18.396952575623217</c:v>
                  </c:pt>
                  <c:pt idx="5">
                    <c:v>16.666666666666657</c:v>
                  </c:pt>
                  <c:pt idx="6">
                    <c:v>20.364987080103361</c:v>
                  </c:pt>
                  <c:pt idx="7">
                    <c:v>16.666666666666657</c:v>
                  </c:pt>
                  <c:pt idx="8">
                    <c:v>8.3333333333333286</c:v>
                  </c:pt>
                  <c:pt idx="9">
                    <c:v>8.3333333333333286</c:v>
                  </c:pt>
                  <c:pt idx="10">
                    <c:v>16.666666666666657</c:v>
                  </c:pt>
                  <c:pt idx="11">
                    <c:v>8.3333333333333286</c:v>
                  </c:pt>
                  <c:pt idx="12">
                    <c:v>8.3333333333333286</c:v>
                  </c:pt>
                  <c:pt idx="13">
                    <c:v>8.3333333333333286</c:v>
                  </c:pt>
                  <c:pt idx="14">
                    <c:v>16.666666666666657</c:v>
                  </c:pt>
                  <c:pt idx="16">
                    <c:v>16.666666666666657</c:v>
                  </c:pt>
                  <c:pt idx="17">
                    <c:v>16.666666666666657</c:v>
                  </c:pt>
                  <c:pt idx="18">
                    <c:v>16.666666666666657</c:v>
                  </c:pt>
                  <c:pt idx="19">
                    <c:v>16.666666666666657</c:v>
                  </c:pt>
                </c:numCache>
              </c:numRef>
            </c:plus>
            <c:minus>
              <c:numRef>
                <c:f>Sheet1!$B$7:$U$7</c:f>
                <c:numCache>
                  <c:formatCode>General</c:formatCode>
                  <c:ptCount val="20"/>
                  <c:pt idx="0">
                    <c:v>66.666666666666686</c:v>
                  </c:pt>
                  <c:pt idx="1">
                    <c:v>91.666666666666671</c:v>
                  </c:pt>
                  <c:pt idx="2">
                    <c:v>50</c:v>
                  </c:pt>
                  <c:pt idx="4">
                    <c:v>81.603047424376783</c:v>
                  </c:pt>
                  <c:pt idx="5">
                    <c:v>83.333333333333343</c:v>
                  </c:pt>
                  <c:pt idx="6">
                    <c:v>79.635012919896639</c:v>
                  </c:pt>
                  <c:pt idx="7">
                    <c:v>83.333333333333343</c:v>
                  </c:pt>
                  <c:pt idx="8">
                    <c:v>80.555555555555557</c:v>
                  </c:pt>
                  <c:pt idx="9">
                    <c:v>66.666666666666671</c:v>
                  </c:pt>
                  <c:pt idx="10">
                    <c:v>83.333333333333343</c:v>
                  </c:pt>
                  <c:pt idx="11">
                    <c:v>83.333333333333343</c:v>
                  </c:pt>
                  <c:pt idx="12">
                    <c:v>52.777777777777786</c:v>
                  </c:pt>
                  <c:pt idx="13">
                    <c:v>41.666666666666671</c:v>
                  </c:pt>
                  <c:pt idx="14">
                    <c:v>66.666666666666686</c:v>
                  </c:pt>
                  <c:pt idx="15">
                    <c:v>83.333333333333343</c:v>
                  </c:pt>
                  <c:pt idx="16">
                    <c:v>83.333333333333343</c:v>
                  </c:pt>
                  <c:pt idx="17">
                    <c:v>83.333333333333343</c:v>
                  </c:pt>
                  <c:pt idx="18">
                    <c:v>83.333333333333343</c:v>
                  </c:pt>
                  <c:pt idx="19">
                    <c:v>83.333333333333343</c:v>
                  </c:pt>
                </c:numCache>
              </c:numRef>
            </c:minus>
            <c:spPr>
              <a:noFill/>
              <a:ln w="22225" cap="flat" cmpd="sng" algn="ctr">
                <a:solidFill>
                  <a:srgbClr val="E03C82"/>
                </a:solidFill>
                <a:prstDash val="sysDash"/>
                <a:round/>
              </a:ln>
              <a:effectLst/>
            </c:spPr>
          </c:errBars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Sheet1!$B$3:$U$3</c:f>
              <c:numCache>
                <c:formatCode>0.0</c:formatCode>
                <c:ptCount val="20"/>
                <c:pt idx="0">
                  <c:v>12.5</c:v>
                </c:pt>
                <c:pt idx="1">
                  <c:v>16.666666666666657</c:v>
                </c:pt>
                <c:pt idx="2">
                  <c:v>16.666666666666657</c:v>
                </c:pt>
                <c:pt idx="4">
                  <c:v>17.714158535487897</c:v>
                </c:pt>
                <c:pt idx="5">
                  <c:v>16.666666666666686</c:v>
                </c:pt>
                <c:pt idx="6">
                  <c:v>21.30167958656331</c:v>
                </c:pt>
                <c:pt idx="7">
                  <c:v>33.333333333333343</c:v>
                </c:pt>
                <c:pt idx="8">
                  <c:v>16.666666666666671</c:v>
                </c:pt>
                <c:pt idx="9">
                  <c:v>8.3333333333333286</c:v>
                </c:pt>
                <c:pt idx="10">
                  <c:v>16.666666666666686</c:v>
                </c:pt>
                <c:pt idx="11">
                  <c:v>25.000000000000014</c:v>
                </c:pt>
                <c:pt idx="12">
                  <c:v>13.8888888888889</c:v>
                </c:pt>
                <c:pt idx="13">
                  <c:v>8.3333333333333286</c:v>
                </c:pt>
                <c:pt idx="14">
                  <c:v>33.333333333333343</c:v>
                </c:pt>
                <c:pt idx="15">
                  <c:v>16.666666666666657</c:v>
                </c:pt>
                <c:pt idx="16">
                  <c:v>22.222222222222229</c:v>
                </c:pt>
                <c:pt idx="17">
                  <c:v>33.333333333333343</c:v>
                </c:pt>
                <c:pt idx="18">
                  <c:v>33.333333333333343</c:v>
                </c:pt>
                <c:pt idx="19">
                  <c:v>33.333333333333343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772-497D-BBC1-0F05ECB59676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3분위수-중앙값</c:v>
                </c:pt>
              </c:strCache>
            </c:strRef>
          </c:tx>
          <c:spPr>
            <a:solidFill>
              <a:srgbClr val="0F5BAA"/>
            </a:solidFill>
            <a:ln w="9525">
              <a:solidFill>
                <a:schemeClr val="bg1"/>
              </a:solidFill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Sheet1!$B$4:$U$4</c:f>
              <c:numCache>
                <c:formatCode>General</c:formatCode>
                <c:ptCount val="20"/>
                <c:pt idx="0" formatCode="0.0">
                  <c:v>4.1666666666666572</c:v>
                </c:pt>
                <c:pt idx="4" formatCode="0.0">
                  <c:v>14.386401326699882</c:v>
                </c:pt>
                <c:pt idx="5" formatCode="0.0">
                  <c:v>16.666666666666657</c:v>
                </c:pt>
                <c:pt idx="6" formatCode="0.0">
                  <c:v>8.3333333333333286</c:v>
                </c:pt>
                <c:pt idx="7" formatCode="0.0">
                  <c:v>16.666666666666657</c:v>
                </c:pt>
                <c:pt idx="8" formatCode="0.0">
                  <c:v>8.3333333333333286</c:v>
                </c:pt>
                <c:pt idx="9" formatCode="0.0">
                  <c:v>8.3333333333333286</c:v>
                </c:pt>
                <c:pt idx="10" formatCode="0.0">
                  <c:v>16.666666666666657</c:v>
                </c:pt>
                <c:pt idx="11" formatCode="0.0">
                  <c:v>8.3333333333333286</c:v>
                </c:pt>
                <c:pt idx="12" formatCode="0.0">
                  <c:v>8.3333333333333286</c:v>
                </c:pt>
                <c:pt idx="13" formatCode="0.0">
                  <c:v>8.3333333333333286</c:v>
                </c:pt>
                <c:pt idx="14" formatCode="0.0">
                  <c:v>16.666666666666657</c:v>
                </c:pt>
                <c:pt idx="16" formatCode="0.0">
                  <c:v>11.111111111111114</c:v>
                </c:pt>
                <c:pt idx="17" formatCode="0.0">
                  <c:v>16.666666666666657</c:v>
                </c:pt>
                <c:pt idx="18" formatCode="0.0">
                  <c:v>16.666666666666657</c:v>
                </c:pt>
                <c:pt idx="19" formatCode="0.0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772-497D-BBC1-0F05ECB59676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최대값-3분위수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Sheet1!$B$5:$U$5</c:f>
              <c:numCache>
                <c:formatCode>General</c:formatCode>
                <c:ptCount val="20"/>
                <c:pt idx="4" formatCode="0.0">
                  <c:v>4.0105512489233348</c:v>
                </c:pt>
                <c:pt idx="6" formatCode="0.0">
                  <c:v>12.031653746770033</c:v>
                </c:pt>
                <c:pt idx="16" formatCode="0.0">
                  <c:v>5.5555555555555429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772-497D-BBC1-0F05ECB59676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최대값- 중앙값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Sheet1!$B$6:$U$6</c:f>
              <c:numCache>
                <c:formatCode>General</c:formatCode>
                <c:ptCount val="20"/>
                <c:pt idx="0" formatCode="0.0">
                  <c:v>4.1666666666666572</c:v>
                </c:pt>
                <c:pt idx="4" formatCode="0.0">
                  <c:v>18.396952575623217</c:v>
                </c:pt>
                <c:pt idx="5" formatCode="0.0">
                  <c:v>16.666666666666657</c:v>
                </c:pt>
                <c:pt idx="6" formatCode="0.0">
                  <c:v>20.364987080103361</c:v>
                </c:pt>
                <c:pt idx="7" formatCode="0.0">
                  <c:v>16.666666666666657</c:v>
                </c:pt>
                <c:pt idx="8" formatCode="0.0">
                  <c:v>8.3333333333333286</c:v>
                </c:pt>
                <c:pt idx="9" formatCode="0.0">
                  <c:v>8.3333333333333286</c:v>
                </c:pt>
                <c:pt idx="10" formatCode="0.0">
                  <c:v>16.666666666666657</c:v>
                </c:pt>
                <c:pt idx="11" formatCode="0.0">
                  <c:v>8.3333333333333286</c:v>
                </c:pt>
                <c:pt idx="12" formatCode="0.0">
                  <c:v>8.3333333333333286</c:v>
                </c:pt>
                <c:pt idx="13" formatCode="0.0">
                  <c:v>8.3333333333333286</c:v>
                </c:pt>
                <c:pt idx="14" formatCode="0.0">
                  <c:v>16.666666666666657</c:v>
                </c:pt>
                <c:pt idx="16" formatCode="0.0">
                  <c:v>16.666666666666657</c:v>
                </c:pt>
                <c:pt idx="17" formatCode="0.0">
                  <c:v>16.666666666666657</c:v>
                </c:pt>
                <c:pt idx="18" formatCode="0.0">
                  <c:v>16.666666666666657</c:v>
                </c:pt>
                <c:pt idx="19" formatCode="0.0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772-497D-BBC1-0F05ECB59676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중앙값-최소값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Sheet1!$B$7:$U$7</c:f>
              <c:numCache>
                <c:formatCode>0.0</c:formatCode>
                <c:ptCount val="20"/>
                <c:pt idx="0">
                  <c:v>66.666666666666686</c:v>
                </c:pt>
                <c:pt idx="1">
                  <c:v>91.666666666666671</c:v>
                </c:pt>
                <c:pt idx="2">
                  <c:v>50</c:v>
                </c:pt>
                <c:pt idx="4">
                  <c:v>81.603047424376783</c:v>
                </c:pt>
                <c:pt idx="5">
                  <c:v>83.333333333333343</c:v>
                </c:pt>
                <c:pt idx="6">
                  <c:v>79.635012919896639</c:v>
                </c:pt>
                <c:pt idx="7">
                  <c:v>83.333333333333343</c:v>
                </c:pt>
                <c:pt idx="8">
                  <c:v>80.555555555555557</c:v>
                </c:pt>
                <c:pt idx="9">
                  <c:v>66.666666666666671</c:v>
                </c:pt>
                <c:pt idx="10">
                  <c:v>83.333333333333343</c:v>
                </c:pt>
                <c:pt idx="11">
                  <c:v>83.333333333333343</c:v>
                </c:pt>
                <c:pt idx="12">
                  <c:v>52.777777777777786</c:v>
                </c:pt>
                <c:pt idx="13">
                  <c:v>41.666666666666671</c:v>
                </c:pt>
                <c:pt idx="14">
                  <c:v>66.666666666666686</c:v>
                </c:pt>
                <c:pt idx="15">
                  <c:v>83.333333333333343</c:v>
                </c:pt>
                <c:pt idx="16">
                  <c:v>83.333333333333343</c:v>
                </c:pt>
                <c:pt idx="17">
                  <c:v>83.333333333333343</c:v>
                </c:pt>
                <c:pt idx="18">
                  <c:v>83.333333333333343</c:v>
                </c:pt>
                <c:pt idx="19">
                  <c:v>83.333333333333343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1429383792"/>
        <c:axId val="-1429394672"/>
      </c:barChart>
      <c:lineChart>
        <c:grouping val="stacked"/>
        <c:varyColors val="0"/>
        <c:ser>
          <c:idx val="6"/>
          <c:order val="6"/>
          <c:tx>
            <c:strRef>
              <c:f>Sheet1!$A$8</c:f>
              <c:strCache>
                <c:ptCount val="1"/>
                <c:pt idx="0">
                  <c:v>평균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6"/>
            <c:spPr>
              <a:solidFill>
                <a:schemeClr val="bg1"/>
              </a:solidFill>
              <a:ln w="22225">
                <a:solidFill>
                  <a:srgbClr val="E03C82">
                    <a:alpha val="99000"/>
                  </a:srgbClr>
                </a:solidFill>
              </a:ln>
              <a:effectLst/>
            </c:spPr>
          </c:marker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Sheet1!$B$8:$U$8</c:f>
              <c:numCache>
                <c:formatCode>0.0</c:formatCode>
                <c:ptCount val="20"/>
                <c:pt idx="0">
                  <c:v>90.384615384615401</c:v>
                </c:pt>
                <c:pt idx="1">
                  <c:v>90</c:v>
                </c:pt>
                <c:pt idx="2">
                  <c:v>90.769230769230774</c:v>
                </c:pt>
                <c:pt idx="4">
                  <c:v>74.580073443781728</c:v>
                </c:pt>
                <c:pt idx="5">
                  <c:v>81.025641025641036</c:v>
                </c:pt>
                <c:pt idx="6">
                  <c:v>71.313890442328869</c:v>
                </c:pt>
                <c:pt idx="7">
                  <c:v>71.400688863375422</c:v>
                </c:pt>
                <c:pt idx="8">
                  <c:v>82.692307692307679</c:v>
                </c:pt>
                <c:pt idx="9">
                  <c:v>88.461538461538467</c:v>
                </c:pt>
                <c:pt idx="10">
                  <c:v>80.512820512820525</c:v>
                </c:pt>
                <c:pt idx="11">
                  <c:v>79.102564102564131</c:v>
                </c:pt>
                <c:pt idx="12">
                  <c:v>86.79487179487181</c:v>
                </c:pt>
                <c:pt idx="13">
                  <c:v>91.153846153846146</c:v>
                </c:pt>
                <c:pt idx="14">
                  <c:v>76.923076923076906</c:v>
                </c:pt>
                <c:pt idx="15">
                  <c:v>92.307692307692278</c:v>
                </c:pt>
                <c:pt idx="16">
                  <c:v>73.07692307692308</c:v>
                </c:pt>
                <c:pt idx="17">
                  <c:v>70.256410256410277</c:v>
                </c:pt>
                <c:pt idx="18">
                  <c:v>72.820512820512789</c:v>
                </c:pt>
                <c:pt idx="19">
                  <c:v>76.15384615384616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429387056"/>
        <c:axId val="-1429382704"/>
      </c:lineChart>
      <c:catAx>
        <c:axId val="-14293837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429394672"/>
        <c:crosses val="autoZero"/>
        <c:auto val="1"/>
        <c:lblAlgn val="ctr"/>
        <c:lblOffset val="100"/>
        <c:noMultiLvlLbl val="0"/>
      </c:catAx>
      <c:valAx>
        <c:axId val="-1429394672"/>
        <c:scaling>
          <c:orientation val="minMax"/>
          <c:max val="10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baseline="0">
                <a:solidFill>
                  <a:schemeClr val="bg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n-cs"/>
              </a:defRPr>
            </a:pPr>
            <a:endParaRPr lang="ko-KR"/>
          </a:p>
        </c:txPr>
        <c:crossAx val="-1429383792"/>
        <c:crosses val="autoZero"/>
        <c:crossBetween val="between"/>
        <c:majorUnit val="20"/>
      </c:valAx>
      <c:valAx>
        <c:axId val="-1429382704"/>
        <c:scaling>
          <c:orientation val="minMax"/>
          <c:max val="100"/>
          <c:min val="0"/>
        </c:scaling>
        <c:delete val="0"/>
        <c:axPos val="r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-1429387056"/>
        <c:crosses val="max"/>
        <c:crossBetween val="between"/>
      </c:valAx>
      <c:catAx>
        <c:axId val="-1429387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4293827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37995116528745"/>
          <c:y val="0.26720117946390315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ln w="19050">
              <a:solidFill>
                <a:srgbClr val="2498DA"/>
              </a:solidFill>
            </a:ln>
            <a:effectLst/>
          </c:spPr>
          <c:marker>
            <c:symbol val="circle"/>
            <c:size val="7"/>
            <c:spPr>
              <a:solidFill>
                <a:srgbClr val="2498DA"/>
              </a:solidFill>
              <a:ln w="19050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공원관리사업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vertOverflow="overflow" horzOverflow="overflow" wrap="square" lIns="0" tIns="19050" rIns="0" bIns="19050" anchor="ctr" anchorCtr="0">
                <a:spAutoFit/>
              </a:bodyPr>
              <a:lstStyle/>
              <a:p>
                <a:pPr algn="ctr">
                  <a:defRPr lang="en-US" altLang="ko-KR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90</c:v>
                </c:pt>
                <c:pt idx="1">
                  <c:v>90.8</c:v>
                </c:pt>
                <c:pt idx="3">
                  <c:v>81</c:v>
                </c:pt>
                <c:pt idx="4">
                  <c:v>71.3</c:v>
                </c:pt>
                <c:pt idx="5">
                  <c:v>71.400000000000006</c:v>
                </c:pt>
                <c:pt idx="6">
                  <c:v>88.5</c:v>
                </c:pt>
                <c:pt idx="7">
                  <c:v>80.5</c:v>
                </c:pt>
                <c:pt idx="8">
                  <c:v>79.099999999999994</c:v>
                </c:pt>
                <c:pt idx="9">
                  <c:v>91.2</c:v>
                </c:pt>
                <c:pt idx="10">
                  <c:v>76.900000000000006</c:v>
                </c:pt>
                <c:pt idx="11">
                  <c:v>92.3</c:v>
                </c:pt>
                <c:pt idx="12">
                  <c:v>70.3</c:v>
                </c:pt>
                <c:pt idx="13">
                  <c:v>72.8</c:v>
                </c:pt>
                <c:pt idx="14">
                  <c:v>76.2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9.4615009746588702E-4"/>
          <c:w val="1"/>
          <c:h val="0.10590399610136453"/>
        </c:manualLayout>
      </c:layout>
      <c:overlay val="0"/>
      <c:spPr>
        <a:noFill/>
      </c:spPr>
      <c:txPr>
        <a:bodyPr/>
        <a:lstStyle/>
        <a:p>
          <a:pPr>
            <a:defRPr sz="900" b="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7230252322973225"/>
          <c:y val="0.25224244161054593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시설관리공단 최고 점수</c:v>
                </c:pt>
              </c:strCache>
            </c:strRef>
          </c:tx>
          <c:spPr>
            <a:ln w="19050">
              <a:solidFill>
                <a:sysClr val="window" lastClr="FFFFFF">
                  <a:lumMod val="65000"/>
                </a:sysClr>
              </a:solidFill>
            </a:ln>
            <a:effectLst/>
          </c:spPr>
          <c:marker>
            <c:symbol val="circle"/>
            <c:size val="7"/>
            <c:spPr>
              <a:solidFill>
                <a:sysClr val="window" lastClr="FFFFFF">
                  <a:lumMod val="65000"/>
                </a:sysClr>
              </a:solidFill>
              <a:ln w="22225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94</c:v>
                </c:pt>
                <c:pt idx="1">
                  <c:v>94</c:v>
                </c:pt>
                <c:pt idx="3">
                  <c:v>92.8</c:v>
                </c:pt>
                <c:pt idx="4">
                  <c:v>91.2</c:v>
                </c:pt>
                <c:pt idx="5">
                  <c:v>94.1</c:v>
                </c:pt>
                <c:pt idx="6">
                  <c:v>90.8</c:v>
                </c:pt>
                <c:pt idx="7">
                  <c:v>93.8</c:v>
                </c:pt>
                <c:pt idx="8">
                  <c:v>94.2</c:v>
                </c:pt>
                <c:pt idx="9">
                  <c:v>97.8</c:v>
                </c:pt>
                <c:pt idx="10">
                  <c:v>95.1</c:v>
                </c:pt>
                <c:pt idx="11">
                  <c:v>98.2</c:v>
                </c:pt>
                <c:pt idx="12">
                  <c:v>90.4</c:v>
                </c:pt>
                <c:pt idx="13">
                  <c:v>91.6</c:v>
                </c:pt>
                <c:pt idx="14">
                  <c:v>92.7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공원관리사업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90</c:v>
                </c:pt>
                <c:pt idx="1">
                  <c:v>90.8</c:v>
                </c:pt>
                <c:pt idx="3">
                  <c:v>81</c:v>
                </c:pt>
                <c:pt idx="4">
                  <c:v>71.3</c:v>
                </c:pt>
                <c:pt idx="5">
                  <c:v>71.400000000000006</c:v>
                </c:pt>
                <c:pt idx="6">
                  <c:v>88.5</c:v>
                </c:pt>
                <c:pt idx="7">
                  <c:v>80.5</c:v>
                </c:pt>
                <c:pt idx="8">
                  <c:v>79.099999999999994</c:v>
                </c:pt>
                <c:pt idx="9">
                  <c:v>91.2</c:v>
                </c:pt>
                <c:pt idx="10">
                  <c:v>76.900000000000006</c:v>
                </c:pt>
                <c:pt idx="11">
                  <c:v>92.3</c:v>
                </c:pt>
                <c:pt idx="12">
                  <c:v>70.3</c:v>
                </c:pt>
                <c:pt idx="13">
                  <c:v>72.8</c:v>
                </c:pt>
                <c:pt idx="14">
                  <c:v>76.2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0"/>
          <c:w val="1"/>
          <c:h val="0.10910014619883039"/>
        </c:manualLayout>
      </c:layout>
      <c:overlay val="0"/>
      <c:spPr>
        <a:noFill/>
      </c:spPr>
      <c:txPr>
        <a:bodyPr/>
        <a:lstStyle/>
        <a:p>
          <a:pPr>
            <a:defRPr lang="ko-KR" altLang="en-US" sz="900" b="0" i="0" u="none" strike="noStrike" kern="120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8.4703576891991122E-2"/>
          <c:w val="1"/>
          <c:h val="0.830592846216017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1E-4145-A2D1-6855A23ADDA9}"/>
              </c:ext>
            </c:extLst>
          </c:dPt>
          <c:dPt>
            <c:idx val="3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54E-46C7-A69D-DD9C3021550F}"/>
              </c:ext>
            </c:extLst>
          </c:dPt>
          <c:dPt>
            <c:idx val="11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681-4C53-B3E0-1D4130D39921}"/>
              </c:ext>
            </c:extLst>
          </c:dPt>
          <c:dPt>
            <c:idx val="12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B0D5-483F-9DE4-5A72AD39F36B}"/>
              </c:ext>
            </c:extLst>
          </c:dPt>
          <c:dPt>
            <c:idx val="13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54E-46C7-A69D-DD9C3021550F}"/>
              </c:ext>
            </c:extLst>
          </c:dPt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681-4C53-B3E0-1D4130D3992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2">
                  <c:v>0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E1E-4145-A2D1-6855A23ADD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793292079"/>
        <c:axId val="793302159"/>
      </c:barChart>
      <c:catAx>
        <c:axId val="79329207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302159"/>
        <c:crosses val="autoZero"/>
        <c:auto val="1"/>
        <c:lblAlgn val="ctr"/>
        <c:lblOffset val="100"/>
        <c:noMultiLvlLbl val="0"/>
      </c:catAx>
      <c:valAx>
        <c:axId val="79330215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920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4269056531867947E-3"/>
          <c:y val="8.9190041259244752E-3"/>
          <c:w val="0.99114618869362625"/>
          <c:h val="0.98991393209849587"/>
        </c:manualLayout>
      </c:layout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circle"/>
            <c:size val="6"/>
            <c:spPr>
              <a:solidFill>
                <a:srgbClr val="00206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/>
            </c:spPr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461-4A9E-BEF0-055E468E3605}"/>
              </c:ext>
            </c:extLst>
          </c:dPt>
          <c:dPt>
            <c:idx val="5"/>
            <c:bubble3D val="0"/>
            <c:extLst>
              <c:ext xmlns:c16="http://schemas.microsoft.com/office/drawing/2014/chart" uri="{C3380CC4-5D6E-409C-BE32-E72D297353CC}">
                <c16:uniqueId val="{00000001-E461-4A9E-BEF0-055E468E3605}"/>
              </c:ext>
            </c:extLst>
          </c:dPt>
          <c:dLbls>
            <c:delete val="1"/>
          </c:dLbls>
          <c:xVal>
            <c:numRef>
              <c:f>Sheet1!$B$2:$B$16</c:f>
              <c:numCache>
                <c:formatCode>0.0_ </c:formatCode>
                <c:ptCount val="15"/>
                <c:pt idx="0">
                  <c:v>-6.1111111111111107</c:v>
                </c:pt>
                <c:pt idx="1">
                  <c:v>-6.1111111111111107</c:v>
                </c:pt>
                <c:pt idx="2">
                  <c:v>-1.1111111111111107</c:v>
                </c:pt>
                <c:pt idx="3">
                  <c:v>-6.1111111111111107</c:v>
                </c:pt>
                <c:pt idx="4">
                  <c:v>8.8888888888888893</c:v>
                </c:pt>
                <c:pt idx="5">
                  <c:v>13.888888888888889</c:v>
                </c:pt>
                <c:pt idx="6">
                  <c:v>8.8888888888888893</c:v>
                </c:pt>
                <c:pt idx="7">
                  <c:v>-1.1111111111111107</c:v>
                </c:pt>
                <c:pt idx="8">
                  <c:v>-1.1111111111111107</c:v>
                </c:pt>
                <c:pt idx="9">
                  <c:v>-1.1111111111111107</c:v>
                </c:pt>
                <c:pt idx="10">
                  <c:v>10</c:v>
                </c:pt>
                <c:pt idx="11">
                  <c:v>8.8888888888888893</c:v>
                </c:pt>
              </c:numCache>
            </c:numRef>
          </c:xVal>
          <c:yVal>
            <c:numRef>
              <c:f>Sheet1!$C$2:$C$16</c:f>
              <c:numCache>
                <c:formatCode>0.0_ </c:formatCode>
                <c:ptCount val="15"/>
                <c:pt idx="0">
                  <c:v>86</c:v>
                </c:pt>
                <c:pt idx="1">
                  <c:v>84.8</c:v>
                </c:pt>
                <c:pt idx="2">
                  <c:v>84</c:v>
                </c:pt>
                <c:pt idx="3">
                  <c:v>83.8</c:v>
                </c:pt>
                <c:pt idx="4">
                  <c:v>81.900000000000006</c:v>
                </c:pt>
                <c:pt idx="5">
                  <c:v>86.2</c:v>
                </c:pt>
                <c:pt idx="6">
                  <c:v>84.8</c:v>
                </c:pt>
                <c:pt idx="7">
                  <c:v>83.1</c:v>
                </c:pt>
                <c:pt idx="8">
                  <c:v>85.7</c:v>
                </c:pt>
                <c:pt idx="9">
                  <c:v>85.5</c:v>
                </c:pt>
                <c:pt idx="10">
                  <c:v>82.6</c:v>
                </c:pt>
                <c:pt idx="11">
                  <c:v>85.2</c:v>
                </c:pt>
                <c:pt idx="12">
                  <c:v>88.1</c:v>
                </c:pt>
                <c:pt idx="13">
                  <c:v>-22</c:v>
                </c:pt>
                <c:pt idx="14">
                  <c:v>-22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461-4A9E-BEF0-055E468E360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126182912"/>
        <c:axId val="126184448"/>
      </c:scatterChart>
      <c:valAx>
        <c:axId val="126182912"/>
        <c:scaling>
          <c:orientation val="minMax"/>
          <c:max val="15"/>
          <c:min val="-15"/>
        </c:scaling>
        <c:delete val="0"/>
        <c:axPos val="b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4448"/>
        <c:crosses val="autoZero"/>
        <c:crossBetween val="midCat"/>
      </c:valAx>
      <c:valAx>
        <c:axId val="126184448"/>
        <c:scaling>
          <c:orientation val="minMax"/>
          <c:max val="33"/>
          <c:min val="-33"/>
        </c:scaling>
        <c:delete val="0"/>
        <c:axPos val="l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2912"/>
        <c:crosses val="autoZero"/>
        <c:crossBetween val="midCat"/>
      </c:valAx>
      <c:spPr>
        <a:ln w="12700">
          <a:noFill/>
        </a:ln>
      </c:spPr>
    </c:plotArea>
    <c:plotVisOnly val="1"/>
    <c:dispBlanksAs val="gap"/>
    <c:showDLblsOverMax val="0"/>
  </c:chart>
  <c:spPr>
    <a:scene3d>
      <a:camera prst="orthographicFront"/>
      <a:lightRig rig="threePt" dir="t"/>
    </a:scene3d>
    <a:sp3d>
      <a:bevelT w="190500" h="38100"/>
    </a:sp3d>
  </c:spPr>
  <c:txPr>
    <a:bodyPr/>
    <a:lstStyle/>
    <a:p>
      <a:pPr>
        <a:lnSpc>
          <a:spcPct val="80000"/>
        </a:lnSpc>
        <a:defRPr sz="1000" b="1">
          <a:latin typeface="맑은 고딕" pitchFamily="50" charset="-127"/>
          <a:ea typeface="맑은 고딕" pitchFamily="50" charset="-127"/>
        </a:defRPr>
      </a:pPr>
      <a:endParaRPr lang="ko-KR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6869130535871341E-2"/>
          <c:y val="0"/>
          <c:w val="0.54379114647349081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0F5BAA"/>
            </a:solidFill>
            <a:ln>
              <a:noFill/>
            </a:ln>
            <a:effectLst/>
          </c:spPr>
          <c:invertIfNegative val="0"/>
          <c:dLbls>
            <c:numFmt formatCode="#,##0.0_);[Red]\(#,##0.0\)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수련관 체육시설사업</c:v>
                </c:pt>
                <c:pt idx="1">
                  <c:v>남성</c:v>
                </c:pt>
                <c:pt idx="2">
                  <c:v>여성</c:v>
                </c:pt>
                <c:pt idx="3">
                  <c:v>20대</c:v>
                </c:pt>
                <c:pt idx="4">
                  <c:v>30대</c:v>
                </c:pt>
                <c:pt idx="5">
                  <c:v>40대</c:v>
                </c:pt>
                <c:pt idx="6">
                  <c:v>50대</c:v>
                </c:pt>
                <c:pt idx="7">
                  <c:v>60세 이상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100</c:v>
                </c:pt>
                <c:pt idx="1">
                  <c:v>17.333333333333336</c:v>
                </c:pt>
                <c:pt idx="2">
                  <c:v>82.666666666666671</c:v>
                </c:pt>
                <c:pt idx="3" formatCode="###0.0">
                  <c:v>1.3333333333333335</c:v>
                </c:pt>
                <c:pt idx="4" formatCode="###0.0">
                  <c:v>6.666666666666667</c:v>
                </c:pt>
                <c:pt idx="5" formatCode="###0.0">
                  <c:v>38.666666666666664</c:v>
                </c:pt>
                <c:pt idx="6" formatCode="###0.0">
                  <c:v>33.333333333333329</c:v>
                </c:pt>
                <c:pt idx="7" formatCode="###0.0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F9-48B7-A46A-F336C7DD6E8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2074221728"/>
        <c:axId val="2074218368"/>
      </c:barChart>
      <c:catAx>
        <c:axId val="20742217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074218368"/>
        <c:crosses val="autoZero"/>
        <c:auto val="1"/>
        <c:lblAlgn val="ctr"/>
        <c:lblOffset val="100"/>
        <c:noMultiLvlLbl val="0"/>
      </c:catAx>
      <c:valAx>
        <c:axId val="2074218368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2074221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5340274259409004"/>
          <c:w val="1"/>
          <c:h val="0.752851136931743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D19-439A-8A06-4AFC5A56D172}"/>
              </c:ext>
            </c:extLst>
          </c:dPt>
          <c:dPt>
            <c:idx val="1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E0F4-4F42-9A38-77BAE20F8618}"/>
              </c:ext>
            </c:extLst>
          </c:dPt>
          <c:dPt>
            <c:idx val="2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8D19-439A-8A06-4AFC5A56D172}"/>
              </c:ext>
            </c:extLst>
          </c:dPt>
          <c:dPt>
            <c:idx val="4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D19-439A-8A06-4AFC5A56D172}"/>
              </c:ext>
            </c:extLst>
          </c:dPt>
          <c:dPt>
            <c:idx val="5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781-46FE-9917-0E24797372B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5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D19-439A-8A06-4AFC5A56D1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항목6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93.2</c:v>
                </c:pt>
                <c:pt idx="1">
                  <c:v>92</c:v>
                </c:pt>
                <c:pt idx="2">
                  <c:v>92.7</c:v>
                </c:pt>
                <c:pt idx="3">
                  <c:v>92.9</c:v>
                </c:pt>
                <c:pt idx="4">
                  <c:v>97</c:v>
                </c:pt>
                <c:pt idx="5">
                  <c:v>91.6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D19-439A-8A06-4AFC5A56D1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93278639"/>
        <c:axId val="793283919"/>
      </c:barChart>
      <c:catAx>
        <c:axId val="79327863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283919"/>
        <c:crosses val="autoZero"/>
        <c:auto val="1"/>
        <c:lblAlgn val="ctr"/>
        <c:lblOffset val="100"/>
        <c:noMultiLvlLbl val="0"/>
      </c:catAx>
      <c:valAx>
        <c:axId val="79328391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7863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8.4703576891991122E-2"/>
          <c:w val="1"/>
          <c:h val="0.830592846216017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6D0-4983-91FA-F8FEB4557039}"/>
              </c:ext>
            </c:extLst>
          </c:dPt>
          <c:dPt>
            <c:idx val="1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4361-4310-9B37-7220BA80A7E8}"/>
              </c:ext>
            </c:extLst>
          </c:dPt>
          <c:dPt>
            <c:idx val="3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B68-465C-BFD2-2663CEB9C25F}"/>
              </c:ext>
            </c:extLst>
          </c:dPt>
          <c:dPt>
            <c:idx val="11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B68-465C-BFD2-2663CEB9C25F}"/>
              </c:ext>
            </c:extLst>
          </c:dPt>
          <c:dPt>
            <c:idx val="12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B68-465C-BFD2-2663CEB9C25F}"/>
              </c:ext>
            </c:extLst>
          </c:dPt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AAA-4D81-A2EB-6D3157A405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spc="-5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94</c:v>
                </c:pt>
                <c:pt idx="1">
                  <c:v>90</c:v>
                </c:pt>
                <c:pt idx="3">
                  <c:v>92.8</c:v>
                </c:pt>
                <c:pt idx="4">
                  <c:v>91.2</c:v>
                </c:pt>
                <c:pt idx="5">
                  <c:v>94.1</c:v>
                </c:pt>
                <c:pt idx="6">
                  <c:v>90.8</c:v>
                </c:pt>
                <c:pt idx="7">
                  <c:v>93.8</c:v>
                </c:pt>
                <c:pt idx="8">
                  <c:v>94.2</c:v>
                </c:pt>
                <c:pt idx="9">
                  <c:v>97.8</c:v>
                </c:pt>
                <c:pt idx="10">
                  <c:v>95.1</c:v>
                </c:pt>
                <c:pt idx="11">
                  <c:v>98.2</c:v>
                </c:pt>
                <c:pt idx="12">
                  <c:v>90.4</c:v>
                </c:pt>
                <c:pt idx="13">
                  <c:v>91.6</c:v>
                </c:pt>
                <c:pt idx="14">
                  <c:v>92.7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D0-4983-91FA-F8FEB45570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axId val="793292079"/>
        <c:axId val="793302159"/>
      </c:barChart>
      <c:catAx>
        <c:axId val="79329207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302159"/>
        <c:crosses val="autoZero"/>
        <c:auto val="1"/>
        <c:lblAlgn val="ctr"/>
        <c:lblOffset val="100"/>
        <c:noMultiLvlLbl val="0"/>
      </c:catAx>
      <c:valAx>
        <c:axId val="79330215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920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7118215746043461"/>
          <c:w val="1"/>
          <c:h val="0.671098533478884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시설관리공단 전체 평균</c:v>
                </c:pt>
              </c:strCache>
            </c:strRef>
          </c:tx>
          <c:spPr>
            <a:solidFill>
              <a:srgbClr val="D9D9D9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89.2</c:v>
                </c:pt>
                <c:pt idx="1">
                  <c:v>89.2</c:v>
                </c:pt>
                <c:pt idx="2">
                  <c:v>88</c:v>
                </c:pt>
                <c:pt idx="3">
                  <c:v>89.4</c:v>
                </c:pt>
                <c:pt idx="4">
                  <c:v>92.4</c:v>
                </c:pt>
                <c:pt idx="5">
                  <c:v>87.8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14-4534-B572-ED02D51956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F2B0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814-4534-B572-ED02D51956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해당사업 전체 평균</c:v>
                </c:pt>
              </c:strCache>
            </c:strRef>
          </c:tx>
          <c:spPr>
            <a:solidFill>
              <a:srgbClr val="97CDF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Sheet1!$D$2:$D$7</c:f>
              <c:numCache>
                <c:formatCode>0.0</c:formatCode>
                <c:ptCount val="6"/>
                <c:pt idx="0">
                  <c:v>93.2</c:v>
                </c:pt>
                <c:pt idx="1">
                  <c:v>92</c:v>
                </c:pt>
                <c:pt idx="2">
                  <c:v>92.7</c:v>
                </c:pt>
                <c:pt idx="3">
                  <c:v>92.9</c:v>
                </c:pt>
                <c:pt idx="4">
                  <c:v>97</c:v>
                </c:pt>
                <c:pt idx="5">
                  <c:v>91.6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14-4534-B572-ED02D519568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수련관 체육시설사업</c:v>
                </c:pt>
              </c:strCache>
            </c:strRef>
          </c:tx>
          <c:spPr>
            <a:solidFill>
              <a:srgbClr val="839DB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20B-4F05-95CD-A1D2C40848B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Sheet1!$E$2:$E$7</c:f>
              <c:numCache>
                <c:formatCode>0.0</c:formatCode>
                <c:ptCount val="6"/>
                <c:pt idx="0">
                  <c:v>93.2</c:v>
                </c:pt>
                <c:pt idx="1">
                  <c:v>92</c:v>
                </c:pt>
                <c:pt idx="2">
                  <c:v>92.7</c:v>
                </c:pt>
                <c:pt idx="3">
                  <c:v>92.9</c:v>
                </c:pt>
                <c:pt idx="4">
                  <c:v>97</c:v>
                </c:pt>
                <c:pt idx="5">
                  <c:v>91.6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91-4219-B1AA-D2C26AF728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0"/>
        <c:overlap val="-30"/>
        <c:axId val="1698699744"/>
        <c:axId val="1698724224"/>
      </c:barChart>
      <c:catAx>
        <c:axId val="16986997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98724224"/>
        <c:crosses val="autoZero"/>
        <c:auto val="1"/>
        <c:lblAlgn val="ctr"/>
        <c:lblOffset val="100"/>
        <c:noMultiLvlLbl val="0"/>
      </c:catAx>
      <c:valAx>
        <c:axId val="1698724224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98699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40028118124275913"/>
          <c:y val="2.482476453082404E-2"/>
          <c:w val="0.59778976084109692"/>
          <c:h val="0.100300785430085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ko-KR" altLang="en-US"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4765894136787059"/>
          <c:w val="1"/>
          <c:h val="0.69087046220236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5-4CCD-A3B6-C6826A2CC43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수련관 체육시설사업</c:v>
                </c:pt>
              </c:strCache>
            </c:strRef>
          </c:tx>
          <c:spPr>
            <a:solidFill>
              <a:srgbClr val="093B6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50" b="0" i="0" u="none" strike="noStrike" kern="1200" baseline="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93.2</c:v>
                </c:pt>
                <c:pt idx="1">
                  <c:v>92</c:v>
                </c:pt>
                <c:pt idx="2">
                  <c:v>92.7</c:v>
                </c:pt>
                <c:pt idx="3">
                  <c:v>92.9</c:v>
                </c:pt>
                <c:pt idx="4">
                  <c:v>97</c:v>
                </c:pt>
                <c:pt idx="5">
                  <c:v>91.6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045-4CCD-A3B6-C6826A2CC4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50"/>
        <c:axId val="1665449680"/>
        <c:axId val="1665456400"/>
      </c:barChart>
      <c:catAx>
        <c:axId val="16654496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65456400"/>
        <c:crosses val="autoZero"/>
        <c:auto val="1"/>
        <c:lblAlgn val="ctr"/>
        <c:lblOffset val="100"/>
        <c:noMultiLvlLbl val="0"/>
      </c:catAx>
      <c:valAx>
        <c:axId val="1665456400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65449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8285231479825503"/>
          <c:y val="1.1928871559980316E-2"/>
          <c:w val="0.31569636162321052"/>
          <c:h val="0.1161889055625835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3609512076119781"/>
          <c:w val="1"/>
          <c:h val="0.80391805327845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rgbClr val="D5D5D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5D5D5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dLbl>
              <c:idx val="13"/>
              <c:layout>
                <c:manualLayout>
                  <c:x val="-1.5854086192213006E-2"/>
                  <c:y val="0.1169208503897528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D85-45D3-9C9B-D812531400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138-4CDC-AC73-B2E6181C4E3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28575" cap="rnd">
              <a:solidFill>
                <a:srgbClr val="093B6D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093B6D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dLbl>
              <c:idx val="12"/>
              <c:layout>
                <c:manualLayout>
                  <c:x val="-3.086834900299236E-2"/>
                  <c:y val="-0.15497424869770279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5D3-9C9B-D812531400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Sheet1!$C$2:$C$16</c:f>
              <c:numCache>
                <c:formatCode>0.0</c:formatCode>
                <c:ptCount val="15"/>
                <c:pt idx="0">
                  <c:v>94</c:v>
                </c:pt>
                <c:pt idx="1">
                  <c:v>90</c:v>
                </c:pt>
                <c:pt idx="3">
                  <c:v>92.8</c:v>
                </c:pt>
                <c:pt idx="4">
                  <c:v>91.2</c:v>
                </c:pt>
                <c:pt idx="5">
                  <c:v>94.1</c:v>
                </c:pt>
                <c:pt idx="6">
                  <c:v>90.8</c:v>
                </c:pt>
                <c:pt idx="7">
                  <c:v>93.8</c:v>
                </c:pt>
                <c:pt idx="8">
                  <c:v>94.2</c:v>
                </c:pt>
                <c:pt idx="9">
                  <c:v>97.8</c:v>
                </c:pt>
                <c:pt idx="10">
                  <c:v>95.1</c:v>
                </c:pt>
                <c:pt idx="11">
                  <c:v>98.2</c:v>
                </c:pt>
                <c:pt idx="12">
                  <c:v>90.4</c:v>
                </c:pt>
                <c:pt idx="13">
                  <c:v>91.6</c:v>
                </c:pt>
                <c:pt idx="14">
                  <c:v>92.7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138-4CDC-AC73-B2E6181C4E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171183"/>
        <c:axId val="187157263"/>
      </c:lineChart>
      <c:catAx>
        <c:axId val="187171183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87157263"/>
        <c:crosses val="autoZero"/>
        <c:auto val="1"/>
        <c:lblAlgn val="ctr"/>
        <c:lblOffset val="100"/>
        <c:noMultiLvlLbl val="0"/>
      </c:catAx>
      <c:valAx>
        <c:axId val="18715726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871711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578256916609047E-3"/>
          <c:y val="6.806038617570298E-2"/>
          <c:w val="0.99824217430833906"/>
          <c:h val="0.8579524098371844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Sheet1!$B$2:$U$2</c:f>
              <c:numCache>
                <c:formatCode>0.0</c:formatCode>
                <c:ptCount val="20"/>
                <c:pt idx="0">
                  <c:v>87.5</c:v>
                </c:pt>
                <c:pt idx="1">
                  <c:v>91.666666666666671</c:v>
                </c:pt>
                <c:pt idx="2">
                  <c:v>83.333333333333343</c:v>
                </c:pt>
                <c:pt idx="4">
                  <c:v>86.611111111111128</c:v>
                </c:pt>
                <c:pt idx="5">
                  <c:v>83.333333333333343</c:v>
                </c:pt>
                <c:pt idx="6">
                  <c:v>91.666666666666671</c:v>
                </c:pt>
                <c:pt idx="7">
                  <c:v>83.333333333333343</c:v>
                </c:pt>
                <c:pt idx="8">
                  <c:v>86.111111111111128</c:v>
                </c:pt>
                <c:pt idx="9">
                  <c:v>83.333333333333343</c:v>
                </c:pt>
                <c:pt idx="10">
                  <c:v>83.333333333333343</c:v>
                </c:pt>
                <c:pt idx="11">
                  <c:v>91.666666666666671</c:v>
                </c:pt>
                <c:pt idx="12">
                  <c:v>97.222222222222229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  <c:pt idx="16">
                  <c:v>83.333333333333343</c:v>
                </c:pt>
                <c:pt idx="17">
                  <c:v>83.333333333333343</c:v>
                </c:pt>
                <c:pt idx="18">
                  <c:v>83.333333333333343</c:v>
                </c:pt>
                <c:pt idx="19">
                  <c:v>83.333333333333343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72-497D-BBC1-0F05ECB59676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중앙값-1분위수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9525">
              <a:solidFill>
                <a:schemeClr val="bg1"/>
              </a:solidFill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Sheet1!$B$6:$U$6</c:f>
                <c:numCache>
                  <c:formatCode>General</c:formatCode>
                  <c:ptCount val="20"/>
                  <c:pt idx="0">
                    <c:v>4.1666666666666572</c:v>
                  </c:pt>
                  <c:pt idx="4">
                    <c:v>2.7777777777777715</c:v>
                  </c:pt>
                  <c:pt idx="6">
                    <c:v>6.8333333333333428</c:v>
                  </c:pt>
                  <c:pt idx="8">
                    <c:v>2.7777777777777715</c:v>
                  </c:pt>
                  <c:pt idx="9">
                    <c:v>8.3333333333333286</c:v>
                  </c:pt>
                  <c:pt idx="16">
                    <c:v>5.5555555555555429</c:v>
                  </c:pt>
                  <c:pt idx="17">
                    <c:v>16.666666666666657</c:v>
                  </c:pt>
                </c:numCache>
              </c:numRef>
            </c:plus>
            <c:minus>
              <c:numRef>
                <c:f>Sheet1!$B$7:$U$7</c:f>
                <c:numCache>
                  <c:formatCode>General</c:formatCode>
                  <c:ptCount val="20"/>
                  <c:pt idx="0">
                    <c:v>54.166666666666686</c:v>
                  </c:pt>
                  <c:pt idx="1">
                    <c:v>33.333333333333343</c:v>
                  </c:pt>
                  <c:pt idx="2">
                    <c:v>83.333333333333343</c:v>
                  </c:pt>
                  <c:pt idx="4">
                    <c:v>30.555555555555557</c:v>
                  </c:pt>
                  <c:pt idx="5">
                    <c:v>50</c:v>
                  </c:pt>
                  <c:pt idx="6">
                    <c:v>43.166666666666657</c:v>
                  </c:pt>
                  <c:pt idx="7">
                    <c:v>50</c:v>
                  </c:pt>
                  <c:pt idx="8">
                    <c:v>25</c:v>
                  </c:pt>
                  <c:pt idx="9">
                    <c:v>33.333333333333343</c:v>
                  </c:pt>
                  <c:pt idx="10">
                    <c:v>50</c:v>
                  </c:pt>
                  <c:pt idx="11">
                    <c:v>33.333333333333343</c:v>
                  </c:pt>
                  <c:pt idx="12">
                    <c:v>22.222222222222229</c:v>
                  </c:pt>
                  <c:pt idx="13">
                    <c:v>25</c:v>
                  </c:pt>
                  <c:pt idx="14">
                    <c:v>66.666666666666671</c:v>
                  </c:pt>
                  <c:pt idx="15">
                    <c:v>16.666666666666657</c:v>
                  </c:pt>
                  <c:pt idx="16">
                    <c:v>38.888888888888907</c:v>
                  </c:pt>
                  <c:pt idx="17">
                    <c:v>33.333333333333343</c:v>
                  </c:pt>
                  <c:pt idx="18">
                    <c:v>50</c:v>
                  </c:pt>
                  <c:pt idx="19">
                    <c:v>50</c:v>
                  </c:pt>
                </c:numCache>
              </c:numRef>
            </c:minus>
            <c:spPr>
              <a:noFill/>
              <a:ln w="22225" cap="flat" cmpd="sng" algn="ctr">
                <a:solidFill>
                  <a:srgbClr val="E03C82"/>
                </a:solidFill>
                <a:prstDash val="sysDash"/>
                <a:round/>
              </a:ln>
              <a:effectLst/>
            </c:spPr>
          </c:errBars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Sheet1!$B$3:$U$3</c:f>
              <c:numCache>
                <c:formatCode>0.0</c:formatCode>
                <c:ptCount val="20"/>
                <c:pt idx="0">
                  <c:v>8.3333333333333428</c:v>
                </c:pt>
                <c:pt idx="1">
                  <c:v>8.3333333333333286</c:v>
                </c:pt>
                <c:pt idx="2">
                  <c:v>16.666666666666657</c:v>
                </c:pt>
                <c:pt idx="4">
                  <c:v>10.6111111111111</c:v>
                </c:pt>
                <c:pt idx="5">
                  <c:v>16.666666666666657</c:v>
                </c:pt>
                <c:pt idx="6">
                  <c:v>1.4999999999999858</c:v>
                </c:pt>
                <c:pt idx="7">
                  <c:v>16.666666666666657</c:v>
                </c:pt>
                <c:pt idx="8">
                  <c:v>11.1111111111111</c:v>
                </c:pt>
                <c:pt idx="9">
                  <c:v>8.3333333333333286</c:v>
                </c:pt>
                <c:pt idx="10">
                  <c:v>16.666666666666657</c:v>
                </c:pt>
                <c:pt idx="11">
                  <c:v>8.3333333333333286</c:v>
                </c:pt>
                <c:pt idx="12">
                  <c:v>2.7777777777777715</c:v>
                </c:pt>
                <c:pt idx="16">
                  <c:v>11.111111111111114</c:v>
                </c:pt>
                <c:pt idx="18">
                  <c:v>16.666666666666657</c:v>
                </c:pt>
                <c:pt idx="19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772-497D-BBC1-0F05ECB59676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3분위수-중앙값</c:v>
                </c:pt>
              </c:strCache>
            </c:strRef>
          </c:tx>
          <c:spPr>
            <a:solidFill>
              <a:srgbClr val="0F5BAA"/>
            </a:solidFill>
            <a:ln w="9525">
              <a:solidFill>
                <a:schemeClr val="bg1"/>
              </a:solidFill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Sheet1!$B$4:$U$4</c:f>
              <c:numCache>
                <c:formatCode>General</c:formatCode>
                <c:ptCount val="20"/>
                <c:pt idx="0" formatCode="0.0">
                  <c:v>4.1666666666666572</c:v>
                </c:pt>
                <c:pt idx="4" formatCode="0.0">
                  <c:v>2.7777777777777715</c:v>
                </c:pt>
                <c:pt idx="6" formatCode="0.0">
                  <c:v>6.8333333333333428</c:v>
                </c:pt>
                <c:pt idx="8" formatCode="0.0">
                  <c:v>2.7777777777777715</c:v>
                </c:pt>
                <c:pt idx="9" formatCode="0.0">
                  <c:v>8.3333333333333286</c:v>
                </c:pt>
                <c:pt idx="16" formatCode="0.0">
                  <c:v>5.5555555555555429</c:v>
                </c:pt>
                <c:pt idx="17" formatCode="0.0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772-497D-BBC1-0F05ECB59676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최대값-3분위수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Sheet1!$B$5:$U$5</c:f>
              <c:numCache>
                <c:formatCode>General</c:formatCode>
                <c:ptCount val="20"/>
              </c:numCache>
            </c:numRef>
          </c:val>
          <c:extLst>
            <c:ext xmlns:c16="http://schemas.microsoft.com/office/drawing/2014/chart" uri="{C3380CC4-5D6E-409C-BE32-E72D297353CC}">
              <c16:uniqueId val="{00000003-1772-497D-BBC1-0F05ECB59676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최대값- 중앙값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Sheet1!$B$6:$U$6</c:f>
              <c:numCache>
                <c:formatCode>General</c:formatCode>
                <c:ptCount val="20"/>
                <c:pt idx="0" formatCode="0.0">
                  <c:v>4.1666666666666572</c:v>
                </c:pt>
                <c:pt idx="4" formatCode="0.0">
                  <c:v>2.7777777777777715</c:v>
                </c:pt>
                <c:pt idx="6" formatCode="0.0">
                  <c:v>6.8333333333333428</c:v>
                </c:pt>
                <c:pt idx="8" formatCode="0.0">
                  <c:v>2.7777777777777715</c:v>
                </c:pt>
                <c:pt idx="9" formatCode="0.0">
                  <c:v>8.3333333333333286</c:v>
                </c:pt>
                <c:pt idx="16" formatCode="0.0">
                  <c:v>5.5555555555555429</c:v>
                </c:pt>
                <c:pt idx="17" formatCode="0.0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772-497D-BBC1-0F05ECB59676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중앙값-최소값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Sheet1!$B$7:$U$7</c:f>
              <c:numCache>
                <c:formatCode>0.0</c:formatCode>
                <c:ptCount val="20"/>
                <c:pt idx="0">
                  <c:v>54.166666666666686</c:v>
                </c:pt>
                <c:pt idx="1">
                  <c:v>33.333333333333343</c:v>
                </c:pt>
                <c:pt idx="2">
                  <c:v>83.333333333333343</c:v>
                </c:pt>
                <c:pt idx="4">
                  <c:v>30.555555555555557</c:v>
                </c:pt>
                <c:pt idx="5">
                  <c:v>50</c:v>
                </c:pt>
                <c:pt idx="6">
                  <c:v>43.166666666666657</c:v>
                </c:pt>
                <c:pt idx="7">
                  <c:v>50</c:v>
                </c:pt>
                <c:pt idx="8">
                  <c:v>25</c:v>
                </c:pt>
                <c:pt idx="9">
                  <c:v>33.333333333333343</c:v>
                </c:pt>
                <c:pt idx="10">
                  <c:v>50</c:v>
                </c:pt>
                <c:pt idx="11">
                  <c:v>33.333333333333343</c:v>
                </c:pt>
                <c:pt idx="12">
                  <c:v>22.222222222222229</c:v>
                </c:pt>
                <c:pt idx="13">
                  <c:v>25</c:v>
                </c:pt>
                <c:pt idx="14">
                  <c:v>66.666666666666671</c:v>
                </c:pt>
                <c:pt idx="15">
                  <c:v>16.666666666666657</c:v>
                </c:pt>
                <c:pt idx="16">
                  <c:v>38.888888888888907</c:v>
                </c:pt>
                <c:pt idx="17">
                  <c:v>33.333333333333343</c:v>
                </c:pt>
                <c:pt idx="18">
                  <c:v>50</c:v>
                </c:pt>
                <c:pt idx="19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1429383792"/>
        <c:axId val="-1429394672"/>
      </c:barChart>
      <c:lineChart>
        <c:grouping val="stacked"/>
        <c:varyColors val="0"/>
        <c:ser>
          <c:idx val="6"/>
          <c:order val="6"/>
          <c:tx>
            <c:strRef>
              <c:f>Sheet1!$A$8</c:f>
              <c:strCache>
                <c:ptCount val="1"/>
                <c:pt idx="0">
                  <c:v>평균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6"/>
            <c:spPr>
              <a:solidFill>
                <a:schemeClr val="bg1"/>
              </a:solidFill>
              <a:ln w="22225">
                <a:solidFill>
                  <a:srgbClr val="E03C82">
                    <a:alpha val="99000"/>
                  </a:srgbClr>
                </a:solidFill>
              </a:ln>
              <a:effectLst/>
            </c:spPr>
          </c:marker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Sheet1!$B$8:$U$8</c:f>
              <c:numCache>
                <c:formatCode>0.0</c:formatCode>
                <c:ptCount val="20"/>
                <c:pt idx="0">
                  <c:v>92</c:v>
                </c:pt>
                <c:pt idx="1">
                  <c:v>93.999999999999986</c:v>
                </c:pt>
                <c:pt idx="2">
                  <c:v>90.000000000000014</c:v>
                </c:pt>
                <c:pt idx="4">
                  <c:v>92.701201201201187</c:v>
                </c:pt>
                <c:pt idx="5">
                  <c:v>92.792792792792824</c:v>
                </c:pt>
                <c:pt idx="6">
                  <c:v>91.166666666666686</c:v>
                </c:pt>
                <c:pt idx="7">
                  <c:v>94.144144144144164</c:v>
                </c:pt>
                <c:pt idx="8">
                  <c:v>92.925925925925966</c:v>
                </c:pt>
                <c:pt idx="9">
                  <c:v>90.7777777777778</c:v>
                </c:pt>
                <c:pt idx="10">
                  <c:v>93.777777777777771</c:v>
                </c:pt>
                <c:pt idx="11">
                  <c:v>94.222222222222214</c:v>
                </c:pt>
                <c:pt idx="12">
                  <c:v>97.037037037037024</c:v>
                </c:pt>
                <c:pt idx="13">
                  <c:v>97.777777777777814</c:v>
                </c:pt>
                <c:pt idx="14">
                  <c:v>95.111111111111114</c:v>
                </c:pt>
                <c:pt idx="15">
                  <c:v>98.222222222222271</c:v>
                </c:pt>
                <c:pt idx="16">
                  <c:v>91.555555555555543</c:v>
                </c:pt>
                <c:pt idx="17">
                  <c:v>90.444444444444457</c:v>
                </c:pt>
                <c:pt idx="18">
                  <c:v>91.555555555555571</c:v>
                </c:pt>
                <c:pt idx="19">
                  <c:v>92.666666666666657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429387056"/>
        <c:axId val="-1429382704"/>
      </c:lineChart>
      <c:catAx>
        <c:axId val="-14293837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429394672"/>
        <c:crosses val="autoZero"/>
        <c:auto val="1"/>
        <c:lblAlgn val="ctr"/>
        <c:lblOffset val="100"/>
        <c:noMultiLvlLbl val="0"/>
      </c:catAx>
      <c:valAx>
        <c:axId val="-1429394672"/>
        <c:scaling>
          <c:orientation val="minMax"/>
          <c:max val="10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baseline="0">
                <a:solidFill>
                  <a:schemeClr val="bg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n-cs"/>
              </a:defRPr>
            </a:pPr>
            <a:endParaRPr lang="ko-KR"/>
          </a:p>
        </c:txPr>
        <c:crossAx val="-1429383792"/>
        <c:crosses val="autoZero"/>
        <c:crossBetween val="between"/>
        <c:majorUnit val="20"/>
      </c:valAx>
      <c:valAx>
        <c:axId val="-1429382704"/>
        <c:scaling>
          <c:orientation val="minMax"/>
          <c:max val="100"/>
          <c:min val="0"/>
        </c:scaling>
        <c:delete val="0"/>
        <c:axPos val="r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-1429387056"/>
        <c:crosses val="max"/>
        <c:crossBetween val="between"/>
      </c:valAx>
      <c:catAx>
        <c:axId val="-1429387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4293827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37995116528745"/>
          <c:y val="0.26720117946390315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ln w="19050">
              <a:solidFill>
                <a:srgbClr val="2498DA"/>
              </a:solidFill>
            </a:ln>
            <a:effectLst/>
          </c:spPr>
          <c:marker>
            <c:symbol val="circle"/>
            <c:size val="7"/>
            <c:spPr>
              <a:solidFill>
                <a:srgbClr val="2498DA"/>
              </a:solidFill>
              <a:ln w="19050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수련관 체육시설사업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vertOverflow="overflow" horzOverflow="overflow" wrap="square" lIns="0" tIns="19050" rIns="0" bIns="19050" anchor="ctr" anchorCtr="0">
                <a:spAutoFit/>
              </a:bodyPr>
              <a:lstStyle/>
              <a:p>
                <a:pPr algn="ctr">
                  <a:defRPr lang="en-US" altLang="ko-KR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94</c:v>
                </c:pt>
                <c:pt idx="1">
                  <c:v>90</c:v>
                </c:pt>
                <c:pt idx="3">
                  <c:v>92.8</c:v>
                </c:pt>
                <c:pt idx="4">
                  <c:v>91.2</c:v>
                </c:pt>
                <c:pt idx="5">
                  <c:v>94.1</c:v>
                </c:pt>
                <c:pt idx="6">
                  <c:v>90.8</c:v>
                </c:pt>
                <c:pt idx="7">
                  <c:v>93.8</c:v>
                </c:pt>
                <c:pt idx="8">
                  <c:v>94.2</c:v>
                </c:pt>
                <c:pt idx="9">
                  <c:v>97.8</c:v>
                </c:pt>
                <c:pt idx="10">
                  <c:v>95.1</c:v>
                </c:pt>
                <c:pt idx="11">
                  <c:v>98.2</c:v>
                </c:pt>
                <c:pt idx="12">
                  <c:v>90.4</c:v>
                </c:pt>
                <c:pt idx="13">
                  <c:v>91.6</c:v>
                </c:pt>
                <c:pt idx="14">
                  <c:v>92.7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9.4615009746588702E-4"/>
          <c:w val="1"/>
          <c:h val="0.10590399610136453"/>
        </c:manualLayout>
      </c:layout>
      <c:overlay val="0"/>
      <c:spPr>
        <a:noFill/>
      </c:spPr>
      <c:txPr>
        <a:bodyPr/>
        <a:lstStyle/>
        <a:p>
          <a:pPr>
            <a:defRPr sz="900" b="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7230252322973225"/>
          <c:y val="0.25224244161054593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시설관리공단 최고 점수</c:v>
                </c:pt>
              </c:strCache>
            </c:strRef>
          </c:tx>
          <c:spPr>
            <a:ln w="19050">
              <a:solidFill>
                <a:sysClr val="window" lastClr="FFFFFF">
                  <a:lumMod val="65000"/>
                </a:sysClr>
              </a:solidFill>
            </a:ln>
            <a:effectLst/>
          </c:spPr>
          <c:marker>
            <c:symbol val="circle"/>
            <c:size val="7"/>
            <c:spPr>
              <a:solidFill>
                <a:sysClr val="window" lastClr="FFFFFF">
                  <a:lumMod val="65000"/>
                </a:sysClr>
              </a:solidFill>
              <a:ln w="22225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94</c:v>
                </c:pt>
                <c:pt idx="1">
                  <c:v>94</c:v>
                </c:pt>
                <c:pt idx="3">
                  <c:v>92.8</c:v>
                </c:pt>
                <c:pt idx="4">
                  <c:v>91.2</c:v>
                </c:pt>
                <c:pt idx="5">
                  <c:v>94.1</c:v>
                </c:pt>
                <c:pt idx="6">
                  <c:v>90.8</c:v>
                </c:pt>
                <c:pt idx="7">
                  <c:v>93.8</c:v>
                </c:pt>
                <c:pt idx="8">
                  <c:v>94.2</c:v>
                </c:pt>
                <c:pt idx="9">
                  <c:v>97.8</c:v>
                </c:pt>
                <c:pt idx="10">
                  <c:v>95.1</c:v>
                </c:pt>
                <c:pt idx="11">
                  <c:v>98.2</c:v>
                </c:pt>
                <c:pt idx="12">
                  <c:v>90.4</c:v>
                </c:pt>
                <c:pt idx="13">
                  <c:v>91.6</c:v>
                </c:pt>
                <c:pt idx="14">
                  <c:v>92.7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수련관 체육시설사업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94</c:v>
                </c:pt>
                <c:pt idx="1">
                  <c:v>90</c:v>
                </c:pt>
                <c:pt idx="3">
                  <c:v>92.8</c:v>
                </c:pt>
                <c:pt idx="4">
                  <c:v>91.2</c:v>
                </c:pt>
                <c:pt idx="5">
                  <c:v>94.1</c:v>
                </c:pt>
                <c:pt idx="6">
                  <c:v>90.8</c:v>
                </c:pt>
                <c:pt idx="7">
                  <c:v>93.8</c:v>
                </c:pt>
                <c:pt idx="8">
                  <c:v>94.2</c:v>
                </c:pt>
                <c:pt idx="9">
                  <c:v>97.8</c:v>
                </c:pt>
                <c:pt idx="10">
                  <c:v>95.1</c:v>
                </c:pt>
                <c:pt idx="11">
                  <c:v>98.2</c:v>
                </c:pt>
                <c:pt idx="12">
                  <c:v>90.4</c:v>
                </c:pt>
                <c:pt idx="13">
                  <c:v>91.6</c:v>
                </c:pt>
                <c:pt idx="14">
                  <c:v>92.7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0"/>
          <c:w val="1"/>
          <c:h val="0.10910014619883039"/>
        </c:manualLayout>
      </c:layout>
      <c:overlay val="0"/>
      <c:spPr>
        <a:noFill/>
      </c:spPr>
      <c:txPr>
        <a:bodyPr/>
        <a:lstStyle/>
        <a:p>
          <a:pPr>
            <a:defRPr lang="ko-KR" altLang="en-US" sz="900" b="0" i="0" u="none" strike="noStrike" kern="120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867881308437879E-3"/>
          <c:y val="0.23722029590195745"/>
          <c:w val="0.99831321186915623"/>
          <c:h val="0.712353779969758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지방공기업 전체 평균</c:v>
                </c:pt>
              </c:strCache>
            </c:strRef>
          </c:tx>
          <c:spPr>
            <a:solidFill>
              <a:srgbClr val="C9D4E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9D4E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BD3-4467-BF1F-1476D28A9E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85.2</c:v>
                </c:pt>
                <c:pt idx="1">
                  <c:v>86.9</c:v>
                </c:pt>
                <c:pt idx="2">
                  <c:v>83</c:v>
                </c:pt>
                <c:pt idx="3">
                  <c:v>86.8</c:v>
                </c:pt>
                <c:pt idx="4">
                  <c:v>87.8</c:v>
                </c:pt>
                <c:pt idx="5">
                  <c:v>83.3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BD3-4467-BF1F-1476D28A9E4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시설관리공단 전체 평균</c:v>
                </c:pt>
              </c:strCache>
            </c:strRef>
          </c:tx>
          <c:spPr>
            <a:solidFill>
              <a:srgbClr val="1D8FD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7BD3-4467-BF1F-1476D28A9E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89.2</c:v>
                </c:pt>
                <c:pt idx="1">
                  <c:v>89.2</c:v>
                </c:pt>
                <c:pt idx="2">
                  <c:v>88</c:v>
                </c:pt>
                <c:pt idx="3">
                  <c:v>89.4</c:v>
                </c:pt>
                <c:pt idx="4">
                  <c:v>92.4</c:v>
                </c:pt>
                <c:pt idx="5">
                  <c:v>87.8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BD3-4467-BF1F-1476D28A9E4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과천도시공사</c:v>
                </c:pt>
              </c:strCache>
            </c:strRef>
          </c:tx>
          <c:spPr>
            <a:solidFill>
              <a:srgbClr val="093B6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BD3-4467-BF1F-1476D28A9E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200" b="0" i="0" u="none" strike="noStrike" kern="1200" baseline="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Sheet1!$D$2:$D$7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D3-4467-BF1F-1476D28A9E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1"/>
        <c:overlap val="-40"/>
        <c:axId val="1698699744"/>
        <c:axId val="1698724224"/>
      </c:barChart>
      <c:catAx>
        <c:axId val="16986997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98724224"/>
        <c:crosses val="autoZero"/>
        <c:auto val="1"/>
        <c:lblAlgn val="ctr"/>
        <c:lblOffset val="100"/>
        <c:noMultiLvlLbl val="0"/>
      </c:catAx>
      <c:valAx>
        <c:axId val="1698724224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98699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50104517564677331"/>
          <c:y val="2.9443569936662157E-3"/>
          <c:w val="0.49895482435322674"/>
          <c:h val="0.100300785430085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ko-KR" altLang="en-US" sz="10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4269056531867947E-3"/>
          <c:y val="8.9190041259244752E-3"/>
          <c:w val="0.99114618869362625"/>
          <c:h val="0.98991393209849587"/>
        </c:manualLayout>
      </c:layout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circle"/>
            <c:size val="6"/>
            <c:spPr>
              <a:solidFill>
                <a:srgbClr val="00206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/>
            </c:spPr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461-4A9E-BEF0-055E468E3605}"/>
              </c:ext>
            </c:extLst>
          </c:dPt>
          <c:dPt>
            <c:idx val="5"/>
            <c:bubble3D val="0"/>
            <c:extLst>
              <c:ext xmlns:c16="http://schemas.microsoft.com/office/drawing/2014/chart" uri="{C3380CC4-5D6E-409C-BE32-E72D297353CC}">
                <c16:uniqueId val="{00000001-E461-4A9E-BEF0-055E468E3605}"/>
              </c:ext>
            </c:extLst>
          </c:dPt>
          <c:dLbls>
            <c:delete val="1"/>
          </c:dLbls>
          <c:xVal>
            <c:numRef>
              <c:f>Sheet1!$B$2:$B$16</c:f>
              <c:numCache>
                <c:formatCode>0.0_ </c:formatCode>
                <c:ptCount val="15"/>
                <c:pt idx="0">
                  <c:v>-6.1111111111111107</c:v>
                </c:pt>
                <c:pt idx="1">
                  <c:v>-6.1111111111111107</c:v>
                </c:pt>
                <c:pt idx="2">
                  <c:v>-1.1111111111111107</c:v>
                </c:pt>
                <c:pt idx="3">
                  <c:v>-6.1111111111111107</c:v>
                </c:pt>
                <c:pt idx="4">
                  <c:v>8.8888888888888893</c:v>
                </c:pt>
                <c:pt idx="5">
                  <c:v>13.888888888888889</c:v>
                </c:pt>
                <c:pt idx="6">
                  <c:v>8.8888888888888893</c:v>
                </c:pt>
                <c:pt idx="7">
                  <c:v>-1.1111111111111107</c:v>
                </c:pt>
                <c:pt idx="8">
                  <c:v>-1.1111111111111107</c:v>
                </c:pt>
                <c:pt idx="9">
                  <c:v>-1.1111111111111107</c:v>
                </c:pt>
                <c:pt idx="10">
                  <c:v>10</c:v>
                </c:pt>
                <c:pt idx="11">
                  <c:v>8.8888888888888893</c:v>
                </c:pt>
              </c:numCache>
            </c:numRef>
          </c:xVal>
          <c:yVal>
            <c:numRef>
              <c:f>Sheet1!$C$2:$C$16</c:f>
              <c:numCache>
                <c:formatCode>0.0_ </c:formatCode>
                <c:ptCount val="15"/>
                <c:pt idx="0">
                  <c:v>86</c:v>
                </c:pt>
                <c:pt idx="1">
                  <c:v>84.8</c:v>
                </c:pt>
                <c:pt idx="2">
                  <c:v>84</c:v>
                </c:pt>
                <c:pt idx="3">
                  <c:v>83.8</c:v>
                </c:pt>
                <c:pt idx="4">
                  <c:v>81.900000000000006</c:v>
                </c:pt>
                <c:pt idx="5">
                  <c:v>86.2</c:v>
                </c:pt>
                <c:pt idx="6">
                  <c:v>84.8</c:v>
                </c:pt>
                <c:pt idx="7">
                  <c:v>83.1</c:v>
                </c:pt>
                <c:pt idx="8">
                  <c:v>85.7</c:v>
                </c:pt>
                <c:pt idx="9">
                  <c:v>85.5</c:v>
                </c:pt>
                <c:pt idx="10">
                  <c:v>82.6</c:v>
                </c:pt>
                <c:pt idx="11">
                  <c:v>85.2</c:v>
                </c:pt>
                <c:pt idx="12">
                  <c:v>88.1</c:v>
                </c:pt>
                <c:pt idx="13">
                  <c:v>-22</c:v>
                </c:pt>
                <c:pt idx="14">
                  <c:v>-22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461-4A9E-BEF0-055E468E360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126182912"/>
        <c:axId val="126184448"/>
      </c:scatterChart>
      <c:valAx>
        <c:axId val="126182912"/>
        <c:scaling>
          <c:orientation val="minMax"/>
          <c:max val="15"/>
          <c:min val="-15"/>
        </c:scaling>
        <c:delete val="0"/>
        <c:axPos val="b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4448"/>
        <c:crosses val="autoZero"/>
        <c:crossBetween val="midCat"/>
      </c:valAx>
      <c:valAx>
        <c:axId val="126184448"/>
        <c:scaling>
          <c:orientation val="minMax"/>
          <c:max val="33"/>
          <c:min val="-33"/>
        </c:scaling>
        <c:delete val="0"/>
        <c:axPos val="l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2912"/>
        <c:crosses val="autoZero"/>
        <c:crossBetween val="midCat"/>
      </c:valAx>
      <c:spPr>
        <a:ln w="12700">
          <a:noFill/>
        </a:ln>
      </c:spPr>
    </c:plotArea>
    <c:plotVisOnly val="1"/>
    <c:dispBlanksAs val="gap"/>
    <c:showDLblsOverMax val="0"/>
  </c:chart>
  <c:spPr>
    <a:scene3d>
      <a:camera prst="orthographicFront"/>
      <a:lightRig rig="threePt" dir="t"/>
    </a:scene3d>
    <a:sp3d>
      <a:bevelT w="190500" h="38100"/>
    </a:sp3d>
  </c:spPr>
  <c:txPr>
    <a:bodyPr/>
    <a:lstStyle/>
    <a:p>
      <a:pPr>
        <a:lnSpc>
          <a:spcPct val="80000"/>
        </a:lnSpc>
        <a:defRPr sz="1000" b="1">
          <a:latin typeface="맑은 고딕" pitchFamily="50" charset="-127"/>
          <a:ea typeface="맑은 고딕" pitchFamily="50" charset="-127"/>
        </a:defRPr>
      </a:pPr>
      <a:endParaRPr lang="ko-KR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6869130535871341E-2"/>
          <c:y val="0"/>
          <c:w val="0.54379114647349081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0F5BAA"/>
            </a:solidFill>
            <a:ln>
              <a:noFill/>
            </a:ln>
            <a:effectLst/>
          </c:spPr>
          <c:invertIfNegative val="0"/>
          <c:dLbls>
            <c:numFmt formatCode="#,##0.0_);[Red]\(#,##0.0\)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체육전용시설관리사업</c:v>
                </c:pt>
                <c:pt idx="1">
                  <c:v>남성</c:v>
                </c:pt>
                <c:pt idx="2">
                  <c:v>여성</c:v>
                </c:pt>
                <c:pt idx="3">
                  <c:v>20대</c:v>
                </c:pt>
                <c:pt idx="4">
                  <c:v>30대</c:v>
                </c:pt>
                <c:pt idx="5">
                  <c:v>40대</c:v>
                </c:pt>
                <c:pt idx="6">
                  <c:v>50대</c:v>
                </c:pt>
                <c:pt idx="7">
                  <c:v>60세 이상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100</c:v>
                </c:pt>
                <c:pt idx="1">
                  <c:v>20.526315789473685</c:v>
                </c:pt>
                <c:pt idx="2">
                  <c:v>79.473684210526315</c:v>
                </c:pt>
                <c:pt idx="3" formatCode="###0.0">
                  <c:v>7.8947368421052628</c:v>
                </c:pt>
                <c:pt idx="4" formatCode="###0.0">
                  <c:v>8.9473684210526319</c:v>
                </c:pt>
                <c:pt idx="5" formatCode="###0.0">
                  <c:v>25.789473684210527</c:v>
                </c:pt>
                <c:pt idx="6" formatCode="###0.0">
                  <c:v>16.842105263157894</c:v>
                </c:pt>
                <c:pt idx="7" formatCode="###0.0">
                  <c:v>40.526315789473685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F9-48B7-A46A-F336C7DD6E8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2074221728"/>
        <c:axId val="2074218368"/>
      </c:barChart>
      <c:catAx>
        <c:axId val="20742217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074218368"/>
        <c:crosses val="autoZero"/>
        <c:auto val="1"/>
        <c:lblAlgn val="ctr"/>
        <c:lblOffset val="100"/>
        <c:noMultiLvlLbl val="0"/>
      </c:catAx>
      <c:valAx>
        <c:axId val="2074218368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2074221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5340274259409004"/>
          <c:w val="1"/>
          <c:h val="0.752851136931743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D19-439A-8A06-4AFC5A56D172}"/>
              </c:ext>
            </c:extLst>
          </c:dPt>
          <c:dPt>
            <c:idx val="1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E0F4-4F42-9A38-77BAE20F8618}"/>
              </c:ext>
            </c:extLst>
          </c:dPt>
          <c:dPt>
            <c:idx val="2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8D19-439A-8A06-4AFC5A56D172}"/>
              </c:ext>
            </c:extLst>
          </c:dPt>
          <c:dPt>
            <c:idx val="4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D19-439A-8A06-4AFC5A56D172}"/>
              </c:ext>
            </c:extLst>
          </c:dPt>
          <c:dPt>
            <c:idx val="5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9FEC-45FB-AA0E-8AA9EC34B139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5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D19-439A-8A06-4AFC5A56D1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항목6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85.2</c:v>
                </c:pt>
                <c:pt idx="1">
                  <c:v>84.4</c:v>
                </c:pt>
                <c:pt idx="2">
                  <c:v>86.5</c:v>
                </c:pt>
                <c:pt idx="3">
                  <c:v>86.3</c:v>
                </c:pt>
                <c:pt idx="4">
                  <c:v>91.6</c:v>
                </c:pt>
                <c:pt idx="5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D19-439A-8A06-4AFC5A56D1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93278639"/>
        <c:axId val="793283919"/>
      </c:barChart>
      <c:catAx>
        <c:axId val="79327863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283919"/>
        <c:crosses val="autoZero"/>
        <c:auto val="1"/>
        <c:lblAlgn val="ctr"/>
        <c:lblOffset val="100"/>
        <c:noMultiLvlLbl val="0"/>
      </c:catAx>
      <c:valAx>
        <c:axId val="79328391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7863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8.4703576891991122E-2"/>
          <c:w val="1"/>
          <c:h val="0.830592846216017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6D0-4983-91FA-F8FEB4557039}"/>
              </c:ext>
            </c:extLst>
          </c:dPt>
          <c:dPt>
            <c:idx val="3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B68-465C-BFD2-2663CEB9C25F}"/>
              </c:ext>
            </c:extLst>
          </c:dPt>
          <c:dPt>
            <c:idx val="11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B68-465C-BFD2-2663CEB9C25F}"/>
              </c:ext>
            </c:extLst>
          </c:dPt>
          <c:dPt>
            <c:idx val="12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B68-465C-BFD2-2663CEB9C25F}"/>
              </c:ext>
            </c:extLst>
          </c:dPt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AAA-4D81-A2EB-6D3157A405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spc="-5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85.6</c:v>
                </c:pt>
                <c:pt idx="1">
                  <c:v>83.2</c:v>
                </c:pt>
                <c:pt idx="3">
                  <c:v>83.7</c:v>
                </c:pt>
                <c:pt idx="4">
                  <c:v>86.3</c:v>
                </c:pt>
                <c:pt idx="5">
                  <c:v>89.5</c:v>
                </c:pt>
                <c:pt idx="6">
                  <c:v>83.4</c:v>
                </c:pt>
                <c:pt idx="7">
                  <c:v>87.7</c:v>
                </c:pt>
                <c:pt idx="8">
                  <c:v>87.8</c:v>
                </c:pt>
                <c:pt idx="9">
                  <c:v>93.8</c:v>
                </c:pt>
                <c:pt idx="10">
                  <c:v>87.1</c:v>
                </c:pt>
                <c:pt idx="11">
                  <c:v>93.9</c:v>
                </c:pt>
                <c:pt idx="12">
                  <c:v>74.8</c:v>
                </c:pt>
                <c:pt idx="14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D0-4983-91FA-F8FEB45570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axId val="793292079"/>
        <c:axId val="793302159"/>
      </c:barChart>
      <c:catAx>
        <c:axId val="79329207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302159"/>
        <c:crosses val="autoZero"/>
        <c:auto val="1"/>
        <c:lblAlgn val="ctr"/>
        <c:lblOffset val="100"/>
        <c:noMultiLvlLbl val="0"/>
      </c:catAx>
      <c:valAx>
        <c:axId val="79330215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920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7118215746043461"/>
          <c:w val="1"/>
          <c:h val="0.671098533478884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시설관리공단 전체 평균</c:v>
                </c:pt>
              </c:strCache>
            </c:strRef>
          </c:tx>
          <c:spPr>
            <a:solidFill>
              <a:srgbClr val="D9D9D9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89.2</c:v>
                </c:pt>
                <c:pt idx="1">
                  <c:v>89.2</c:v>
                </c:pt>
                <c:pt idx="2">
                  <c:v>88</c:v>
                </c:pt>
                <c:pt idx="3">
                  <c:v>89.4</c:v>
                </c:pt>
                <c:pt idx="4">
                  <c:v>92.4</c:v>
                </c:pt>
                <c:pt idx="5">
                  <c:v>87.8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14-4534-B572-ED02D51956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F2B0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814-4534-B572-ED02D51956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해당사업 전체 평균</c:v>
                </c:pt>
              </c:strCache>
            </c:strRef>
          </c:tx>
          <c:spPr>
            <a:solidFill>
              <a:srgbClr val="97CDF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Sheet1!$D$2:$D$7</c:f>
              <c:numCache>
                <c:formatCode>0.0</c:formatCode>
                <c:ptCount val="6"/>
                <c:pt idx="0">
                  <c:v>88</c:v>
                </c:pt>
                <c:pt idx="1">
                  <c:v>87.7</c:v>
                </c:pt>
                <c:pt idx="2">
                  <c:v>86.7</c:v>
                </c:pt>
                <c:pt idx="3">
                  <c:v>87.7</c:v>
                </c:pt>
                <c:pt idx="4">
                  <c:v>92.8</c:v>
                </c:pt>
                <c:pt idx="5">
                  <c:v>85.9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14-4534-B572-ED02D519568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체육전용시설관리사업</c:v>
                </c:pt>
              </c:strCache>
            </c:strRef>
          </c:tx>
          <c:spPr>
            <a:solidFill>
              <a:srgbClr val="839DB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20B-4F05-95CD-A1D2C40848B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Sheet1!$E$2:$E$7</c:f>
              <c:numCache>
                <c:formatCode>0.0</c:formatCode>
                <c:ptCount val="6"/>
                <c:pt idx="0">
                  <c:v>85.2</c:v>
                </c:pt>
                <c:pt idx="1">
                  <c:v>84.4</c:v>
                </c:pt>
                <c:pt idx="2">
                  <c:v>86.5</c:v>
                </c:pt>
                <c:pt idx="3">
                  <c:v>86.3</c:v>
                </c:pt>
                <c:pt idx="4">
                  <c:v>91.6</c:v>
                </c:pt>
                <c:pt idx="5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91-4219-B1AA-D2C26AF728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0"/>
        <c:overlap val="-30"/>
        <c:axId val="1698699744"/>
        <c:axId val="1698724224"/>
      </c:barChart>
      <c:catAx>
        <c:axId val="16986997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98724224"/>
        <c:crosses val="autoZero"/>
        <c:auto val="1"/>
        <c:lblAlgn val="ctr"/>
        <c:lblOffset val="100"/>
        <c:noMultiLvlLbl val="0"/>
      </c:catAx>
      <c:valAx>
        <c:axId val="1698724224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98699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40028118124275913"/>
          <c:y val="2.482476453082404E-2"/>
          <c:w val="0.59778976084109692"/>
          <c:h val="0.100300785430085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ko-KR" altLang="en-US"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4765894136787059"/>
          <c:w val="1"/>
          <c:h val="0.69087046220236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5-4CCD-A3B6-C6826A2CC43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체육전용시설관리사업</c:v>
                </c:pt>
              </c:strCache>
            </c:strRef>
          </c:tx>
          <c:spPr>
            <a:solidFill>
              <a:srgbClr val="093B6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50" b="0" i="0" u="none" strike="noStrike" kern="1200" baseline="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85.2</c:v>
                </c:pt>
                <c:pt idx="1">
                  <c:v>84.4</c:v>
                </c:pt>
                <c:pt idx="2">
                  <c:v>86.5</c:v>
                </c:pt>
                <c:pt idx="3">
                  <c:v>86.3</c:v>
                </c:pt>
                <c:pt idx="4">
                  <c:v>91.6</c:v>
                </c:pt>
                <c:pt idx="5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045-4CCD-A3B6-C6826A2CC4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50"/>
        <c:axId val="1665449680"/>
        <c:axId val="1665456400"/>
      </c:barChart>
      <c:catAx>
        <c:axId val="16654496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65456400"/>
        <c:crosses val="autoZero"/>
        <c:auto val="1"/>
        <c:lblAlgn val="ctr"/>
        <c:lblOffset val="100"/>
        <c:noMultiLvlLbl val="0"/>
      </c:catAx>
      <c:valAx>
        <c:axId val="1665456400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65449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8285231479825503"/>
          <c:y val="1.1928871559980316E-2"/>
          <c:w val="0.31569636162321052"/>
          <c:h val="0.1161889055625835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3609512076119781"/>
          <c:w val="1"/>
          <c:h val="0.80391805327845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rgbClr val="D5D5D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5D5D5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dLbl>
              <c:idx val="13"/>
              <c:layout>
                <c:manualLayout>
                  <c:x val="-1.5854086192213006E-2"/>
                  <c:y val="0.1169208503897528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D85-45D3-9C9B-D812531400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138-4CDC-AC73-B2E6181C4E3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28575" cap="rnd">
              <a:solidFill>
                <a:srgbClr val="093B6D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093B6D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dLbl>
              <c:idx val="12"/>
              <c:layout>
                <c:manualLayout>
                  <c:x val="-3.086834900299236E-2"/>
                  <c:y val="-0.15497424869770279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5D3-9C9B-D812531400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Sheet1!$C$2:$C$16</c:f>
              <c:numCache>
                <c:formatCode>0.0</c:formatCode>
                <c:ptCount val="15"/>
                <c:pt idx="0">
                  <c:v>85.6</c:v>
                </c:pt>
                <c:pt idx="1">
                  <c:v>83.2</c:v>
                </c:pt>
                <c:pt idx="3">
                  <c:v>83.7</c:v>
                </c:pt>
                <c:pt idx="4">
                  <c:v>86.3</c:v>
                </c:pt>
                <c:pt idx="5">
                  <c:v>89.5</c:v>
                </c:pt>
                <c:pt idx="6">
                  <c:v>83.4</c:v>
                </c:pt>
                <c:pt idx="7">
                  <c:v>87.7</c:v>
                </c:pt>
                <c:pt idx="8">
                  <c:v>87.8</c:v>
                </c:pt>
                <c:pt idx="9">
                  <c:v>93.8</c:v>
                </c:pt>
                <c:pt idx="10">
                  <c:v>87.1</c:v>
                </c:pt>
                <c:pt idx="11">
                  <c:v>93.9</c:v>
                </c:pt>
                <c:pt idx="12">
                  <c:v>74.8</c:v>
                </c:pt>
                <c:pt idx="14">
                  <c:v>84.5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138-4CDC-AC73-B2E6181C4E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171183"/>
        <c:axId val="187157263"/>
      </c:lineChart>
      <c:catAx>
        <c:axId val="187171183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87157263"/>
        <c:crosses val="autoZero"/>
        <c:auto val="1"/>
        <c:lblAlgn val="ctr"/>
        <c:lblOffset val="100"/>
        <c:noMultiLvlLbl val="0"/>
      </c:catAx>
      <c:valAx>
        <c:axId val="18715726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871711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578256916609047E-3"/>
          <c:y val="6.806038617570298E-2"/>
          <c:w val="0.99824217430833906"/>
          <c:h val="0.8579524098371844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Sheet1!$B$2:$U$2</c:f>
              <c:numCache>
                <c:formatCode>0.0</c:formatCode>
                <c:ptCount val="20"/>
                <c:pt idx="0">
                  <c:v>79.166666666666671</c:v>
                </c:pt>
                <c:pt idx="1">
                  <c:v>83.333333333333343</c:v>
                </c:pt>
                <c:pt idx="2">
                  <c:v>83.333333333333343</c:v>
                </c:pt>
                <c:pt idx="4">
                  <c:v>80.555555555555557</c:v>
                </c:pt>
                <c:pt idx="5">
                  <c:v>83.333333333333343</c:v>
                </c:pt>
                <c:pt idx="6">
                  <c:v>82.450398557049112</c:v>
                </c:pt>
                <c:pt idx="7">
                  <c:v>83.333333333333343</c:v>
                </c:pt>
                <c:pt idx="8">
                  <c:v>80.555555555555557</c:v>
                </c:pt>
                <c:pt idx="9">
                  <c:v>75</c:v>
                </c:pt>
                <c:pt idx="10">
                  <c:v>83.333333333333343</c:v>
                </c:pt>
                <c:pt idx="11">
                  <c:v>83.333333333333343</c:v>
                </c:pt>
                <c:pt idx="12">
                  <c:v>83.333333333333343</c:v>
                </c:pt>
                <c:pt idx="13">
                  <c:v>83.333333333333343</c:v>
                </c:pt>
                <c:pt idx="14">
                  <c:v>83.333333333333343</c:v>
                </c:pt>
                <c:pt idx="15">
                  <c:v>83.333333333333343</c:v>
                </c:pt>
                <c:pt idx="16">
                  <c:v>66.666666666666671</c:v>
                </c:pt>
                <c:pt idx="17">
                  <c:v>50</c:v>
                </c:pt>
                <c:pt idx="19">
                  <c:v>83.333333333333343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72-497D-BBC1-0F05ECB59676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중앙값-1분위수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9525">
              <a:solidFill>
                <a:schemeClr val="bg1"/>
              </a:solidFill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Sheet1!$B$6:$U$6</c:f>
                <c:numCache>
                  <c:formatCode>General</c:formatCode>
                  <c:ptCount val="20"/>
                  <c:pt idx="0">
                    <c:v>16.666666666666657</c:v>
                  </c:pt>
                  <c:pt idx="1">
                    <c:v>16.666666666666657</c:v>
                  </c:pt>
                  <c:pt idx="2">
                    <c:v>16.666666666666657</c:v>
                  </c:pt>
                  <c:pt idx="4">
                    <c:v>11.556916101556766</c:v>
                  </c:pt>
                  <c:pt idx="5">
                    <c:v>16.666666666666657</c:v>
                  </c:pt>
                  <c:pt idx="6">
                    <c:v>9.2162681096175589</c:v>
                  </c:pt>
                  <c:pt idx="7">
                    <c:v>13.694214876032348</c:v>
                  </c:pt>
                  <c:pt idx="8">
                    <c:v>13.888888888888872</c:v>
                  </c:pt>
                  <c:pt idx="9">
                    <c:v>16.666666666666657</c:v>
                  </c:pt>
                  <c:pt idx="10">
                    <c:v>16.666666666666657</c:v>
                  </c:pt>
                  <c:pt idx="11">
                    <c:v>8.3333333333333286</c:v>
                  </c:pt>
                  <c:pt idx="12">
                    <c:v>5.5555555555555429</c:v>
                  </c:pt>
                  <c:pt idx="16">
                    <c:v>16.666666666666657</c:v>
                  </c:pt>
                  <c:pt idx="17">
                    <c:v>16.666666666666657</c:v>
                  </c:pt>
                  <c:pt idx="19">
                    <c:v>16.666666666666657</c:v>
                  </c:pt>
                </c:numCache>
              </c:numRef>
            </c:plus>
            <c:minus>
              <c:numRef>
                <c:f>Sheet1!$B$7:$U$7</c:f>
                <c:numCache>
                  <c:formatCode>General</c:formatCode>
                  <c:ptCount val="20"/>
                  <c:pt idx="0">
                    <c:v>50.000000000000014</c:v>
                  </c:pt>
                  <c:pt idx="1">
                    <c:v>50.000000000000014</c:v>
                  </c:pt>
                  <c:pt idx="2">
                    <c:v>66.666666666666686</c:v>
                  </c:pt>
                  <c:pt idx="4">
                    <c:v>46.77641723177657</c:v>
                  </c:pt>
                  <c:pt idx="5">
                    <c:v>66.666666666666686</c:v>
                  </c:pt>
                  <c:pt idx="6">
                    <c:v>49.117065223715777</c:v>
                  </c:pt>
                  <c:pt idx="7">
                    <c:v>52.972451790634324</c:v>
                  </c:pt>
                  <c:pt idx="8">
                    <c:v>41.666666666666693</c:v>
                  </c:pt>
                  <c:pt idx="9">
                    <c:v>66.666666666666686</c:v>
                  </c:pt>
                  <c:pt idx="10">
                    <c:v>83.333333333333343</c:v>
                  </c:pt>
                  <c:pt idx="11">
                    <c:v>75</c:v>
                  </c:pt>
                  <c:pt idx="12">
                    <c:v>33.333333333333343</c:v>
                  </c:pt>
                  <c:pt idx="13">
                    <c:v>33.333333333333343</c:v>
                  </c:pt>
                  <c:pt idx="14">
                    <c:v>83.333333333333343</c:v>
                  </c:pt>
                  <c:pt idx="15">
                    <c:v>50</c:v>
                  </c:pt>
                  <c:pt idx="16">
                    <c:v>50.000000000000014</c:v>
                  </c:pt>
                  <c:pt idx="17">
                    <c:v>66.666666666666686</c:v>
                  </c:pt>
                  <c:pt idx="19">
                    <c:v>50.000000000000014</c:v>
                  </c:pt>
                </c:numCache>
              </c:numRef>
            </c:minus>
            <c:spPr>
              <a:noFill/>
              <a:ln w="22225" cap="flat" cmpd="sng" algn="ctr">
                <a:solidFill>
                  <a:srgbClr val="E03C82"/>
                </a:solidFill>
                <a:prstDash val="sysDash"/>
                <a:round/>
              </a:ln>
              <a:effectLst/>
            </c:spPr>
          </c:errBars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Sheet1!$B$3:$U$3</c:f>
              <c:numCache>
                <c:formatCode>General</c:formatCode>
                <c:ptCount val="20"/>
                <c:pt idx="0" formatCode="0.0">
                  <c:v>4.1666666666666714</c:v>
                </c:pt>
                <c:pt idx="4" formatCode="0.0">
                  <c:v>7.887528342887677</c:v>
                </c:pt>
                <c:pt idx="6" formatCode="0.0">
                  <c:v>8.3333333333333286</c:v>
                </c:pt>
                <c:pt idx="7" formatCode="0.0">
                  <c:v>2.9724517906343095</c:v>
                </c:pt>
                <c:pt idx="8" formatCode="0.0">
                  <c:v>5.5555555555555713</c:v>
                </c:pt>
                <c:pt idx="9" formatCode="0.0">
                  <c:v>8.3333333333333428</c:v>
                </c:pt>
                <c:pt idx="11" formatCode="0.0">
                  <c:v>8.3333333333333286</c:v>
                </c:pt>
                <c:pt idx="12" formatCode="0.0">
                  <c:v>11.111111111111114</c:v>
                </c:pt>
                <c:pt idx="13" formatCode="0.0">
                  <c:v>16.666666666666657</c:v>
                </c:pt>
                <c:pt idx="14" formatCode="0.0">
                  <c:v>16.666666666666657</c:v>
                </c:pt>
                <c:pt idx="15" formatCode="0.0">
                  <c:v>16.666666666666657</c:v>
                </c:pt>
                <c:pt idx="16" formatCode="0.0">
                  <c:v>16.666666666666671</c:v>
                </c:pt>
                <c:pt idx="17" formatCode="0.0">
                  <c:v>33.333333333333343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772-497D-BBC1-0F05ECB59676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3분위수-중앙값</c:v>
                </c:pt>
              </c:strCache>
            </c:strRef>
          </c:tx>
          <c:spPr>
            <a:solidFill>
              <a:srgbClr val="0F5BAA"/>
            </a:solidFill>
            <a:ln w="9525">
              <a:solidFill>
                <a:schemeClr val="bg1"/>
              </a:solidFill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Sheet1!$B$4:$U$4</c:f>
              <c:numCache>
                <c:formatCode>0.0</c:formatCode>
                <c:ptCount val="20"/>
                <c:pt idx="0">
                  <c:v>16.666666666666657</c:v>
                </c:pt>
                <c:pt idx="1">
                  <c:v>16.666666666666657</c:v>
                </c:pt>
                <c:pt idx="2">
                  <c:v>16.666666666666657</c:v>
                </c:pt>
                <c:pt idx="4">
                  <c:v>8.4848267316842509</c:v>
                </c:pt>
                <c:pt idx="5">
                  <c:v>16.666666666666657</c:v>
                </c:pt>
                <c:pt idx="6">
                  <c:v>0.88293477628423034</c:v>
                </c:pt>
                <c:pt idx="7">
                  <c:v>13.694214876032348</c:v>
                </c:pt>
                <c:pt idx="8">
                  <c:v>11.1111111111111</c:v>
                </c:pt>
                <c:pt idx="9">
                  <c:v>8.3333333333333286</c:v>
                </c:pt>
                <c:pt idx="10">
                  <c:v>16.666666666666657</c:v>
                </c:pt>
                <c:pt idx="11">
                  <c:v>8.3333333333333286</c:v>
                </c:pt>
                <c:pt idx="12">
                  <c:v>5.5555555555555429</c:v>
                </c:pt>
                <c:pt idx="16">
                  <c:v>8.3333333333333286</c:v>
                </c:pt>
                <c:pt idx="19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772-497D-BBC1-0F05ECB59676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최대값-3분위수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Sheet1!$B$5:$U$5</c:f>
              <c:numCache>
                <c:formatCode>General</c:formatCode>
                <c:ptCount val="20"/>
                <c:pt idx="4" formatCode="0.0">
                  <c:v>3.0720893698725149</c:v>
                </c:pt>
                <c:pt idx="6" formatCode="0.0">
                  <c:v>8.3333333333333286</c:v>
                </c:pt>
                <c:pt idx="8" formatCode="0.0">
                  <c:v>2.7777777777777715</c:v>
                </c:pt>
                <c:pt idx="9" formatCode="0.0">
                  <c:v>8.3333333333333286</c:v>
                </c:pt>
                <c:pt idx="16" formatCode="0.0">
                  <c:v>8.3333333333333286</c:v>
                </c:pt>
                <c:pt idx="17" formatCode="0.0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772-497D-BBC1-0F05ECB59676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최대값- 중앙값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Sheet1!$B$6:$U$6</c:f>
              <c:numCache>
                <c:formatCode>0.0</c:formatCode>
                <c:ptCount val="20"/>
                <c:pt idx="0">
                  <c:v>16.666666666666657</c:v>
                </c:pt>
                <c:pt idx="1">
                  <c:v>16.666666666666657</c:v>
                </c:pt>
                <c:pt idx="2">
                  <c:v>16.666666666666657</c:v>
                </c:pt>
                <c:pt idx="4">
                  <c:v>11.556916101556766</c:v>
                </c:pt>
                <c:pt idx="5">
                  <c:v>16.666666666666657</c:v>
                </c:pt>
                <c:pt idx="6">
                  <c:v>9.2162681096175589</c:v>
                </c:pt>
                <c:pt idx="7">
                  <c:v>13.694214876032348</c:v>
                </c:pt>
                <c:pt idx="8">
                  <c:v>13.888888888888872</c:v>
                </c:pt>
                <c:pt idx="9">
                  <c:v>16.666666666666657</c:v>
                </c:pt>
                <c:pt idx="10">
                  <c:v>16.666666666666657</c:v>
                </c:pt>
                <c:pt idx="11">
                  <c:v>8.3333333333333286</c:v>
                </c:pt>
                <c:pt idx="12">
                  <c:v>5.5555555555555429</c:v>
                </c:pt>
                <c:pt idx="16">
                  <c:v>16.666666666666657</c:v>
                </c:pt>
                <c:pt idx="17">
                  <c:v>16.666666666666657</c:v>
                </c:pt>
                <c:pt idx="19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772-497D-BBC1-0F05ECB59676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중앙값-최소값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Sheet1!$B$7:$U$7</c:f>
              <c:numCache>
                <c:formatCode>0.0</c:formatCode>
                <c:ptCount val="20"/>
                <c:pt idx="0">
                  <c:v>50.000000000000014</c:v>
                </c:pt>
                <c:pt idx="1">
                  <c:v>50.000000000000014</c:v>
                </c:pt>
                <c:pt idx="2">
                  <c:v>66.666666666666686</c:v>
                </c:pt>
                <c:pt idx="4">
                  <c:v>46.77641723177657</c:v>
                </c:pt>
                <c:pt idx="5">
                  <c:v>66.666666666666686</c:v>
                </c:pt>
                <c:pt idx="6">
                  <c:v>49.117065223715777</c:v>
                </c:pt>
                <c:pt idx="7">
                  <c:v>52.972451790634324</c:v>
                </c:pt>
                <c:pt idx="8">
                  <c:v>41.666666666666693</c:v>
                </c:pt>
                <c:pt idx="9">
                  <c:v>66.666666666666686</c:v>
                </c:pt>
                <c:pt idx="10">
                  <c:v>83.333333333333343</c:v>
                </c:pt>
                <c:pt idx="11">
                  <c:v>75</c:v>
                </c:pt>
                <c:pt idx="12">
                  <c:v>33.333333333333343</c:v>
                </c:pt>
                <c:pt idx="13">
                  <c:v>33.333333333333343</c:v>
                </c:pt>
                <c:pt idx="14">
                  <c:v>83.333333333333343</c:v>
                </c:pt>
                <c:pt idx="15">
                  <c:v>50</c:v>
                </c:pt>
                <c:pt idx="16">
                  <c:v>50.000000000000014</c:v>
                </c:pt>
                <c:pt idx="17">
                  <c:v>66.666666666666686</c:v>
                </c:pt>
                <c:pt idx="19">
                  <c:v>50.000000000000014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1429383792"/>
        <c:axId val="-1429394672"/>
      </c:barChart>
      <c:lineChart>
        <c:grouping val="stacked"/>
        <c:varyColors val="0"/>
        <c:ser>
          <c:idx val="6"/>
          <c:order val="6"/>
          <c:tx>
            <c:strRef>
              <c:f>Sheet1!$A$8</c:f>
              <c:strCache>
                <c:ptCount val="1"/>
                <c:pt idx="0">
                  <c:v>평균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6"/>
            <c:spPr>
              <a:solidFill>
                <a:schemeClr val="bg1"/>
              </a:solidFill>
              <a:ln w="22225">
                <a:solidFill>
                  <a:srgbClr val="E03C82">
                    <a:alpha val="99000"/>
                  </a:srgbClr>
                </a:solidFill>
              </a:ln>
              <a:effectLst/>
            </c:spPr>
          </c:marker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Sheet1!$B$8:$U$8</c:f>
              <c:numCache>
                <c:formatCode>0.0</c:formatCode>
                <c:ptCount val="20"/>
                <c:pt idx="0">
                  <c:v>84.429824561403549</c:v>
                </c:pt>
                <c:pt idx="1">
                  <c:v>85.61403508771933</c:v>
                </c:pt>
                <c:pt idx="2">
                  <c:v>83.245614035087755</c:v>
                </c:pt>
                <c:pt idx="4">
                  <c:v>86.50971581753106</c:v>
                </c:pt>
                <c:pt idx="5">
                  <c:v>83.709196061006239</c:v>
                </c:pt>
                <c:pt idx="6">
                  <c:v>86.315529179030719</c:v>
                </c:pt>
                <c:pt idx="7">
                  <c:v>89.504422212556264</c:v>
                </c:pt>
                <c:pt idx="8">
                  <c:v>86.301169590643298</c:v>
                </c:pt>
                <c:pt idx="9">
                  <c:v>83.421052631578931</c:v>
                </c:pt>
                <c:pt idx="10">
                  <c:v>87.719298245614013</c:v>
                </c:pt>
                <c:pt idx="11">
                  <c:v>87.763157894736892</c:v>
                </c:pt>
                <c:pt idx="12">
                  <c:v>91.622807017543877</c:v>
                </c:pt>
                <c:pt idx="13">
                  <c:v>93.815789473684205</c:v>
                </c:pt>
                <c:pt idx="14">
                  <c:v>87.105263157894726</c:v>
                </c:pt>
                <c:pt idx="15">
                  <c:v>93.947368421052644</c:v>
                </c:pt>
                <c:pt idx="16">
                  <c:v>79.649122807017605</c:v>
                </c:pt>
                <c:pt idx="17">
                  <c:v>74.824561403508781</c:v>
                </c:pt>
                <c:pt idx="19">
                  <c:v>84.473684210526315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429387056"/>
        <c:axId val="-1429382704"/>
      </c:lineChart>
      <c:catAx>
        <c:axId val="-14293837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429394672"/>
        <c:crosses val="autoZero"/>
        <c:auto val="1"/>
        <c:lblAlgn val="ctr"/>
        <c:lblOffset val="100"/>
        <c:noMultiLvlLbl val="0"/>
      </c:catAx>
      <c:valAx>
        <c:axId val="-1429394672"/>
        <c:scaling>
          <c:orientation val="minMax"/>
          <c:max val="10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baseline="0">
                <a:solidFill>
                  <a:schemeClr val="bg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n-cs"/>
              </a:defRPr>
            </a:pPr>
            <a:endParaRPr lang="ko-KR"/>
          </a:p>
        </c:txPr>
        <c:crossAx val="-1429383792"/>
        <c:crosses val="autoZero"/>
        <c:crossBetween val="between"/>
        <c:majorUnit val="20"/>
      </c:valAx>
      <c:valAx>
        <c:axId val="-1429382704"/>
        <c:scaling>
          <c:orientation val="minMax"/>
          <c:max val="100"/>
          <c:min val="0"/>
        </c:scaling>
        <c:delete val="0"/>
        <c:axPos val="r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-1429387056"/>
        <c:crosses val="max"/>
        <c:crossBetween val="between"/>
      </c:valAx>
      <c:catAx>
        <c:axId val="-1429387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4293827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37995116528745"/>
          <c:y val="0.26720117946390315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ln w="19050">
              <a:solidFill>
                <a:srgbClr val="2498DA"/>
              </a:solidFill>
            </a:ln>
            <a:effectLst/>
          </c:spPr>
          <c:marker>
            <c:symbol val="circle"/>
            <c:size val="7"/>
            <c:spPr>
              <a:solidFill>
                <a:srgbClr val="2498DA"/>
              </a:solidFill>
              <a:ln w="19050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체육전용시설관리사업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vertOverflow="overflow" horzOverflow="overflow" wrap="square" lIns="0" tIns="19050" rIns="0" bIns="19050" anchor="ctr" anchorCtr="0">
                <a:spAutoFit/>
              </a:bodyPr>
              <a:lstStyle/>
              <a:p>
                <a:pPr algn="ctr">
                  <a:defRPr lang="en-US" altLang="ko-KR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85.6</c:v>
                </c:pt>
                <c:pt idx="1">
                  <c:v>83.2</c:v>
                </c:pt>
                <c:pt idx="3">
                  <c:v>83.7</c:v>
                </c:pt>
                <c:pt idx="4">
                  <c:v>86.3</c:v>
                </c:pt>
                <c:pt idx="5">
                  <c:v>89.5</c:v>
                </c:pt>
                <c:pt idx="6">
                  <c:v>83.4</c:v>
                </c:pt>
                <c:pt idx="7">
                  <c:v>87.7</c:v>
                </c:pt>
                <c:pt idx="8">
                  <c:v>87.8</c:v>
                </c:pt>
                <c:pt idx="9">
                  <c:v>93.8</c:v>
                </c:pt>
                <c:pt idx="10">
                  <c:v>87.1</c:v>
                </c:pt>
                <c:pt idx="11">
                  <c:v>93.9</c:v>
                </c:pt>
                <c:pt idx="12">
                  <c:v>74.8</c:v>
                </c:pt>
                <c:pt idx="14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9.4615009746588702E-4"/>
          <c:w val="1"/>
          <c:h val="0.10590399610136453"/>
        </c:manualLayout>
      </c:layout>
      <c:overlay val="0"/>
      <c:spPr>
        <a:noFill/>
      </c:spPr>
      <c:txPr>
        <a:bodyPr/>
        <a:lstStyle/>
        <a:p>
          <a:pPr>
            <a:defRPr sz="900" b="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7230252322973225"/>
          <c:y val="0.25224244161054593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시설관리공단 최고 점수</c:v>
                </c:pt>
              </c:strCache>
            </c:strRef>
          </c:tx>
          <c:spPr>
            <a:ln w="19050">
              <a:solidFill>
                <a:sysClr val="window" lastClr="FFFFFF">
                  <a:lumMod val="65000"/>
                </a:sysClr>
              </a:solidFill>
            </a:ln>
            <a:effectLst/>
          </c:spPr>
          <c:marker>
            <c:symbol val="circle"/>
            <c:size val="7"/>
            <c:spPr>
              <a:solidFill>
                <a:sysClr val="window" lastClr="FFFFFF">
                  <a:lumMod val="65000"/>
                </a:sysClr>
              </a:solidFill>
              <a:ln w="22225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94</c:v>
                </c:pt>
                <c:pt idx="1">
                  <c:v>94</c:v>
                </c:pt>
                <c:pt idx="3">
                  <c:v>92.8</c:v>
                </c:pt>
                <c:pt idx="4">
                  <c:v>91.2</c:v>
                </c:pt>
                <c:pt idx="5">
                  <c:v>94.1</c:v>
                </c:pt>
                <c:pt idx="6">
                  <c:v>90.8</c:v>
                </c:pt>
                <c:pt idx="7">
                  <c:v>93.8</c:v>
                </c:pt>
                <c:pt idx="8">
                  <c:v>94.2</c:v>
                </c:pt>
                <c:pt idx="9">
                  <c:v>97.8</c:v>
                </c:pt>
                <c:pt idx="10">
                  <c:v>95.1</c:v>
                </c:pt>
                <c:pt idx="11">
                  <c:v>98.2</c:v>
                </c:pt>
                <c:pt idx="12">
                  <c:v>90.4</c:v>
                </c:pt>
                <c:pt idx="13">
                  <c:v>91.6</c:v>
                </c:pt>
                <c:pt idx="14">
                  <c:v>92.7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체육전용시설관리사업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85.6</c:v>
                </c:pt>
                <c:pt idx="1">
                  <c:v>83.2</c:v>
                </c:pt>
                <c:pt idx="3">
                  <c:v>83.7</c:v>
                </c:pt>
                <c:pt idx="4">
                  <c:v>86.3</c:v>
                </c:pt>
                <c:pt idx="5">
                  <c:v>89.5</c:v>
                </c:pt>
                <c:pt idx="6">
                  <c:v>83.4</c:v>
                </c:pt>
                <c:pt idx="7">
                  <c:v>87.7</c:v>
                </c:pt>
                <c:pt idx="8">
                  <c:v>87.8</c:v>
                </c:pt>
                <c:pt idx="9">
                  <c:v>93.8</c:v>
                </c:pt>
                <c:pt idx="10">
                  <c:v>87.1</c:v>
                </c:pt>
                <c:pt idx="11">
                  <c:v>93.9</c:v>
                </c:pt>
                <c:pt idx="12">
                  <c:v>74.8</c:v>
                </c:pt>
                <c:pt idx="14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0"/>
          <c:w val="1"/>
          <c:h val="0.10910014619883039"/>
        </c:manualLayout>
      </c:layout>
      <c:overlay val="0"/>
      <c:spPr>
        <a:noFill/>
      </c:spPr>
      <c:txPr>
        <a:bodyPr/>
        <a:lstStyle/>
        <a:p>
          <a:pPr>
            <a:defRPr lang="ko-KR" altLang="en-US" sz="900" b="0" i="0" u="none" strike="noStrike" kern="120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867881308437879E-3"/>
          <c:y val="0.23722029590195745"/>
          <c:w val="0.99831321186915623"/>
          <c:h val="0.712353779969758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2022년</c:v>
                </c:pt>
              </c:strCache>
            </c:strRef>
          </c:tx>
          <c:spPr>
            <a:solidFill>
              <a:srgbClr val="C9D4E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9D4E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D57-4897-BFBE-6D3A84BD3FD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84.6</c:v>
                </c:pt>
                <c:pt idx="1">
                  <c:v>84.4</c:v>
                </c:pt>
                <c:pt idx="2">
                  <c:v>83.5</c:v>
                </c:pt>
                <c:pt idx="3">
                  <c:v>84.5</c:v>
                </c:pt>
                <c:pt idx="4">
                  <c:v>87.7</c:v>
                </c:pt>
                <c:pt idx="5">
                  <c:v>83.3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D57-4897-BFBE-6D3A84BD3FD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2023년</c:v>
                </c:pt>
              </c:strCache>
            </c:strRef>
          </c:tx>
          <c:spPr>
            <a:solidFill>
              <a:srgbClr val="1D8FD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0D57-4897-BFBE-6D3A84BD3FD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85.4</c:v>
                </c:pt>
                <c:pt idx="1">
                  <c:v>84.8</c:v>
                </c:pt>
                <c:pt idx="2">
                  <c:v>85.1</c:v>
                </c:pt>
                <c:pt idx="3">
                  <c:v>85.3</c:v>
                </c:pt>
                <c:pt idx="4">
                  <c:v>87.8</c:v>
                </c:pt>
                <c:pt idx="5">
                  <c:v>84.2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D57-4897-BFBE-6D3A84BD3FD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2024년</c:v>
                </c:pt>
              </c:strCache>
            </c:strRef>
          </c:tx>
          <c:spPr>
            <a:solidFill>
              <a:srgbClr val="093B6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D57-4897-BFBE-6D3A84BD3FD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200" b="0" i="0" u="none" strike="noStrike" kern="1200" baseline="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Sheet1!$D$2:$D$7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D57-4897-BFBE-6D3A84BD3F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1"/>
        <c:overlap val="-40"/>
        <c:axId val="1698699744"/>
        <c:axId val="1698724224"/>
      </c:barChart>
      <c:catAx>
        <c:axId val="16986997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98724224"/>
        <c:crosses val="autoZero"/>
        <c:auto val="1"/>
        <c:lblAlgn val="ctr"/>
        <c:lblOffset val="100"/>
        <c:noMultiLvlLbl val="0"/>
      </c:catAx>
      <c:valAx>
        <c:axId val="1698724224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98699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3207658600296055"/>
          <c:y val="2.9443569936662157E-3"/>
          <c:w val="0.26792341399703939"/>
          <c:h val="0.100300785430085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ko-KR" altLang="en-US" sz="10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4269056531867947E-3"/>
          <c:y val="8.9190041259244752E-3"/>
          <c:w val="0.99114618869362625"/>
          <c:h val="0.98991393209849587"/>
        </c:manualLayout>
      </c:layout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circle"/>
            <c:size val="6"/>
            <c:spPr>
              <a:solidFill>
                <a:srgbClr val="00206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/>
            </c:spPr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461-4A9E-BEF0-055E468E3605}"/>
              </c:ext>
            </c:extLst>
          </c:dPt>
          <c:dPt>
            <c:idx val="5"/>
            <c:bubble3D val="0"/>
            <c:extLst>
              <c:ext xmlns:c16="http://schemas.microsoft.com/office/drawing/2014/chart" uri="{C3380CC4-5D6E-409C-BE32-E72D297353CC}">
                <c16:uniqueId val="{00000001-E461-4A9E-BEF0-055E468E3605}"/>
              </c:ext>
            </c:extLst>
          </c:dPt>
          <c:dLbls>
            <c:delete val="1"/>
          </c:dLbls>
          <c:xVal>
            <c:numRef>
              <c:f>Sheet1!$B$2:$B$16</c:f>
              <c:numCache>
                <c:formatCode>0.0_ </c:formatCode>
                <c:ptCount val="15"/>
                <c:pt idx="0">
                  <c:v>-6.1111111111111107</c:v>
                </c:pt>
                <c:pt idx="1">
                  <c:v>-6.1111111111111107</c:v>
                </c:pt>
                <c:pt idx="2">
                  <c:v>-1.1111111111111107</c:v>
                </c:pt>
                <c:pt idx="3">
                  <c:v>-6.1111111111111107</c:v>
                </c:pt>
                <c:pt idx="4">
                  <c:v>8.8888888888888893</c:v>
                </c:pt>
                <c:pt idx="5">
                  <c:v>13.888888888888889</c:v>
                </c:pt>
                <c:pt idx="6">
                  <c:v>8.8888888888888893</c:v>
                </c:pt>
                <c:pt idx="7">
                  <c:v>-1.1111111111111107</c:v>
                </c:pt>
                <c:pt idx="8">
                  <c:v>-1.1111111111111107</c:v>
                </c:pt>
                <c:pt idx="9">
                  <c:v>-1.1111111111111107</c:v>
                </c:pt>
                <c:pt idx="10">
                  <c:v>10</c:v>
                </c:pt>
                <c:pt idx="11">
                  <c:v>8.8888888888888893</c:v>
                </c:pt>
              </c:numCache>
            </c:numRef>
          </c:xVal>
          <c:yVal>
            <c:numRef>
              <c:f>Sheet1!$C$2:$C$16</c:f>
              <c:numCache>
                <c:formatCode>0.0_ </c:formatCode>
                <c:ptCount val="15"/>
                <c:pt idx="0">
                  <c:v>86</c:v>
                </c:pt>
                <c:pt idx="1">
                  <c:v>84.8</c:v>
                </c:pt>
                <c:pt idx="2">
                  <c:v>84</c:v>
                </c:pt>
                <c:pt idx="3">
                  <c:v>83.8</c:v>
                </c:pt>
                <c:pt idx="4">
                  <c:v>81.900000000000006</c:v>
                </c:pt>
                <c:pt idx="5">
                  <c:v>86.2</c:v>
                </c:pt>
                <c:pt idx="6">
                  <c:v>84.8</c:v>
                </c:pt>
                <c:pt idx="7">
                  <c:v>83.1</c:v>
                </c:pt>
                <c:pt idx="8">
                  <c:v>85.7</c:v>
                </c:pt>
                <c:pt idx="9">
                  <c:v>85.5</c:v>
                </c:pt>
                <c:pt idx="10">
                  <c:v>82.6</c:v>
                </c:pt>
                <c:pt idx="11">
                  <c:v>85.2</c:v>
                </c:pt>
                <c:pt idx="12">
                  <c:v>88.1</c:v>
                </c:pt>
                <c:pt idx="13">
                  <c:v>-22</c:v>
                </c:pt>
                <c:pt idx="14">
                  <c:v>-22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461-4A9E-BEF0-055E468E360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126182912"/>
        <c:axId val="126184448"/>
      </c:scatterChart>
      <c:valAx>
        <c:axId val="126182912"/>
        <c:scaling>
          <c:orientation val="minMax"/>
          <c:max val="15"/>
          <c:min val="-15"/>
        </c:scaling>
        <c:delete val="0"/>
        <c:axPos val="b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4448"/>
        <c:crosses val="autoZero"/>
        <c:crossBetween val="midCat"/>
      </c:valAx>
      <c:valAx>
        <c:axId val="126184448"/>
        <c:scaling>
          <c:orientation val="minMax"/>
          <c:max val="33"/>
          <c:min val="-33"/>
        </c:scaling>
        <c:delete val="0"/>
        <c:axPos val="l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2912"/>
        <c:crosses val="autoZero"/>
        <c:crossBetween val="midCat"/>
      </c:valAx>
      <c:spPr>
        <a:ln w="12700">
          <a:noFill/>
        </a:ln>
      </c:spPr>
    </c:plotArea>
    <c:plotVisOnly val="1"/>
    <c:dispBlanksAs val="gap"/>
    <c:showDLblsOverMax val="0"/>
  </c:chart>
  <c:spPr>
    <a:scene3d>
      <a:camera prst="orthographicFront"/>
      <a:lightRig rig="threePt" dir="t"/>
    </a:scene3d>
    <a:sp3d>
      <a:bevelT w="190500" h="38100"/>
    </a:sp3d>
  </c:spPr>
  <c:txPr>
    <a:bodyPr/>
    <a:lstStyle/>
    <a:p>
      <a:pPr>
        <a:lnSpc>
          <a:spcPct val="80000"/>
        </a:lnSpc>
        <a:defRPr sz="1000" b="1">
          <a:latin typeface="맑은 고딕" pitchFamily="50" charset="-127"/>
          <a:ea typeface="맑은 고딕" pitchFamily="50" charset="-127"/>
        </a:defRPr>
      </a:pPr>
      <a:endParaRPr lang="ko-KR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6869130535871341E-2"/>
          <c:y val="0"/>
          <c:w val="0.54379114647349081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0F5BAA"/>
            </a:solidFill>
            <a:ln>
              <a:noFill/>
            </a:ln>
            <a:effectLst/>
          </c:spPr>
          <c:invertIfNegative val="0"/>
          <c:dLbls>
            <c:numFmt formatCode="#,##0.0_);[Red]\(#,##0.0\)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교통약자이동지원센터사업</c:v>
                </c:pt>
                <c:pt idx="1">
                  <c:v>남성</c:v>
                </c:pt>
                <c:pt idx="2">
                  <c:v>여성</c:v>
                </c:pt>
                <c:pt idx="3">
                  <c:v>20대</c:v>
                </c:pt>
                <c:pt idx="4">
                  <c:v>30대</c:v>
                </c:pt>
                <c:pt idx="5">
                  <c:v>40대</c:v>
                </c:pt>
                <c:pt idx="6">
                  <c:v>50대</c:v>
                </c:pt>
                <c:pt idx="7">
                  <c:v>60세 이상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100</c:v>
                </c:pt>
                <c:pt idx="1">
                  <c:v>44</c:v>
                </c:pt>
                <c:pt idx="2">
                  <c:v>56.000000000000007</c:v>
                </c:pt>
                <c:pt idx="5" formatCode="###0.0">
                  <c:v>4</c:v>
                </c:pt>
                <c:pt idx="6" formatCode="###0.0">
                  <c:v>4</c:v>
                </c:pt>
                <c:pt idx="7" formatCode="###0.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CF9-48B7-A46A-F336C7DD6E8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2074221728"/>
        <c:axId val="2074218368"/>
      </c:barChart>
      <c:catAx>
        <c:axId val="2074221728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074218368"/>
        <c:crosses val="autoZero"/>
        <c:auto val="1"/>
        <c:lblAlgn val="ctr"/>
        <c:lblOffset val="100"/>
        <c:noMultiLvlLbl val="0"/>
      </c:catAx>
      <c:valAx>
        <c:axId val="2074218368"/>
        <c:scaling>
          <c:orientation val="minMax"/>
          <c:max val="100"/>
        </c:scaling>
        <c:delete val="1"/>
        <c:axPos val="t"/>
        <c:numFmt formatCode="0.0" sourceLinked="1"/>
        <c:majorTickMark val="out"/>
        <c:minorTickMark val="none"/>
        <c:tickLblPos val="nextTo"/>
        <c:crossAx val="2074221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5340274259409004"/>
          <c:w val="1"/>
          <c:h val="0.752851136931743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D19-439A-8A06-4AFC5A56D172}"/>
              </c:ext>
            </c:extLst>
          </c:dPt>
          <c:dPt>
            <c:idx val="1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E0F4-4F42-9A38-77BAE20F8618}"/>
              </c:ext>
            </c:extLst>
          </c:dPt>
          <c:dPt>
            <c:idx val="2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8D19-439A-8A06-4AFC5A56D172}"/>
              </c:ext>
            </c:extLst>
          </c:dPt>
          <c:dPt>
            <c:idx val="4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D19-439A-8A06-4AFC5A56D172}"/>
              </c:ext>
            </c:extLst>
          </c:dPt>
          <c:dPt>
            <c:idx val="5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7BE5-43DD-B56B-B023A7570F10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5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D19-439A-8A06-4AFC5A56D1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항목6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83.7</c:v>
                </c:pt>
                <c:pt idx="1">
                  <c:v>89.2</c:v>
                </c:pt>
                <c:pt idx="2">
                  <c:v>86.3</c:v>
                </c:pt>
                <c:pt idx="3">
                  <c:v>84.2</c:v>
                </c:pt>
                <c:pt idx="4">
                  <c:v>93.2</c:v>
                </c:pt>
                <c:pt idx="5">
                  <c:v>73.599999999999994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D19-439A-8A06-4AFC5A56D1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93278639"/>
        <c:axId val="793283919"/>
      </c:barChart>
      <c:catAx>
        <c:axId val="79327863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283919"/>
        <c:crosses val="autoZero"/>
        <c:auto val="1"/>
        <c:lblAlgn val="ctr"/>
        <c:lblOffset val="100"/>
        <c:noMultiLvlLbl val="0"/>
      </c:catAx>
      <c:valAx>
        <c:axId val="79328391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7863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8.4703576891991122E-2"/>
          <c:w val="1"/>
          <c:h val="0.830592846216017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6D0-4983-91FA-F8FEB4557039}"/>
              </c:ext>
            </c:extLst>
          </c:dPt>
          <c:dPt>
            <c:idx val="3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B68-465C-BFD2-2663CEB9C25F}"/>
              </c:ext>
            </c:extLst>
          </c:dPt>
          <c:dPt>
            <c:idx val="11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B68-465C-BFD2-2663CEB9C25F}"/>
              </c:ext>
            </c:extLst>
          </c:dPt>
          <c:dPt>
            <c:idx val="12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B68-465C-BFD2-2663CEB9C25F}"/>
              </c:ext>
            </c:extLst>
          </c:dPt>
          <c:dPt>
            <c:idx val="13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2909-4357-9F29-C8950419E3D9}"/>
              </c:ext>
            </c:extLst>
          </c:dPt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AAA-4D81-A2EB-6D3157A405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spc="-5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84.3</c:v>
                </c:pt>
                <c:pt idx="1">
                  <c:v>94</c:v>
                </c:pt>
                <c:pt idx="3">
                  <c:v>88</c:v>
                </c:pt>
                <c:pt idx="4">
                  <c:v>82</c:v>
                </c:pt>
                <c:pt idx="5">
                  <c:v>88.9</c:v>
                </c:pt>
                <c:pt idx="6">
                  <c:v>83.3</c:v>
                </c:pt>
                <c:pt idx="7">
                  <c:v>85.3</c:v>
                </c:pt>
                <c:pt idx="8">
                  <c:v>84</c:v>
                </c:pt>
                <c:pt idx="9">
                  <c:v>89.7</c:v>
                </c:pt>
                <c:pt idx="11">
                  <c:v>96.7</c:v>
                </c:pt>
                <c:pt idx="12">
                  <c:v>72.7</c:v>
                </c:pt>
                <c:pt idx="13">
                  <c:v>70.7</c:v>
                </c:pt>
                <c:pt idx="14">
                  <c:v>77.3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D0-4983-91FA-F8FEB45570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axId val="793292079"/>
        <c:axId val="793302159"/>
      </c:barChart>
      <c:catAx>
        <c:axId val="79329207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3302159"/>
        <c:crosses val="autoZero"/>
        <c:auto val="1"/>
        <c:lblAlgn val="ctr"/>
        <c:lblOffset val="100"/>
        <c:noMultiLvlLbl val="0"/>
      </c:catAx>
      <c:valAx>
        <c:axId val="793302159"/>
        <c:scaling>
          <c:orientation val="minMax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7932920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7118215746043461"/>
          <c:w val="1"/>
          <c:h val="0.671098533478884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시설관리공단 전체 평균</c:v>
                </c:pt>
              </c:strCache>
            </c:strRef>
          </c:tx>
          <c:spPr>
            <a:solidFill>
              <a:srgbClr val="D9D9D9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89.2</c:v>
                </c:pt>
                <c:pt idx="1">
                  <c:v>89.2</c:v>
                </c:pt>
                <c:pt idx="2">
                  <c:v>88</c:v>
                </c:pt>
                <c:pt idx="3">
                  <c:v>89.4</c:v>
                </c:pt>
                <c:pt idx="4">
                  <c:v>92.4</c:v>
                </c:pt>
                <c:pt idx="5">
                  <c:v>87.8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14-4534-B572-ED02D51956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F2B0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814-4534-B572-ED02D51956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해당사업 전체 평균</c:v>
                </c:pt>
              </c:strCache>
            </c:strRef>
          </c:tx>
          <c:spPr>
            <a:solidFill>
              <a:srgbClr val="97CDF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814-4534-B572-ED02D51956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Sheet1!$D$2:$D$7</c:f>
              <c:numCache>
                <c:formatCode>0.0</c:formatCode>
                <c:ptCount val="6"/>
                <c:pt idx="0">
                  <c:v>90.3</c:v>
                </c:pt>
                <c:pt idx="1">
                  <c:v>93.3</c:v>
                </c:pt>
                <c:pt idx="2">
                  <c:v>90.7</c:v>
                </c:pt>
                <c:pt idx="3">
                  <c:v>90.4</c:v>
                </c:pt>
                <c:pt idx="4">
                  <c:v>96.3</c:v>
                </c:pt>
                <c:pt idx="5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14-4534-B572-ED02D519568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교통약자이동지원센터사업</c:v>
                </c:pt>
              </c:strCache>
            </c:strRef>
          </c:tx>
          <c:spPr>
            <a:solidFill>
              <a:srgbClr val="839DB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20B-4F05-95CD-A1D2C40848B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8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Sheet1!$E$2:$E$7</c:f>
              <c:numCache>
                <c:formatCode>0.0</c:formatCode>
                <c:ptCount val="6"/>
                <c:pt idx="0">
                  <c:v>83.7</c:v>
                </c:pt>
                <c:pt idx="1">
                  <c:v>89.2</c:v>
                </c:pt>
                <c:pt idx="2">
                  <c:v>86.3</c:v>
                </c:pt>
                <c:pt idx="3">
                  <c:v>84.2</c:v>
                </c:pt>
                <c:pt idx="4">
                  <c:v>93.2</c:v>
                </c:pt>
                <c:pt idx="5">
                  <c:v>73.599999999999994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91-4219-B1AA-D2C26AF728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0"/>
        <c:overlap val="-30"/>
        <c:axId val="1698699744"/>
        <c:axId val="1698724224"/>
      </c:barChart>
      <c:catAx>
        <c:axId val="16986997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98724224"/>
        <c:crosses val="autoZero"/>
        <c:auto val="1"/>
        <c:lblAlgn val="ctr"/>
        <c:lblOffset val="100"/>
        <c:noMultiLvlLbl val="0"/>
      </c:catAx>
      <c:valAx>
        <c:axId val="1698724224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98699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40028118124275913"/>
          <c:y val="2.482476453082404E-2"/>
          <c:w val="0.59778976084109692"/>
          <c:h val="0.100300785430085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ko-KR" altLang="en-US"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4765894136787059"/>
          <c:w val="1"/>
          <c:h val="0.69087046220236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85.3</c:v>
                </c:pt>
                <c:pt idx="1">
                  <c:v>86.9</c:v>
                </c:pt>
                <c:pt idx="2">
                  <c:v>84.9</c:v>
                </c:pt>
                <c:pt idx="3">
                  <c:v>86.3</c:v>
                </c:pt>
                <c:pt idx="4">
                  <c:v>91.9</c:v>
                </c:pt>
                <c:pt idx="5">
                  <c:v>79.900000000000006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045-4CCD-A3B6-C6826A2CC43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교통약자이동지원센터사업</c:v>
                </c:pt>
              </c:strCache>
            </c:strRef>
          </c:tx>
          <c:spPr>
            <a:solidFill>
              <a:srgbClr val="093B6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50" b="0" i="0" u="none" strike="noStrike" kern="1200" baseline="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종합 만족도</c:v>
                </c:pt>
                <c:pt idx="1">
                  <c:v>서비스 환경</c:v>
                </c:pt>
                <c:pt idx="2">
                  <c:v>서비스 과정</c:v>
                </c:pt>
                <c:pt idx="3">
                  <c:v>서비스 결과</c:v>
                </c:pt>
                <c:pt idx="4">
                  <c:v>사회적 만족</c:v>
                </c:pt>
                <c:pt idx="5">
                  <c:v>전반적 만족</c:v>
                </c:pt>
              </c:strCache>
            </c:strRef>
          </c:cat>
          <c:val>
            <c:numRef>
              <c:f>Sheet1!$C$2:$C$7</c:f>
              <c:numCache>
                <c:formatCode>0.0</c:formatCode>
                <c:ptCount val="6"/>
                <c:pt idx="0">
                  <c:v>83.7</c:v>
                </c:pt>
                <c:pt idx="1">
                  <c:v>89.2</c:v>
                </c:pt>
                <c:pt idx="2">
                  <c:v>86.3</c:v>
                </c:pt>
                <c:pt idx="3">
                  <c:v>84.2</c:v>
                </c:pt>
                <c:pt idx="4">
                  <c:v>93.2</c:v>
                </c:pt>
                <c:pt idx="5">
                  <c:v>73.599999999999994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045-4CCD-A3B6-C6826A2CC4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50"/>
        <c:axId val="1665449680"/>
        <c:axId val="1665456400"/>
      </c:barChart>
      <c:catAx>
        <c:axId val="16654496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665456400"/>
        <c:crosses val="autoZero"/>
        <c:auto val="1"/>
        <c:lblAlgn val="ctr"/>
        <c:lblOffset val="100"/>
        <c:noMultiLvlLbl val="0"/>
      </c:catAx>
      <c:valAx>
        <c:axId val="1665456400"/>
        <c:scaling>
          <c:orientation val="minMax"/>
          <c:max val="110"/>
          <c:min val="30"/>
        </c:scaling>
        <c:delete val="1"/>
        <c:axPos val="l"/>
        <c:numFmt formatCode="0.0" sourceLinked="1"/>
        <c:majorTickMark val="out"/>
        <c:minorTickMark val="none"/>
        <c:tickLblPos val="nextTo"/>
        <c:crossAx val="1665449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8285231479825503"/>
          <c:y val="1.1928871559980316E-2"/>
          <c:w val="0.31569636162321052"/>
          <c:h val="0.1161889055625835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spc="-50" baseline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3609512076119781"/>
          <c:w val="1"/>
          <c:h val="0.80391805327845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rgbClr val="D5D5D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5D5D5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dLbl>
              <c:idx val="13"/>
              <c:layout>
                <c:manualLayout>
                  <c:x val="-1.5854086192213006E-2"/>
                  <c:y val="0.1169208503897528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D85-45D3-9C9B-D812531400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138-4CDC-AC73-B2E6181C4E3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28575" cap="rnd">
              <a:solidFill>
                <a:srgbClr val="093B6D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093B6D"/>
              </a:solidFill>
              <a:ln w="9525">
                <a:solidFill>
                  <a:schemeClr val="bg1"/>
                </a:solidFill>
              </a:ln>
              <a:effectLst/>
            </c:spPr>
          </c:marker>
          <c:dLbls>
            <c:dLbl>
              <c:idx val="12"/>
              <c:layout>
                <c:manualLayout>
                  <c:x val="-3.086834900299236E-2"/>
                  <c:y val="-0.15497424869770279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5D3-9C9B-D812531400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Sheet1!$C$2:$C$16</c:f>
              <c:numCache>
                <c:formatCode>0.0</c:formatCode>
                <c:ptCount val="15"/>
                <c:pt idx="0">
                  <c:v>84.3</c:v>
                </c:pt>
                <c:pt idx="1">
                  <c:v>94</c:v>
                </c:pt>
                <c:pt idx="3">
                  <c:v>88</c:v>
                </c:pt>
                <c:pt idx="4">
                  <c:v>82</c:v>
                </c:pt>
                <c:pt idx="5">
                  <c:v>88.9</c:v>
                </c:pt>
                <c:pt idx="6">
                  <c:v>83.3</c:v>
                </c:pt>
                <c:pt idx="7">
                  <c:v>85.3</c:v>
                </c:pt>
                <c:pt idx="8">
                  <c:v>84</c:v>
                </c:pt>
                <c:pt idx="9">
                  <c:v>89.7</c:v>
                </c:pt>
                <c:pt idx="11">
                  <c:v>96.7</c:v>
                </c:pt>
                <c:pt idx="12">
                  <c:v>72.7</c:v>
                </c:pt>
                <c:pt idx="13">
                  <c:v>70.7</c:v>
                </c:pt>
                <c:pt idx="14">
                  <c:v>77.3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138-4CDC-AC73-B2E6181C4E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171183"/>
        <c:axId val="187157263"/>
      </c:lineChart>
      <c:catAx>
        <c:axId val="187171183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87157263"/>
        <c:crosses val="autoZero"/>
        <c:auto val="1"/>
        <c:lblAlgn val="ctr"/>
        <c:lblOffset val="100"/>
        <c:noMultiLvlLbl val="0"/>
      </c:catAx>
      <c:valAx>
        <c:axId val="18715726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871711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578256916609047E-3"/>
          <c:y val="6.806038617570298E-2"/>
          <c:w val="0.99824217430833906"/>
          <c:h val="0.8579524098371844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Sheet1!$B$2:$U$2</c:f>
              <c:numCache>
                <c:formatCode>0.0</c:formatCode>
                <c:ptCount val="20"/>
                <c:pt idx="0">
                  <c:v>83.333333333333343</c:v>
                </c:pt>
                <c:pt idx="1">
                  <c:v>66.666666666666671</c:v>
                </c:pt>
                <c:pt idx="2">
                  <c:v>83.333333333333343</c:v>
                </c:pt>
                <c:pt idx="4">
                  <c:v>83.166865434307297</c:v>
                </c:pt>
                <c:pt idx="5">
                  <c:v>83.333333333333343</c:v>
                </c:pt>
                <c:pt idx="6">
                  <c:v>82.833929636255192</c:v>
                </c:pt>
                <c:pt idx="7">
                  <c:v>83.333333333333343</c:v>
                </c:pt>
                <c:pt idx="8">
                  <c:v>79.629629629629633</c:v>
                </c:pt>
                <c:pt idx="9">
                  <c:v>77.777777777777786</c:v>
                </c:pt>
                <c:pt idx="10">
                  <c:v>83.333333333333343</c:v>
                </c:pt>
                <c:pt idx="11">
                  <c:v>83.333333333333343</c:v>
                </c:pt>
                <c:pt idx="12">
                  <c:v>87.5</c:v>
                </c:pt>
                <c:pt idx="13">
                  <c:v>91.666666666666671</c:v>
                </c:pt>
                <c:pt idx="15">
                  <c:v>100</c:v>
                </c:pt>
                <c:pt idx="16">
                  <c:v>55.55555555555555</c:v>
                </c:pt>
                <c:pt idx="17">
                  <c:v>50</c:v>
                </c:pt>
                <c:pt idx="18">
                  <c:v>50</c:v>
                </c:pt>
                <c:pt idx="19">
                  <c:v>66.666666666666657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72-497D-BBC1-0F05ECB59676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중앙값-1분위수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9525">
              <a:solidFill>
                <a:schemeClr val="bg1"/>
              </a:solidFill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Sheet1!$B$6:$U$6</c:f>
                <c:numCache>
                  <c:formatCode>General</c:formatCode>
                  <c:ptCount val="20"/>
                  <c:pt idx="0">
                    <c:v>4.1666666666666572</c:v>
                  </c:pt>
                  <c:pt idx="1">
                    <c:v>8.3333333333333286</c:v>
                  </c:pt>
                  <c:pt idx="4">
                    <c:v>8.3333333333333286</c:v>
                  </c:pt>
                  <c:pt idx="6">
                    <c:v>8.8327370304114794</c:v>
                  </c:pt>
                  <c:pt idx="8">
                    <c:v>13.888888888888872</c:v>
                  </c:pt>
                  <c:pt idx="9">
                    <c:v>11.111111111111128</c:v>
                  </c:pt>
                  <c:pt idx="10">
                    <c:v>16.666666666666657</c:v>
                  </c:pt>
                  <c:pt idx="11">
                    <c:v>8.3333333333333286</c:v>
                  </c:pt>
                  <c:pt idx="12">
                    <c:v>4.1666666666666572</c:v>
                  </c:pt>
                  <c:pt idx="13">
                    <c:v>8.3333333333333286</c:v>
                  </c:pt>
                  <c:pt idx="16">
                    <c:v>16.666666666666657</c:v>
                  </c:pt>
                  <c:pt idx="17">
                    <c:v>16.666666666666657</c:v>
                  </c:pt>
                  <c:pt idx="18">
                    <c:v>16.666666666666657</c:v>
                  </c:pt>
                  <c:pt idx="19">
                    <c:v>16.666666666666657</c:v>
                  </c:pt>
                </c:numCache>
              </c:numRef>
            </c:plus>
            <c:minus>
              <c:numRef>
                <c:f>Sheet1!$B$7:$U$7</c:f>
                <c:numCache>
                  <c:formatCode>General</c:formatCode>
                  <c:ptCount val="20"/>
                  <c:pt idx="0">
                    <c:v>45.833333333333343</c:v>
                  </c:pt>
                  <c:pt idx="1">
                    <c:v>41.666666666666671</c:v>
                  </c:pt>
                  <c:pt idx="2">
                    <c:v>50</c:v>
                  </c:pt>
                  <c:pt idx="4">
                    <c:v>58.33333333333335</c:v>
                  </c:pt>
                  <c:pt idx="5">
                    <c:v>50</c:v>
                  </c:pt>
                  <c:pt idx="6">
                    <c:v>74.500596302921849</c:v>
                  </c:pt>
                  <c:pt idx="7">
                    <c:v>83.333333333333343</c:v>
                  </c:pt>
                  <c:pt idx="8">
                    <c:v>66.666666666666686</c:v>
                  </c:pt>
                  <c:pt idx="9">
                    <c:v>72.2222222222222</c:v>
                  </c:pt>
                  <c:pt idx="10">
                    <c:v>66.666666666666686</c:v>
                  </c:pt>
                  <c:pt idx="11">
                    <c:v>66.666666666666671</c:v>
                  </c:pt>
                  <c:pt idx="12">
                    <c:v>20.833333333333343</c:v>
                  </c:pt>
                  <c:pt idx="13">
                    <c:v>33.333333333333336</c:v>
                  </c:pt>
                  <c:pt idx="15">
                    <c:v>16.666666666666657</c:v>
                  </c:pt>
                  <c:pt idx="16">
                    <c:v>55.555555555555571</c:v>
                  </c:pt>
                  <c:pt idx="17">
                    <c:v>66.666666666666686</c:v>
                  </c:pt>
                  <c:pt idx="18">
                    <c:v>66.666666666666686</c:v>
                  </c:pt>
                  <c:pt idx="19">
                    <c:v>50.000000000000014</c:v>
                  </c:pt>
                </c:numCache>
              </c:numRef>
            </c:minus>
            <c:spPr>
              <a:noFill/>
              <a:ln w="22225" cap="flat" cmpd="sng" algn="ctr">
                <a:solidFill>
                  <a:srgbClr val="E03C82"/>
                </a:solidFill>
                <a:prstDash val="sysDash"/>
                <a:round/>
              </a:ln>
              <a:effectLst/>
            </c:spPr>
          </c:errBars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Sheet1!$B$3:$U$3</c:f>
              <c:numCache>
                <c:formatCode>0.0</c:formatCode>
                <c:ptCount val="20"/>
                <c:pt idx="0">
                  <c:v>12.5</c:v>
                </c:pt>
                <c:pt idx="1">
                  <c:v>25</c:v>
                </c:pt>
                <c:pt idx="2">
                  <c:v>16.666666666666657</c:v>
                </c:pt>
                <c:pt idx="4">
                  <c:v>8.4998012323593741</c:v>
                </c:pt>
                <c:pt idx="5">
                  <c:v>16.666666666666657</c:v>
                </c:pt>
                <c:pt idx="6">
                  <c:v>8.3333333333333286</c:v>
                </c:pt>
                <c:pt idx="7">
                  <c:v>16.666666666666657</c:v>
                </c:pt>
                <c:pt idx="8">
                  <c:v>6.4814814814814952</c:v>
                </c:pt>
                <c:pt idx="9">
                  <c:v>11.111111111111086</c:v>
                </c:pt>
                <c:pt idx="11">
                  <c:v>8.3333333333333286</c:v>
                </c:pt>
                <c:pt idx="12">
                  <c:v>8.3333333333333428</c:v>
                </c:pt>
                <c:pt idx="16">
                  <c:v>27.777777777777793</c:v>
                </c:pt>
                <c:pt idx="17">
                  <c:v>33.333333333333343</c:v>
                </c:pt>
                <c:pt idx="18">
                  <c:v>33.333333333333343</c:v>
                </c:pt>
                <c:pt idx="19">
                  <c:v>16.666666666666686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772-497D-BBC1-0F05ECB59676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3분위수-중앙값</c:v>
                </c:pt>
              </c:strCache>
            </c:strRef>
          </c:tx>
          <c:spPr>
            <a:solidFill>
              <a:srgbClr val="0F5BAA"/>
            </a:solidFill>
            <a:ln w="9525">
              <a:solidFill>
                <a:schemeClr val="bg1"/>
              </a:solidFill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Sheet1!$B$4:$U$4</c:f>
              <c:numCache>
                <c:formatCode>0.0</c:formatCode>
                <c:ptCount val="20"/>
                <c:pt idx="0">
                  <c:v>4.1666666666666572</c:v>
                </c:pt>
                <c:pt idx="1">
                  <c:v>8.3333333333333286</c:v>
                </c:pt>
                <c:pt idx="4">
                  <c:v>5.3890876565295116</c:v>
                </c:pt>
                <c:pt idx="8">
                  <c:v>11.1111111111111</c:v>
                </c:pt>
                <c:pt idx="9">
                  <c:v>11.111111111111128</c:v>
                </c:pt>
                <c:pt idx="10">
                  <c:v>16.666666666666657</c:v>
                </c:pt>
                <c:pt idx="11">
                  <c:v>8.3333333333333286</c:v>
                </c:pt>
                <c:pt idx="12">
                  <c:v>4.1666666666666572</c:v>
                </c:pt>
                <c:pt idx="13">
                  <c:v>8.3333333333333286</c:v>
                </c:pt>
                <c:pt idx="16">
                  <c:v>5.5555555555555571</c:v>
                </c:pt>
                <c:pt idx="19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772-497D-BBC1-0F05ECB59676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최대값-3분위수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Sheet1!$B$5:$U$5</c:f>
              <c:numCache>
                <c:formatCode>General</c:formatCode>
                <c:ptCount val="20"/>
                <c:pt idx="4" formatCode="0.0">
                  <c:v>2.944245676803817</c:v>
                </c:pt>
                <c:pt idx="6" formatCode="0.0">
                  <c:v>8.8327370304114794</c:v>
                </c:pt>
                <c:pt idx="8" formatCode="0.0">
                  <c:v>2.7777777777777715</c:v>
                </c:pt>
                <c:pt idx="16" formatCode="0.0">
                  <c:v>11.1111111111111</c:v>
                </c:pt>
                <c:pt idx="17" formatCode="0.0">
                  <c:v>16.666666666666657</c:v>
                </c:pt>
                <c:pt idx="18" formatCode="0.0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772-497D-BBC1-0F05ECB59676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최대값- 중앙값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Sheet1!$B$6:$U$6</c:f>
              <c:numCache>
                <c:formatCode>0.0</c:formatCode>
                <c:ptCount val="20"/>
                <c:pt idx="0">
                  <c:v>4.1666666666666572</c:v>
                </c:pt>
                <c:pt idx="1">
                  <c:v>8.3333333333333286</c:v>
                </c:pt>
                <c:pt idx="4">
                  <c:v>8.3333333333333286</c:v>
                </c:pt>
                <c:pt idx="6">
                  <c:v>8.8327370304114794</c:v>
                </c:pt>
                <c:pt idx="8">
                  <c:v>13.888888888888872</c:v>
                </c:pt>
                <c:pt idx="9">
                  <c:v>11.111111111111128</c:v>
                </c:pt>
                <c:pt idx="10">
                  <c:v>16.666666666666657</c:v>
                </c:pt>
                <c:pt idx="11">
                  <c:v>8.3333333333333286</c:v>
                </c:pt>
                <c:pt idx="12">
                  <c:v>4.1666666666666572</c:v>
                </c:pt>
                <c:pt idx="13">
                  <c:v>8.3333333333333286</c:v>
                </c:pt>
                <c:pt idx="16">
                  <c:v>16.666666666666657</c:v>
                </c:pt>
                <c:pt idx="17">
                  <c:v>16.666666666666657</c:v>
                </c:pt>
                <c:pt idx="18">
                  <c:v>16.666666666666657</c:v>
                </c:pt>
                <c:pt idx="19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772-497D-BBC1-0F05ECB59676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중앙값-최소값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Sheet1!$B$7:$U$7</c:f>
              <c:numCache>
                <c:formatCode>0.0</c:formatCode>
                <c:ptCount val="20"/>
                <c:pt idx="0">
                  <c:v>45.833333333333343</c:v>
                </c:pt>
                <c:pt idx="1">
                  <c:v>41.666666666666671</c:v>
                </c:pt>
                <c:pt idx="2">
                  <c:v>50</c:v>
                </c:pt>
                <c:pt idx="4">
                  <c:v>58.33333333333335</c:v>
                </c:pt>
                <c:pt idx="5">
                  <c:v>50</c:v>
                </c:pt>
                <c:pt idx="6">
                  <c:v>74.500596302921849</c:v>
                </c:pt>
                <c:pt idx="7">
                  <c:v>83.333333333333343</c:v>
                </c:pt>
                <c:pt idx="8">
                  <c:v>66.666666666666686</c:v>
                </c:pt>
                <c:pt idx="9">
                  <c:v>72.2222222222222</c:v>
                </c:pt>
                <c:pt idx="10">
                  <c:v>66.666666666666686</c:v>
                </c:pt>
                <c:pt idx="11">
                  <c:v>66.666666666666671</c:v>
                </c:pt>
                <c:pt idx="12">
                  <c:v>20.833333333333343</c:v>
                </c:pt>
                <c:pt idx="13">
                  <c:v>33.333333333333336</c:v>
                </c:pt>
                <c:pt idx="15">
                  <c:v>16.666666666666657</c:v>
                </c:pt>
                <c:pt idx="16">
                  <c:v>55.555555555555571</c:v>
                </c:pt>
                <c:pt idx="17">
                  <c:v>66.666666666666686</c:v>
                </c:pt>
                <c:pt idx="18">
                  <c:v>66.666666666666686</c:v>
                </c:pt>
                <c:pt idx="19">
                  <c:v>50.000000000000014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1429383792"/>
        <c:axId val="-1429394672"/>
      </c:barChart>
      <c:lineChart>
        <c:grouping val="stacked"/>
        <c:varyColors val="0"/>
        <c:ser>
          <c:idx val="6"/>
          <c:order val="6"/>
          <c:tx>
            <c:strRef>
              <c:f>Sheet1!$A$8</c:f>
              <c:strCache>
                <c:ptCount val="1"/>
                <c:pt idx="0">
                  <c:v>평균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6"/>
            <c:spPr>
              <a:solidFill>
                <a:schemeClr val="bg1"/>
              </a:solidFill>
              <a:ln w="22225">
                <a:solidFill>
                  <a:srgbClr val="E03C82">
                    <a:alpha val="99000"/>
                  </a:srgbClr>
                </a:solidFill>
              </a:ln>
              <a:effectLst/>
            </c:spPr>
          </c:marker>
          <c:cat>
            <c:strRef>
              <c:f>Sheet1!$B$1:$U$1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Sheet1!$B$8:$U$8</c:f>
              <c:numCache>
                <c:formatCode>0.0</c:formatCode>
                <c:ptCount val="20"/>
                <c:pt idx="0">
                  <c:v>89.166666666666657</c:v>
                </c:pt>
                <c:pt idx="1">
                  <c:v>84.333333333333329</c:v>
                </c:pt>
                <c:pt idx="2">
                  <c:v>94.000000000000028</c:v>
                </c:pt>
                <c:pt idx="4">
                  <c:v>86.325344968995907</c:v>
                </c:pt>
                <c:pt idx="5">
                  <c:v>88</c:v>
                </c:pt>
                <c:pt idx="6">
                  <c:v>82.033691115086455</c:v>
                </c:pt>
                <c:pt idx="7">
                  <c:v>88.942343791901294</c:v>
                </c:pt>
                <c:pt idx="8">
                  <c:v>84.222222222222229</c:v>
                </c:pt>
                <c:pt idx="9">
                  <c:v>83.333333333333329</c:v>
                </c:pt>
                <c:pt idx="10">
                  <c:v>85.333333333333343</c:v>
                </c:pt>
                <c:pt idx="11">
                  <c:v>84.000000000000014</c:v>
                </c:pt>
                <c:pt idx="12">
                  <c:v>93.166666666666657</c:v>
                </c:pt>
                <c:pt idx="13">
                  <c:v>89.666666666666686</c:v>
                </c:pt>
                <c:pt idx="15">
                  <c:v>96.666666666666686</c:v>
                </c:pt>
                <c:pt idx="16">
                  <c:v>73.555555555555557</c:v>
                </c:pt>
                <c:pt idx="17">
                  <c:v>72.666666666666671</c:v>
                </c:pt>
                <c:pt idx="18">
                  <c:v>70.666666666666657</c:v>
                </c:pt>
                <c:pt idx="19">
                  <c:v>77.333333333333343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772-497D-BBC1-0F05ECB596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429387056"/>
        <c:axId val="-1429382704"/>
      </c:lineChart>
      <c:catAx>
        <c:axId val="-14293837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429394672"/>
        <c:crosses val="autoZero"/>
        <c:auto val="1"/>
        <c:lblAlgn val="ctr"/>
        <c:lblOffset val="100"/>
        <c:noMultiLvlLbl val="0"/>
      </c:catAx>
      <c:valAx>
        <c:axId val="-1429394672"/>
        <c:scaling>
          <c:orientation val="minMax"/>
          <c:max val="10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baseline="0">
                <a:solidFill>
                  <a:schemeClr val="bg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n-cs"/>
              </a:defRPr>
            </a:pPr>
            <a:endParaRPr lang="ko-KR"/>
          </a:p>
        </c:txPr>
        <c:crossAx val="-1429383792"/>
        <c:crosses val="autoZero"/>
        <c:crossBetween val="between"/>
        <c:majorUnit val="20"/>
      </c:valAx>
      <c:valAx>
        <c:axId val="-1429382704"/>
        <c:scaling>
          <c:orientation val="minMax"/>
          <c:max val="100"/>
          <c:min val="0"/>
        </c:scaling>
        <c:delete val="0"/>
        <c:axPos val="r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-1429387056"/>
        <c:crosses val="max"/>
        <c:crossBetween val="between"/>
      </c:valAx>
      <c:catAx>
        <c:axId val="-14293870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14293827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37995116528745"/>
          <c:y val="0.26720117946390315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과천도시공사 전체 평균</c:v>
                </c:pt>
              </c:strCache>
            </c:strRef>
          </c:tx>
          <c:spPr>
            <a:ln w="19050">
              <a:solidFill>
                <a:srgbClr val="2498DA"/>
              </a:solidFill>
            </a:ln>
            <a:effectLst/>
          </c:spPr>
          <c:marker>
            <c:symbol val="circle"/>
            <c:size val="7"/>
            <c:spPr>
              <a:solidFill>
                <a:srgbClr val="2498DA"/>
              </a:solidFill>
              <a:ln w="19050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교통약자이동지원센터사업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vertOverflow="overflow" horzOverflow="overflow" wrap="square" lIns="0" tIns="19050" rIns="0" bIns="19050" anchor="ctr" anchorCtr="0">
                <a:spAutoFit/>
              </a:bodyPr>
              <a:lstStyle/>
              <a:p>
                <a:pPr algn="ctr">
                  <a:defRPr lang="en-US" altLang="ko-KR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0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84.3</c:v>
                </c:pt>
                <c:pt idx="1">
                  <c:v>94</c:v>
                </c:pt>
                <c:pt idx="3">
                  <c:v>88</c:v>
                </c:pt>
                <c:pt idx="4">
                  <c:v>82</c:v>
                </c:pt>
                <c:pt idx="5">
                  <c:v>88.9</c:v>
                </c:pt>
                <c:pt idx="6">
                  <c:v>83.3</c:v>
                </c:pt>
                <c:pt idx="7">
                  <c:v>85.3</c:v>
                </c:pt>
                <c:pt idx="8">
                  <c:v>84</c:v>
                </c:pt>
                <c:pt idx="9">
                  <c:v>89.7</c:v>
                </c:pt>
                <c:pt idx="11">
                  <c:v>96.7</c:v>
                </c:pt>
                <c:pt idx="12">
                  <c:v>72.7</c:v>
                </c:pt>
                <c:pt idx="13">
                  <c:v>70.7</c:v>
                </c:pt>
                <c:pt idx="14">
                  <c:v>77.3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kern="0" spc="-5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9.4615009746588702E-4"/>
          <c:w val="1"/>
          <c:h val="0.10590399610136453"/>
        </c:manualLayout>
      </c:layout>
      <c:overlay val="0"/>
      <c:spPr>
        <a:noFill/>
      </c:spPr>
      <c:txPr>
        <a:bodyPr/>
        <a:lstStyle/>
        <a:p>
          <a:pPr>
            <a:defRPr sz="900" b="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7230252322973225"/>
          <c:y val="0.25224244161054593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시설관리공단 최고 점수</c:v>
                </c:pt>
              </c:strCache>
            </c:strRef>
          </c:tx>
          <c:spPr>
            <a:ln w="19050">
              <a:solidFill>
                <a:sysClr val="window" lastClr="FFFFFF">
                  <a:lumMod val="65000"/>
                </a:sysClr>
              </a:solidFill>
            </a:ln>
            <a:effectLst/>
          </c:spPr>
          <c:marker>
            <c:symbol val="circle"/>
            <c:size val="7"/>
            <c:spPr>
              <a:solidFill>
                <a:sysClr val="window" lastClr="FFFFFF">
                  <a:lumMod val="65000"/>
                </a:sysClr>
              </a:solidFill>
              <a:ln w="22225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94</c:v>
                </c:pt>
                <c:pt idx="1">
                  <c:v>94</c:v>
                </c:pt>
                <c:pt idx="3">
                  <c:v>92.8</c:v>
                </c:pt>
                <c:pt idx="4">
                  <c:v>91.2</c:v>
                </c:pt>
                <c:pt idx="5">
                  <c:v>94.1</c:v>
                </c:pt>
                <c:pt idx="6">
                  <c:v>90.8</c:v>
                </c:pt>
                <c:pt idx="7">
                  <c:v>93.8</c:v>
                </c:pt>
                <c:pt idx="8">
                  <c:v>94.2</c:v>
                </c:pt>
                <c:pt idx="9">
                  <c:v>97.8</c:v>
                </c:pt>
                <c:pt idx="10">
                  <c:v>95.1</c:v>
                </c:pt>
                <c:pt idx="11">
                  <c:v>98.2</c:v>
                </c:pt>
                <c:pt idx="12">
                  <c:v>90.4</c:v>
                </c:pt>
                <c:pt idx="13">
                  <c:v>91.6</c:v>
                </c:pt>
                <c:pt idx="14">
                  <c:v>92.7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2FA-494A-86FF-DA38111AB45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교통약자이동지원센터사업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84.3</c:v>
                </c:pt>
                <c:pt idx="1">
                  <c:v>94</c:v>
                </c:pt>
                <c:pt idx="3">
                  <c:v>88</c:v>
                </c:pt>
                <c:pt idx="4">
                  <c:v>82</c:v>
                </c:pt>
                <c:pt idx="5">
                  <c:v>88.9</c:v>
                </c:pt>
                <c:pt idx="6">
                  <c:v>83.3</c:v>
                </c:pt>
                <c:pt idx="7">
                  <c:v>85.3</c:v>
                </c:pt>
                <c:pt idx="8">
                  <c:v>84</c:v>
                </c:pt>
                <c:pt idx="9">
                  <c:v>89.7</c:v>
                </c:pt>
                <c:pt idx="11">
                  <c:v>96.7</c:v>
                </c:pt>
                <c:pt idx="12">
                  <c:v>72.7</c:v>
                </c:pt>
                <c:pt idx="13">
                  <c:v>70.7</c:v>
                </c:pt>
                <c:pt idx="14">
                  <c:v>77.3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2FA-494A-86FF-DA38111AB4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0"/>
          <c:w val="1"/>
          <c:h val="0.10910014619883039"/>
        </c:manualLayout>
      </c:layout>
      <c:overlay val="0"/>
      <c:spPr>
        <a:noFill/>
      </c:spPr>
      <c:txPr>
        <a:bodyPr/>
        <a:lstStyle/>
        <a:p>
          <a:pPr>
            <a:defRPr lang="ko-KR" altLang="en-US" sz="900" b="0" i="0" u="none" strike="noStrike" kern="120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5320647340214163E-3"/>
          <c:y val="3.4213423192251645E-3"/>
          <c:w val="0.9110435069274645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PCSI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32A-49D7-90D4-CC8FEEA5A40A}"/>
              </c:ext>
            </c:extLst>
          </c:dPt>
          <c:dPt>
            <c:idx val="2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56E5-498A-A70D-A9E55CB801B1}"/>
              </c:ext>
            </c:extLst>
          </c:dPt>
          <c:dPt>
            <c:idx val="3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32A-49D7-90D4-CC8FEEA5A40A}"/>
              </c:ext>
            </c:extLst>
          </c:dPt>
          <c:dPt>
            <c:idx val="4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F1A-4263-A2D7-89C0D087B711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en-US" altLang="ko-KR" sz="9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32A-49D7-90D4-CC8FEEA5A40A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9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rgbClr val="61616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C57-448B-BF25-7A37E1D962A4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9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rgbClr val="FFFFFF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56E5-498A-A70D-A9E55CB801B1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 rtl="0">
                    <a:defRPr lang="ko-KR" altLang="en-US" sz="9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rgbClr val="FFFFFF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932A-49D7-90D4-CC8FEEA5A40A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9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rgbClr val="61616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4F1A-4263-A2D7-89C0D087B711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9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rgbClr val="61616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7C57-448B-BF25-7A37E1D962A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PSI</c:v>
                </c:pt>
                <c:pt idx="1">
                  <c:v>공영주차장관리사업</c:v>
                </c:pt>
                <c:pt idx="2">
                  <c:v>공원관리사업</c:v>
                </c:pt>
                <c:pt idx="3">
                  <c:v>수련관 체육시설사업</c:v>
                </c:pt>
                <c:pt idx="4">
                  <c:v>시민회관 체육시설사업</c:v>
                </c:pt>
                <c:pt idx="5">
                  <c:v>교통약자이동지원센터사업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85.3</c:v>
                </c:pt>
                <c:pt idx="1">
                  <c:v>81.099999999999994</c:v>
                </c:pt>
                <c:pt idx="2">
                  <c:v>79.8</c:v>
                </c:pt>
                <c:pt idx="3">
                  <c:v>93.2</c:v>
                </c:pt>
                <c:pt idx="4">
                  <c:v>85.2</c:v>
                </c:pt>
                <c:pt idx="5">
                  <c:v>83.7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32A-49D7-90D4-CC8FEEA5A40A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10"/>
          <c:min val="30"/>
        </c:scaling>
        <c:delete val="1"/>
        <c:axPos val="t"/>
        <c:numFmt formatCode="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4269056531867947E-3"/>
          <c:y val="8.9190041259244752E-3"/>
          <c:w val="0.99114618869362625"/>
          <c:h val="0.98991393209849587"/>
        </c:manualLayout>
      </c:layout>
      <c:scatterChart>
        <c:scatterStyle val="lineMarker"/>
        <c:varyColors val="0"/>
        <c:ser>
          <c:idx val="1"/>
          <c:order val="0"/>
          <c:spPr>
            <a:ln w="28575">
              <a:noFill/>
            </a:ln>
          </c:spPr>
          <c:marker>
            <c:symbol val="circle"/>
            <c:size val="6"/>
            <c:spPr>
              <a:solidFill>
                <a:srgbClr val="00206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/>
            </c:spPr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461-4A9E-BEF0-055E468E3605}"/>
              </c:ext>
            </c:extLst>
          </c:dPt>
          <c:dPt>
            <c:idx val="5"/>
            <c:bubble3D val="0"/>
            <c:extLst>
              <c:ext xmlns:c16="http://schemas.microsoft.com/office/drawing/2014/chart" uri="{C3380CC4-5D6E-409C-BE32-E72D297353CC}">
                <c16:uniqueId val="{00000001-E461-4A9E-BEF0-055E468E3605}"/>
              </c:ext>
            </c:extLst>
          </c:dPt>
          <c:dLbls>
            <c:delete val="1"/>
          </c:dLbls>
          <c:xVal>
            <c:numRef>
              <c:f>Sheet1!$B$2:$B$16</c:f>
              <c:numCache>
                <c:formatCode>0.0_ </c:formatCode>
                <c:ptCount val="15"/>
                <c:pt idx="0">
                  <c:v>-6.1111111111111107</c:v>
                </c:pt>
                <c:pt idx="1">
                  <c:v>-6.1111111111111107</c:v>
                </c:pt>
                <c:pt idx="2">
                  <c:v>-1.1111111111111107</c:v>
                </c:pt>
                <c:pt idx="3">
                  <c:v>-6.1111111111111107</c:v>
                </c:pt>
                <c:pt idx="4">
                  <c:v>8.8888888888888893</c:v>
                </c:pt>
                <c:pt idx="5">
                  <c:v>13.888888888888889</c:v>
                </c:pt>
                <c:pt idx="6">
                  <c:v>8.8888888888888893</c:v>
                </c:pt>
                <c:pt idx="7">
                  <c:v>-1.1111111111111107</c:v>
                </c:pt>
                <c:pt idx="8">
                  <c:v>-1.1111111111111107</c:v>
                </c:pt>
                <c:pt idx="9">
                  <c:v>-1.1111111111111107</c:v>
                </c:pt>
                <c:pt idx="10">
                  <c:v>10</c:v>
                </c:pt>
                <c:pt idx="11">
                  <c:v>8.8888888888888893</c:v>
                </c:pt>
              </c:numCache>
            </c:numRef>
          </c:xVal>
          <c:yVal>
            <c:numRef>
              <c:f>Sheet1!$C$2:$C$16</c:f>
              <c:numCache>
                <c:formatCode>0.0_ </c:formatCode>
                <c:ptCount val="15"/>
                <c:pt idx="0">
                  <c:v>86</c:v>
                </c:pt>
                <c:pt idx="1">
                  <c:v>84.8</c:v>
                </c:pt>
                <c:pt idx="2">
                  <c:v>84</c:v>
                </c:pt>
                <c:pt idx="3">
                  <c:v>83.8</c:v>
                </c:pt>
                <c:pt idx="4">
                  <c:v>81.900000000000006</c:v>
                </c:pt>
                <c:pt idx="5">
                  <c:v>86.2</c:v>
                </c:pt>
                <c:pt idx="6">
                  <c:v>84.8</c:v>
                </c:pt>
                <c:pt idx="7">
                  <c:v>83.1</c:v>
                </c:pt>
                <c:pt idx="8">
                  <c:v>85.7</c:v>
                </c:pt>
                <c:pt idx="9">
                  <c:v>85.5</c:v>
                </c:pt>
                <c:pt idx="10">
                  <c:v>82.6</c:v>
                </c:pt>
                <c:pt idx="11">
                  <c:v>85.2</c:v>
                </c:pt>
                <c:pt idx="12">
                  <c:v>88.1</c:v>
                </c:pt>
                <c:pt idx="13">
                  <c:v>-22</c:v>
                </c:pt>
                <c:pt idx="14">
                  <c:v>-22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461-4A9E-BEF0-055E468E360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126182912"/>
        <c:axId val="126184448"/>
      </c:scatterChart>
      <c:valAx>
        <c:axId val="126182912"/>
        <c:scaling>
          <c:orientation val="minMax"/>
          <c:max val="15"/>
          <c:min val="-15"/>
        </c:scaling>
        <c:delete val="0"/>
        <c:axPos val="b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4448"/>
        <c:crosses val="autoZero"/>
        <c:crossBetween val="midCat"/>
      </c:valAx>
      <c:valAx>
        <c:axId val="126184448"/>
        <c:scaling>
          <c:orientation val="minMax"/>
          <c:max val="33"/>
          <c:min val="-33"/>
        </c:scaling>
        <c:delete val="0"/>
        <c:axPos val="l"/>
        <c:numFmt formatCode="0.0_ " sourceLinked="1"/>
        <c:majorTickMark val="none"/>
        <c:minorTickMark val="none"/>
        <c:tickLblPos val="none"/>
        <c:spPr>
          <a:ln w="9525">
            <a:solidFill>
              <a:schemeClr val="bg1">
                <a:lumMod val="65000"/>
              </a:schemeClr>
            </a:solidFill>
            <a:prstDash val="sysDash"/>
          </a:ln>
        </c:spPr>
        <c:crossAx val="126182912"/>
        <c:crosses val="autoZero"/>
        <c:crossBetween val="midCat"/>
      </c:valAx>
      <c:spPr>
        <a:ln w="12700">
          <a:noFill/>
        </a:ln>
      </c:spPr>
    </c:plotArea>
    <c:plotVisOnly val="1"/>
    <c:dispBlanksAs val="gap"/>
    <c:showDLblsOverMax val="0"/>
  </c:chart>
  <c:spPr>
    <a:scene3d>
      <a:camera prst="orthographicFront"/>
      <a:lightRig rig="threePt" dir="t"/>
    </a:scene3d>
    <a:sp3d>
      <a:bevelT w="190500" h="38100"/>
    </a:sp3d>
  </c:spPr>
  <c:txPr>
    <a:bodyPr/>
    <a:lstStyle/>
    <a:p>
      <a:pPr>
        <a:lnSpc>
          <a:spcPct val="80000"/>
        </a:lnSpc>
        <a:defRPr sz="1000" b="1">
          <a:latin typeface="맑은 고딕" pitchFamily="50" charset="-127"/>
          <a:ea typeface="맑은 고딕" pitchFamily="50" charset="-127"/>
        </a:defRPr>
      </a:pPr>
      <a:endParaRPr lang="ko-KR"/>
    </a:p>
  </c:txPr>
  <c:externalData r:id="rId1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903193829818673E-2"/>
          <c:y val="8.7054275256021829E-2"/>
          <c:w val="0.9641936123403626"/>
          <c:h val="0.8258914494879563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2225" cap="rnd">
              <a:solidFill>
                <a:srgbClr val="06264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062646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Sheet1!$A$2:$A$18</c:f>
              <c:numCache>
                <c:formatCode>General</c:formatCode>
                <c:ptCount val="17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2020</c:v>
                </c:pt>
                <c:pt idx="13">
                  <c:v>2021</c:v>
                </c:pt>
                <c:pt idx="14">
                  <c:v>2022</c:v>
                </c:pt>
                <c:pt idx="15">
                  <c:v>2023</c:v>
                </c:pt>
                <c:pt idx="16">
                  <c:v>2024</c:v>
                </c:pt>
              </c:numCache>
            </c:numRef>
          </c:cat>
          <c:val>
            <c:numRef>
              <c:f>Sheet1!$B$2:$B$18</c:f>
              <c:numCache>
                <c:formatCode>General</c:formatCode>
                <c:ptCount val="17"/>
                <c:pt idx="0">
                  <c:v>188</c:v>
                </c:pt>
                <c:pt idx="1">
                  <c:v>210</c:v>
                </c:pt>
                <c:pt idx="2">
                  <c:v>208</c:v>
                </c:pt>
                <c:pt idx="3">
                  <c:v>214</c:v>
                </c:pt>
                <c:pt idx="4">
                  <c:v>217</c:v>
                </c:pt>
                <c:pt idx="5">
                  <c:v>324</c:v>
                </c:pt>
                <c:pt idx="6">
                  <c:v>326</c:v>
                </c:pt>
                <c:pt idx="7">
                  <c:v>332</c:v>
                </c:pt>
                <c:pt idx="8">
                  <c:v>338</c:v>
                </c:pt>
                <c:pt idx="9">
                  <c:v>341</c:v>
                </c:pt>
                <c:pt idx="10">
                  <c:v>358</c:v>
                </c:pt>
                <c:pt idx="11">
                  <c:v>368</c:v>
                </c:pt>
                <c:pt idx="12">
                  <c:v>369</c:v>
                </c:pt>
                <c:pt idx="13">
                  <c:v>378</c:v>
                </c:pt>
                <c:pt idx="14">
                  <c:v>383</c:v>
                </c:pt>
                <c:pt idx="15">
                  <c:v>383</c:v>
                </c:pt>
                <c:pt idx="16">
                  <c:v>384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FF9-4C72-8EB4-90579D6EEB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92969295"/>
        <c:axId val="792976015"/>
      </c:lineChart>
      <c:catAx>
        <c:axId val="792969295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92976015"/>
        <c:crosses val="autoZero"/>
        <c:auto val="1"/>
        <c:lblAlgn val="ctr"/>
        <c:lblOffset val="100"/>
        <c:noMultiLvlLbl val="0"/>
      </c:catAx>
      <c:valAx>
        <c:axId val="7929760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79296929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446553849781301E-2"/>
          <c:y val="0.11762938729224078"/>
          <c:w val="0.96510689230043745"/>
          <c:h val="0.763889107019385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C9D4E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F5B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810-43E8-A514-D287DBE7309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Sheet1!$A$2:$A$18</c:f>
              <c:numCache>
                <c:formatCode>General</c:formatCode>
                <c:ptCount val="17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2020</c:v>
                </c:pt>
                <c:pt idx="13">
                  <c:v>2021</c:v>
                </c:pt>
                <c:pt idx="14">
                  <c:v>2022</c:v>
                </c:pt>
                <c:pt idx="15">
                  <c:v>2023</c:v>
                </c:pt>
                <c:pt idx="16">
                  <c:v>2024</c:v>
                </c:pt>
              </c:numCache>
            </c:numRef>
          </c:cat>
          <c:val>
            <c:numRef>
              <c:f>Sheet1!$B$2:$B$18</c:f>
              <c:numCache>
                <c:formatCode>0.0_ </c:formatCode>
                <c:ptCount val="17"/>
                <c:pt idx="0">
                  <c:v>69.400000000000006</c:v>
                </c:pt>
                <c:pt idx="1">
                  <c:v>75.099999999999994</c:v>
                </c:pt>
                <c:pt idx="2">
                  <c:v>76.3</c:v>
                </c:pt>
                <c:pt idx="3">
                  <c:v>76.900000000000006</c:v>
                </c:pt>
                <c:pt idx="4">
                  <c:v>77</c:v>
                </c:pt>
                <c:pt idx="5">
                  <c:v>75.8</c:v>
                </c:pt>
                <c:pt idx="6">
                  <c:v>72.900000000000006</c:v>
                </c:pt>
                <c:pt idx="7">
                  <c:v>76.7</c:v>
                </c:pt>
                <c:pt idx="8">
                  <c:v>77.7</c:v>
                </c:pt>
                <c:pt idx="9">
                  <c:v>80.8</c:v>
                </c:pt>
                <c:pt idx="10">
                  <c:v>80.5</c:v>
                </c:pt>
                <c:pt idx="11">
                  <c:v>80.900000000000006</c:v>
                </c:pt>
                <c:pt idx="12">
                  <c:v>80.7</c:v>
                </c:pt>
                <c:pt idx="13">
                  <c:v>81.5</c:v>
                </c:pt>
                <c:pt idx="14">
                  <c:v>81.2</c:v>
                </c:pt>
                <c:pt idx="15">
                  <c:v>81.7</c:v>
                </c:pt>
                <c:pt idx="16">
                  <c:v>85.2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10-43E8-A514-D287DBE730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290362048"/>
        <c:axId val="1290358688"/>
      </c:barChart>
      <c:catAx>
        <c:axId val="1290362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  <a:cs typeface="+mn-cs"/>
              </a:defRPr>
            </a:pPr>
            <a:endParaRPr lang="ko-KR"/>
          </a:p>
        </c:txPr>
        <c:crossAx val="1290358688"/>
        <c:crosses val="autoZero"/>
        <c:auto val="1"/>
        <c:lblAlgn val="ctr"/>
        <c:lblOffset val="100"/>
        <c:noMultiLvlLbl val="0"/>
      </c:catAx>
      <c:valAx>
        <c:axId val="1290358688"/>
        <c:scaling>
          <c:orientation val="minMax"/>
        </c:scaling>
        <c:delete val="1"/>
        <c:axPos val="l"/>
        <c:numFmt formatCode="0.0_ " sourceLinked="1"/>
        <c:majorTickMark val="none"/>
        <c:minorTickMark val="none"/>
        <c:tickLblPos val="nextTo"/>
        <c:crossAx val="12903620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7.872098959665777E-2"/>
          <c:w val="1"/>
          <c:h val="0.8699914686057087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BFC-4AE4-95FA-18C8D9CA7E61}"/>
              </c:ext>
            </c:extLst>
          </c:dPt>
          <c:dPt>
            <c:idx val="1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DF0-4B27-9771-7BCBC56C3092}"/>
              </c:ext>
            </c:extLst>
          </c:dPt>
          <c:dPt>
            <c:idx val="6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21E-445E-8CC5-133F0CD3B0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Sheet1!$A$2:$A$11</c:f>
              <c:numCache>
                <c:formatCode>###0.0</c:formatCode>
                <c:ptCount val="10"/>
                <c:pt idx="0">
                  <c:v>85.186207818931237</c:v>
                </c:pt>
                <c:pt idx="1">
                  <c:v>84.304690597231826</c:v>
                </c:pt>
                <c:pt idx="2">
                  <c:v>81.08701322732675</c:v>
                </c:pt>
                <c:pt idx="3">
                  <c:v>88.76914089647498</c:v>
                </c:pt>
                <c:pt idx="4">
                  <c:v>87.572938227939602</c:v>
                </c:pt>
                <c:pt idx="5">
                  <c:v>88.230164533320931</c:v>
                </c:pt>
                <c:pt idx="6">
                  <c:v>89.602943860311058</c:v>
                </c:pt>
                <c:pt idx="7">
                  <c:v>89.216764122407199</c:v>
                </c:pt>
                <c:pt idx="8">
                  <c:v>78.977620197838874</c:v>
                </c:pt>
                <c:pt idx="9">
                  <c:v>89.026506814770059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FC-4AE4-95FA-18C8D9CA7E6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0"/>
        <c:overlap val="-27"/>
        <c:axId val="1070314080"/>
        <c:axId val="1337058400"/>
      </c:barChart>
      <c:catAx>
        <c:axId val="10703140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37058400"/>
        <c:crosses val="autoZero"/>
        <c:auto val="1"/>
        <c:lblAlgn val="ctr"/>
        <c:lblOffset val="100"/>
        <c:noMultiLvlLbl val="0"/>
      </c:catAx>
      <c:valAx>
        <c:axId val="1337058400"/>
        <c:scaling>
          <c:orientation val="minMax"/>
        </c:scaling>
        <c:delete val="1"/>
        <c:axPos val="l"/>
        <c:numFmt formatCode="###0.0" sourceLinked="1"/>
        <c:majorTickMark val="none"/>
        <c:minorTickMark val="none"/>
        <c:tickLblPos val="nextTo"/>
        <c:crossAx val="10703140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42129657442007E-3"/>
          <c:w val="0.94071515264681171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5-4209-8E67-5C996BBE88CF}"/>
              </c:ext>
            </c:extLst>
          </c:dPt>
          <c:dLbls>
            <c:dLbl>
              <c:idx val="0"/>
              <c:layout>
                <c:manualLayout>
                  <c:x val="-0.42281670342748456"/>
                  <c:y val="8.1875951631279538E-1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altLang="ko-KR" sz="10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035-4209-8E67-5C996BBE88CF}"/>
                </c:ext>
              </c:extLst>
            </c:dLbl>
            <c:dLbl>
              <c:idx val="5"/>
              <c:layout>
                <c:manualLayout>
                  <c:x val="-0.27711331692885"/>
                  <c:y val="2.8132362779918031E-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>
                    <c:manualLayout>
                      <c:w val="0.4698988862458881"/>
                      <c:h val="6.1809614234975559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6-F035-4209-8E67-5C996BBE8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</c:strCache>
            </c:strRef>
          </c:cat>
          <c:val>
            <c:numRef>
              <c:f>Sheet1!$B$2:$B$7</c:f>
              <c:numCache>
                <c:formatCode>###0.0</c:formatCode>
                <c:ptCount val="6"/>
                <c:pt idx="0">
                  <c:v>84.304690597231826</c:v>
                </c:pt>
                <c:pt idx="1">
                  <c:v>88.103973133227356</c:v>
                </c:pt>
                <c:pt idx="2">
                  <c:v>84.078846926264163</c:v>
                </c:pt>
                <c:pt idx="3">
                  <c:v>84.91855218862375</c:v>
                </c:pt>
                <c:pt idx="4">
                  <c:v>85.528142896643217</c:v>
                </c:pt>
                <c:pt idx="5">
                  <c:v>81.963949605343061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35-4209-8E67-5C996BBE88C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</c:scaling>
        <c:delete val="1"/>
        <c:axPos val="t"/>
        <c:numFmt formatCode="###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42129657442007E-3"/>
          <c:w val="0.94071515264681171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5-4209-8E67-5C996BBE88C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4EE1-41DF-84A1-F8D86A27CD3A}"/>
              </c:ext>
            </c:extLst>
          </c:dPt>
          <c:dLbls>
            <c:dLbl>
              <c:idx val="0"/>
              <c:layout>
                <c:manualLayout>
                  <c:x val="-0.39267575389786202"/>
                  <c:y val="8.1875951631279538E-1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altLang="ko-KR" sz="10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035-4209-8E67-5C996BBE88CF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ko-KR" altLang="en-US" sz="1000" b="0" i="0" u="none" strike="noStrike" kern="1200" baseline="0">
                      <a:ln w="3175">
                        <a:solidFill>
                          <a:prstClr val="white">
                            <a:alpha val="0"/>
                          </a:prst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EE1-41DF-84A1-F8D86A27CD3A}"/>
                </c:ext>
              </c:extLst>
            </c:dLbl>
            <c:dLbl>
              <c:idx val="5"/>
              <c:layout>
                <c:manualLayout>
                  <c:x val="-0.4698988862458881"/>
                  <c:y val="1.3100152261004726E-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035-4209-8E67-5C996BBE8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</c:strCache>
            </c:strRef>
          </c:cat>
          <c:val>
            <c:numRef>
              <c:f>Sheet1!$B$2:$B$7</c:f>
              <c:numCache>
                <c:formatCode>###0.0</c:formatCode>
                <c:ptCount val="6"/>
                <c:pt idx="0">
                  <c:v>89.026506814770059</c:v>
                </c:pt>
                <c:pt idx="1">
                  <c:v>88.993353059723631</c:v>
                </c:pt>
                <c:pt idx="2">
                  <c:v>88.178525453735304</c:v>
                </c:pt>
                <c:pt idx="3">
                  <c:v>89.120386623820878</c:v>
                </c:pt>
                <c:pt idx="4">
                  <c:v>91.822895225686864</c:v>
                </c:pt>
                <c:pt idx="5">
                  <c:v>87.676033493830403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35-4209-8E67-5C996BBE88C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  <c:min val="60"/>
        </c:scaling>
        <c:delete val="0"/>
        <c:axPos val="t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42129657442007E-3"/>
          <c:w val="0.94071515264681171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5-4209-8E67-5C996BBE88C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BA39-4B01-A98D-1E7C01638A06}"/>
              </c:ext>
            </c:extLst>
          </c:dPt>
          <c:dLbls>
            <c:dLbl>
              <c:idx val="0"/>
              <c:layout>
                <c:manualLayout>
                  <c:x val="-0.39267575389786202"/>
                  <c:y val="8.1875951631279538E-1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altLang="ko-KR" sz="10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035-4209-8E67-5C996BBE88CF}"/>
                </c:ext>
              </c:extLst>
            </c:dLbl>
            <c:dLbl>
              <c:idx val="2"/>
              <c:layout>
                <c:manualLayout>
                  <c:x val="-0.49600235593073683"/>
                  <c:y val="2.8132362766817877E-7"/>
                </c:manualLayout>
              </c:layout>
              <c:tx>
                <c:rich>
                  <a:bodyPr rot="0" spcFirstLastPara="1" vertOverflow="ellipsis" vert="horz" wrap="none" lIns="38100" tIns="19050" rIns="38100" bIns="19050" anchor="ctr" anchorCtr="0">
                    <a:spAutoFit/>
                  </a:bodyPr>
                  <a:lstStyle/>
                  <a:p>
                    <a:pPr algn="ctr">
                      <a:defRPr lang="ko-KR" altLang="en-US" sz="1000" b="0" i="0" u="none" strike="noStrike" kern="1200" baseline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latin typeface="+mj-ea"/>
                        <a:ea typeface="+mj-ea"/>
                        <a:cs typeface="+mn-cs"/>
                      </a:defRPr>
                    </a:pPr>
                    <a:fld id="{EFF0AD98-30DF-454F-BB16-20FC586F311E}" type="VALUE">
                      <a:rPr lang="en-US" altLang="ko-KR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pPr algn="ctr">
                        <a:defRPr lang="ko-KR" altLang="en-US" sz="1000" b="0" i="0" u="none" strike="noStrike" kern="120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latin typeface="+mj-ea"/>
                          <a:ea typeface="+mj-ea"/>
                          <a:cs typeface="+mn-cs"/>
                        </a:defRPr>
                      </a:pPr>
                      <a:t>[값]</a:t>
                    </a:fld>
                    <a:endParaRPr lang="ko-KR" altLang="en-US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BA39-4B01-A98D-1E7C01638A06}"/>
                </c:ext>
              </c:extLst>
            </c:dLbl>
            <c:dLbl>
              <c:idx val="5"/>
              <c:layout>
                <c:manualLayout>
                  <c:x val="-0.41206321545077668"/>
                  <c:y val="1.3100152261004726E-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035-4209-8E67-5C996BBE8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</c:strCache>
            </c:strRef>
          </c:cat>
          <c:val>
            <c:numRef>
              <c:f>Sheet1!$B$2:$B$7</c:f>
              <c:numCache>
                <c:formatCode>###0.0</c:formatCode>
                <c:ptCount val="6"/>
                <c:pt idx="0">
                  <c:v>78.977620197838874</c:v>
                </c:pt>
                <c:pt idx="1">
                  <c:v>80.204455993399804</c:v>
                </c:pt>
                <c:pt idx="2">
                  <c:v>75.877640951399783</c:v>
                </c:pt>
                <c:pt idx="3">
                  <c:v>80.118766340176094</c:v>
                </c:pt>
                <c:pt idx="4">
                  <c:v>83.574801661850969</c:v>
                </c:pt>
                <c:pt idx="5">
                  <c:v>76.809776026045029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35-4209-8E67-5C996BBE88C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  <c:min val="50"/>
        </c:scaling>
        <c:delete val="0"/>
        <c:axPos val="t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42129657442007E-3"/>
          <c:w val="0.94071515264681171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5-4209-8E67-5C996BBE88CF}"/>
              </c:ext>
            </c:extLst>
          </c:dPt>
          <c:dPt>
            <c:idx val="4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DE9-4A5E-9D6C-718E3E9EDCC7}"/>
              </c:ext>
            </c:extLst>
          </c:dPt>
          <c:dLbls>
            <c:dLbl>
              <c:idx val="0"/>
              <c:layout>
                <c:manualLayout>
                  <c:x val="-0.39267575389786202"/>
                  <c:y val="8.1875951631279538E-1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altLang="ko-KR" sz="10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035-4209-8E67-5C996BBE88CF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5DE9-4A5E-9D6C-718E3E9EDCC7}"/>
                </c:ext>
              </c:extLst>
            </c:dLbl>
            <c:dLbl>
              <c:idx val="5"/>
              <c:layout>
                <c:manualLayout>
                  <c:x val="-0.4313417723824805"/>
                  <c:y val="2.8132362779918031E-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035-4209-8E67-5C996BBE8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</c:strCache>
            </c:strRef>
          </c:cat>
          <c:val>
            <c:numRef>
              <c:f>Sheet1!$B$2:$B$7</c:f>
              <c:numCache>
                <c:formatCode>###0.0</c:formatCode>
                <c:ptCount val="6"/>
                <c:pt idx="0">
                  <c:v>89.216764122407199</c:v>
                </c:pt>
                <c:pt idx="1">
                  <c:v>89.196301077952882</c:v>
                </c:pt>
                <c:pt idx="2">
                  <c:v>87.990118609870336</c:v>
                </c:pt>
                <c:pt idx="3">
                  <c:v>89.425736129077791</c:v>
                </c:pt>
                <c:pt idx="4">
                  <c:v>92.359336829874081</c:v>
                </c:pt>
                <c:pt idx="5">
                  <c:v>87.806985669491525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35-4209-8E67-5C996BBE88C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  <c:min val="60"/>
        </c:scaling>
        <c:delete val="0"/>
        <c:axPos val="t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42129657442007E-3"/>
          <c:w val="0.94071515264681171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5-4209-8E67-5C996BBE88CF}"/>
              </c:ext>
            </c:extLst>
          </c:dPt>
          <c:dLbls>
            <c:dLbl>
              <c:idx val="0"/>
              <c:layout>
                <c:manualLayout>
                  <c:x val="-0.39267575389786202"/>
                  <c:y val="8.1875951631279538E-1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altLang="ko-KR" sz="10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035-4209-8E67-5C996BBE88CF}"/>
                </c:ext>
              </c:extLst>
            </c:dLbl>
            <c:dLbl>
              <c:idx val="5"/>
              <c:layout>
                <c:manualLayout>
                  <c:x val="-0.3927846585190729"/>
                  <c:y val="2.8132362779918031E-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035-4209-8E67-5C996BBE8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</c:strCache>
            </c:strRef>
          </c:cat>
          <c:val>
            <c:numRef>
              <c:f>Sheet1!$B$2:$B$7</c:f>
              <c:numCache>
                <c:formatCode>###0.0</c:formatCode>
                <c:ptCount val="6"/>
                <c:pt idx="0">
                  <c:v>89.602943860311058</c:v>
                </c:pt>
                <c:pt idx="1">
                  <c:v>88.779222998154111</c:v>
                </c:pt>
                <c:pt idx="2">
                  <c:v>89.400707505593843</c:v>
                </c:pt>
                <c:pt idx="3">
                  <c:v>90.693405485364778</c:v>
                </c:pt>
                <c:pt idx="4">
                  <c:v>91.414568977423301</c:v>
                </c:pt>
                <c:pt idx="5">
                  <c:v>88.077617222731035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35-4209-8E67-5C996BBE88C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  <c:min val="60"/>
        </c:scaling>
        <c:delete val="0"/>
        <c:axPos val="t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42129657442007E-3"/>
          <c:w val="0.94071515264681171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5-4209-8E67-5C996BBE88CF}"/>
              </c:ext>
            </c:extLst>
          </c:dPt>
          <c:dLbls>
            <c:dLbl>
              <c:idx val="0"/>
              <c:layout>
                <c:manualLayout>
                  <c:x val="-0.39267575389786202"/>
                  <c:y val="8.1875951631279538E-1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altLang="ko-KR" sz="10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035-4209-8E67-5C996BBE88CF}"/>
                </c:ext>
              </c:extLst>
            </c:dLbl>
            <c:dLbl>
              <c:idx val="5"/>
              <c:layout>
                <c:manualLayout>
                  <c:x val="-0.41206321545077668"/>
                  <c:y val="1.3100152261004726E-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035-4209-8E67-5C996BBE8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</c:strCache>
            </c:strRef>
          </c:cat>
          <c:val>
            <c:numRef>
              <c:f>Sheet1!$B$2:$B$7</c:f>
              <c:numCache>
                <c:formatCode>###0.0</c:formatCode>
                <c:ptCount val="6"/>
                <c:pt idx="0">
                  <c:v>88.230164533320931</c:v>
                </c:pt>
                <c:pt idx="1">
                  <c:v>88.317781565079642</c:v>
                </c:pt>
                <c:pt idx="2">
                  <c:v>87.533293908329327</c:v>
                </c:pt>
                <c:pt idx="3">
                  <c:v>88.91844291841727</c:v>
                </c:pt>
                <c:pt idx="4">
                  <c:v>90.33006064326554</c:v>
                </c:pt>
                <c:pt idx="5">
                  <c:v>86.806756276035159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35-4209-8E67-5C996BBE88C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  <c:min val="60"/>
        </c:scaling>
        <c:delete val="0"/>
        <c:axPos val="t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1762938729224078"/>
          <c:w val="0.99971117690868461"/>
          <c:h val="0.763889107019385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B62-4303-9925-777472FDA3A0}"/>
              </c:ext>
            </c:extLst>
          </c:dPt>
          <c:dPt>
            <c:idx val="4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D9A-4495-A76E-87DEC04F4EE3}"/>
              </c:ext>
            </c:extLst>
          </c:dPt>
          <c:dPt>
            <c:idx val="6"/>
            <c:invertIfNegative val="0"/>
            <c:bubble3D val="0"/>
            <c:spPr>
              <a:solidFill>
                <a:srgbClr val="D5D5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D9A-4495-A76E-87DEC04F4EE3}"/>
              </c:ext>
            </c:extLst>
          </c:dPt>
          <c:dPt>
            <c:idx val="8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D9A-4495-A76E-87DEC04F4EE3}"/>
              </c:ext>
            </c:extLst>
          </c:dPt>
          <c:dPt>
            <c:idx val="12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D9A-4495-A76E-87DEC04F4EE3}"/>
              </c:ext>
            </c:extLst>
          </c:dPt>
          <c:dPt>
            <c:idx val="15"/>
            <c:invertIfNegative val="0"/>
            <c:bubble3D val="0"/>
            <c:spPr>
              <a:solidFill>
                <a:srgbClr val="E03C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1B62-4303-9925-777472FDA3A0}"/>
              </c:ext>
            </c:extLst>
          </c:dPt>
          <c:dPt>
            <c:idx val="16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1B62-4303-9925-777472FDA3A0}"/>
              </c:ext>
            </c:extLst>
          </c:dPt>
          <c:dPt>
            <c:idx val="17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8D9A-4495-A76E-87DEC04F4EE3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B62-4303-9925-777472FDA3A0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5AD8-4E63-96BB-B9ABB4B910A9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8D9A-4495-A76E-87DEC04F4EE3}"/>
                </c:ext>
              </c:extLst>
            </c:dLbl>
            <c:dLbl>
              <c:idx val="8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8D9A-4495-A76E-87DEC04F4EE3}"/>
                </c:ext>
              </c:extLst>
            </c:dLbl>
            <c:dLbl>
              <c:idx val="1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8D9A-4495-A76E-87DEC04F4EE3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1B62-4303-9925-777472FDA3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9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Sheet1!$A$2:$A$21</c:f>
              <c:strCache>
                <c:ptCount val="20"/>
                <c:pt idx="0">
                  <c:v>서비스 환경</c:v>
                </c:pt>
                <c:pt idx="1">
                  <c:v>편의성</c:v>
                </c:pt>
                <c:pt idx="2">
                  <c:v>쾌적성</c:v>
                </c:pt>
                <c:pt idx="3">
                  <c:v>안전성</c:v>
                </c:pt>
                <c:pt idx="4">
                  <c:v>서비스 과정</c:v>
                </c:pt>
                <c:pt idx="5">
                  <c:v>접근성</c:v>
                </c:pt>
                <c:pt idx="6">
                  <c:v>대응성</c:v>
                </c:pt>
                <c:pt idx="7">
                  <c:v>신속성</c:v>
                </c:pt>
                <c:pt idx="8">
                  <c:v>서비스 결과</c:v>
                </c:pt>
                <c:pt idx="9">
                  <c:v>편익성</c:v>
                </c:pt>
                <c:pt idx="10">
                  <c:v>신뢰성</c:v>
                </c:pt>
                <c:pt idx="11">
                  <c:v>충족성</c:v>
                </c:pt>
                <c:pt idx="12">
                  <c:v>사회적 만족</c:v>
                </c:pt>
                <c:pt idx="13">
                  <c:v>공익성</c:v>
                </c:pt>
                <c:pt idx="14">
                  <c:v>공정성</c:v>
                </c:pt>
                <c:pt idx="15">
                  <c:v>지속성</c:v>
                </c:pt>
                <c:pt idx="16">
                  <c:v>전반적 만족</c:v>
                </c:pt>
                <c:pt idx="17">
                  <c:v>향상적</c:v>
                </c:pt>
                <c:pt idx="18">
                  <c:v>상대적</c:v>
                </c:pt>
                <c:pt idx="19">
                  <c:v>절대적</c:v>
                </c:pt>
              </c:strCache>
            </c:strRef>
          </c:cat>
          <c:val>
            <c:numRef>
              <c:f>Sheet1!$B$2:$B$21</c:f>
              <c:numCache>
                <c:formatCode>0.0</c:formatCode>
                <c:ptCount val="20"/>
                <c:pt idx="0">
                  <c:v>86.9</c:v>
                </c:pt>
                <c:pt idx="1">
                  <c:v>86</c:v>
                </c:pt>
                <c:pt idx="2">
                  <c:v>87.9</c:v>
                </c:pt>
                <c:pt idx="3">
                  <c:v>0</c:v>
                </c:pt>
                <c:pt idx="4">
                  <c:v>84.9</c:v>
                </c:pt>
                <c:pt idx="5">
                  <c:v>85.4</c:v>
                </c:pt>
                <c:pt idx="6">
                  <c:v>83.2</c:v>
                </c:pt>
                <c:pt idx="7">
                  <c:v>86</c:v>
                </c:pt>
                <c:pt idx="8">
                  <c:v>86.3</c:v>
                </c:pt>
                <c:pt idx="9">
                  <c:v>86.5</c:v>
                </c:pt>
                <c:pt idx="10">
                  <c:v>86.4</c:v>
                </c:pt>
                <c:pt idx="11">
                  <c:v>86.1</c:v>
                </c:pt>
                <c:pt idx="12">
                  <c:v>91.9</c:v>
                </c:pt>
                <c:pt idx="13">
                  <c:v>92.3</c:v>
                </c:pt>
                <c:pt idx="14">
                  <c:v>88.1</c:v>
                </c:pt>
                <c:pt idx="15">
                  <c:v>94.4</c:v>
                </c:pt>
                <c:pt idx="16">
                  <c:v>79.900000000000006</c:v>
                </c:pt>
                <c:pt idx="17">
                  <c:v>77.5</c:v>
                </c:pt>
                <c:pt idx="18">
                  <c:v>79.2</c:v>
                </c:pt>
                <c:pt idx="19">
                  <c:v>82.9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1B62-4303-9925-777472FDA3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290362048"/>
        <c:axId val="1290358688"/>
      </c:barChart>
      <c:catAx>
        <c:axId val="12903620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290358688"/>
        <c:crosses val="autoZero"/>
        <c:auto val="1"/>
        <c:lblAlgn val="ctr"/>
        <c:lblOffset val="100"/>
        <c:noMultiLvlLbl val="0"/>
      </c:catAx>
      <c:valAx>
        <c:axId val="1290358688"/>
        <c:scaling>
          <c:orientation val="minMax"/>
          <c:max val="110"/>
          <c:min val="50"/>
        </c:scaling>
        <c:delete val="1"/>
        <c:axPos val="l"/>
        <c:numFmt formatCode="0.0" sourceLinked="1"/>
        <c:majorTickMark val="out"/>
        <c:minorTickMark val="none"/>
        <c:tickLblPos val="nextTo"/>
        <c:crossAx val="12903620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42129657442007E-3"/>
          <c:w val="0.94071515264681171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5-4209-8E67-5C996BBE88CF}"/>
              </c:ext>
            </c:extLst>
          </c:dPt>
          <c:dLbls>
            <c:dLbl>
              <c:idx val="0"/>
              <c:layout>
                <c:manualLayout>
                  <c:x val="-0.39267575389786202"/>
                  <c:y val="8.1875951631279538E-1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altLang="ko-KR" sz="10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035-4209-8E67-5C996BBE88CF}"/>
                </c:ext>
              </c:extLst>
            </c:dLbl>
            <c:dLbl>
              <c:idx val="5"/>
              <c:layout>
                <c:manualLayout>
                  <c:x val="-0.4313417723824805"/>
                  <c:y val="1.3100152261004726E-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035-4209-8E67-5C996BBE8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</c:strCache>
            </c:strRef>
          </c:cat>
          <c:val>
            <c:numRef>
              <c:f>Sheet1!$B$2:$B$7</c:f>
              <c:numCache>
                <c:formatCode>###0.0</c:formatCode>
                <c:ptCount val="6"/>
                <c:pt idx="0">
                  <c:v>87.572938227939602</c:v>
                </c:pt>
                <c:pt idx="1">
                  <c:v>87.088656177762005</c:v>
                </c:pt>
                <c:pt idx="2">
                  <c:v>86.597122432054732</c:v>
                </c:pt>
                <c:pt idx="3">
                  <c:v>88.365373703012949</c:v>
                </c:pt>
                <c:pt idx="4">
                  <c:v>89.864293090731351</c:v>
                </c:pt>
                <c:pt idx="5">
                  <c:v>86.329049216678584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35-4209-8E67-5C996BBE88C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  <c:min val="60"/>
        </c:scaling>
        <c:delete val="0"/>
        <c:axPos val="t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42129657442007E-3"/>
          <c:w val="0.94071515264681171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5-4209-8E67-5C996BBE88CF}"/>
              </c:ext>
            </c:extLst>
          </c:dPt>
          <c:dLbls>
            <c:dLbl>
              <c:idx val="0"/>
              <c:layout>
                <c:manualLayout>
                  <c:x val="-0.39267575389786202"/>
                  <c:y val="8.1875951631279538E-1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altLang="ko-KR" sz="10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035-4209-8E67-5C996BBE88CF}"/>
                </c:ext>
              </c:extLst>
            </c:dLbl>
            <c:dLbl>
              <c:idx val="5"/>
              <c:layout>
                <c:manualLayout>
                  <c:x val="-0.4313417723824805"/>
                  <c:y val="2.8132362779918031E-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035-4209-8E67-5C996BBE8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</c:strCache>
            </c:strRef>
          </c:cat>
          <c:val>
            <c:numRef>
              <c:f>Sheet1!$B$2:$B$7</c:f>
              <c:numCache>
                <c:formatCode>###0.0</c:formatCode>
                <c:ptCount val="6"/>
                <c:pt idx="0">
                  <c:v>88.76914089647498</c:v>
                </c:pt>
                <c:pt idx="1">
                  <c:v>88.673611382686843</c:v>
                </c:pt>
                <c:pt idx="2">
                  <c:v>87.927880272512155</c:v>
                </c:pt>
                <c:pt idx="3">
                  <c:v>90.081018518518306</c:v>
                </c:pt>
                <c:pt idx="4">
                  <c:v>89.293981481481282</c:v>
                </c:pt>
                <c:pt idx="5">
                  <c:v>88.137345679012938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35-4209-8E67-5C996BBE88C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  <c:min val="60"/>
        </c:scaling>
        <c:delete val="0"/>
        <c:axPos val="t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42129657442007E-3"/>
          <c:w val="0.94071515264681171"/>
          <c:h val="0.9965787034255798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5-4209-8E67-5C996BBE88CF}"/>
              </c:ext>
            </c:extLst>
          </c:dPt>
          <c:dPt>
            <c:idx val="2"/>
            <c:invertIfNegative val="0"/>
            <c:bubble3D val="0"/>
            <c:spPr>
              <a:solidFill>
                <a:srgbClr val="26262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C38-4337-BC41-DBB37C18612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E11C-4166-89DA-30EC88E31943}"/>
              </c:ext>
            </c:extLst>
          </c:dPt>
          <c:dLbls>
            <c:dLbl>
              <c:idx val="0"/>
              <c:layout>
                <c:manualLayout>
                  <c:x val="-0.39267575389786202"/>
                  <c:y val="8.1875951631279538E-1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 rtl="0">
                    <a:defRPr lang="en-US" altLang="ko-KR" sz="10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035-4209-8E67-5C996BBE88CF}"/>
                </c:ext>
              </c:extLst>
            </c:dLbl>
            <c:dLbl>
              <c:idx val="2"/>
              <c:layout>
                <c:manualLayout>
                  <c:x val="-0.45744524206732923"/>
                  <c:y val="0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sp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BC38-4337-BC41-DBB37C186129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spAutoFit/>
                </a:bodyPr>
                <a:lstStyle/>
                <a:p>
                  <a:pPr algn="ctr" rtl="0">
                    <a:defRPr lang="ko-KR" altLang="en-US" sz="1000" b="0" i="0" u="none" strike="noStrike" kern="1200" baseline="0">
                      <a:ln w="3175">
                        <a:solidFill>
                          <a:prstClr val="white">
                            <a:alpha val="0"/>
                          </a:prst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E11C-4166-89DA-30EC88E31943}"/>
                </c:ext>
              </c:extLst>
            </c:dLbl>
            <c:dLbl>
              <c:idx val="5"/>
              <c:layout>
                <c:manualLayout>
                  <c:x val="-0.41206321545077668"/>
                  <c:y val="1.3100152261004726E-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none" lIns="38100" tIns="19050" rIns="38100" bIns="19050" anchor="ctr" anchorCtr="0">
                  <a:noAutofit/>
                </a:bodyPr>
                <a:lstStyle/>
                <a:p>
                  <a:pPr algn="ctr">
                    <a:defRPr lang="ko-KR" altLang="en-US" sz="1000" b="0" i="0" u="none" strike="noStrike" kern="1200" baseline="0">
                      <a:ln w="3175">
                        <a:solidFill>
                          <a:schemeClr val="tx1">
                            <a:lumMod val="75000"/>
                            <a:lumOff val="25000"/>
                            <a:alpha val="0"/>
                          </a:scheme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F035-4209-8E67-5C996BBE88C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baseline="0">
                    <a:ln w="3175">
                      <a:solidFill>
                        <a:schemeClr val="tx1">
                          <a:lumMod val="75000"/>
                          <a:lumOff val="25000"/>
                          <a:alpha val="0"/>
                        </a:scheme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</c:strCache>
            </c:strRef>
          </c:cat>
          <c:val>
            <c:numRef>
              <c:f>Sheet1!$B$2:$B$7</c:f>
              <c:numCache>
                <c:formatCode>###0.0</c:formatCode>
                <c:ptCount val="6"/>
                <c:pt idx="0">
                  <c:v>81.08701322732675</c:v>
                </c:pt>
                <c:pt idx="1">
                  <c:v>82.939679292798914</c:v>
                </c:pt>
                <c:pt idx="2">
                  <c:v>75.104014964370705</c:v>
                </c:pt>
                <c:pt idx="3">
                  <c:v>85.585164239881053</c:v>
                </c:pt>
                <c:pt idx="4">
                  <c:v>84.88515519196568</c:v>
                </c:pt>
                <c:pt idx="5">
                  <c:v>78.927261396011332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035-4209-8E67-5C996BBE88CF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90"/>
          <c:min val="60"/>
        </c:scaling>
        <c:delete val="0"/>
        <c:axPos val="t"/>
        <c:numFmt formatCode="###0.0" sourceLinked="1"/>
        <c:majorTickMark val="none"/>
        <c:minorTickMark val="none"/>
        <c:tickLblPos val="none"/>
        <c:spPr>
          <a:ln>
            <a:noFill/>
          </a:ln>
        </c:sp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1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85.186207818931237</c:v>
                </c:pt>
                <c:pt idx="1">
                  <c:v>86.876029399446395</c:v>
                </c:pt>
                <c:pt idx="2">
                  <c:v>87.621780986871656</c:v>
                </c:pt>
                <c:pt idx="3">
                  <c:v>86.043170925514346</c:v>
                </c:pt>
                <c:pt idx="4">
                  <c:v>89.748517735904073</c:v>
                </c:pt>
                <c:pt idx="5">
                  <c:v>83.026110963660287</c:v>
                </c:pt>
                <c:pt idx="6">
                  <c:v>80.899088696937241</c:v>
                </c:pt>
                <c:pt idx="7">
                  <c:v>84.412508184624244</c:v>
                </c:pt>
                <c:pt idx="8">
                  <c:v>83.768287014102171</c:v>
                </c:pt>
                <c:pt idx="9">
                  <c:v>86.771553745683704</c:v>
                </c:pt>
                <c:pt idx="10">
                  <c:v>90.914182448424683</c:v>
                </c:pt>
                <c:pt idx="11">
                  <c:v>86.570526821340422</c:v>
                </c:pt>
                <c:pt idx="12">
                  <c:v>84.742811134216439</c:v>
                </c:pt>
                <c:pt idx="13">
                  <c:v>87.770277129888129</c:v>
                </c:pt>
                <c:pt idx="14">
                  <c:v>87.046502276242236</c:v>
                </c:pt>
                <c:pt idx="15">
                  <c:v>90.361705463091155</c:v>
                </c:pt>
                <c:pt idx="16">
                  <c:v>88.974728493748799</c:v>
                </c:pt>
                <c:pt idx="17">
                  <c:v>83.283388370467492</c:v>
                </c:pt>
                <c:pt idx="18">
                  <c:v>82.144589092733739</c:v>
                </c:pt>
                <c:pt idx="19">
                  <c:v>83.101579256679159</c:v>
                </c:pt>
                <c:pt idx="20">
                  <c:v>84.652096654113748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</c:scaling>
        <c:delete val="1"/>
        <c:axPos val="t"/>
        <c:numFmt formatCode="###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4994-4CAA-8A0A-E21D84CA1C2A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89.026506814770059</c:v>
                </c:pt>
                <c:pt idx="1">
                  <c:v>88.993353059723631</c:v>
                </c:pt>
                <c:pt idx="2">
                  <c:v>88.039823873878788</c:v>
                </c:pt>
                <c:pt idx="3">
                  <c:v>89.946882245568517</c:v>
                </c:pt>
                <c:pt idx="4">
                  <c:v>0</c:v>
                </c:pt>
                <c:pt idx="5">
                  <c:v>88.178525453735304</c:v>
                </c:pt>
                <c:pt idx="6">
                  <c:v>88.172332728675997</c:v>
                </c:pt>
                <c:pt idx="7">
                  <c:v>87.546359780764575</c:v>
                </c:pt>
                <c:pt idx="8">
                  <c:v>88.816883851765198</c:v>
                </c:pt>
                <c:pt idx="9">
                  <c:v>89.120386623820878</c:v>
                </c:pt>
                <c:pt idx="10">
                  <c:v>89.071297396098487</c:v>
                </c:pt>
                <c:pt idx="11">
                  <c:v>89.361624323865541</c:v>
                </c:pt>
                <c:pt idx="12">
                  <c:v>88.928238151498618</c:v>
                </c:pt>
                <c:pt idx="13">
                  <c:v>91.822895225686864</c:v>
                </c:pt>
                <c:pt idx="14">
                  <c:v>91.354672777046957</c:v>
                </c:pt>
                <c:pt idx="15">
                  <c:v>91.316670079572631</c:v>
                </c:pt>
                <c:pt idx="16">
                  <c:v>92.658051069206167</c:v>
                </c:pt>
                <c:pt idx="17">
                  <c:v>87.676033493830403</c:v>
                </c:pt>
                <c:pt idx="18">
                  <c:v>86.310355216696138</c:v>
                </c:pt>
                <c:pt idx="19">
                  <c:v>87.980367103261159</c:v>
                </c:pt>
                <c:pt idx="20">
                  <c:v>88.674122196477654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</c:scaling>
        <c:delete val="1"/>
        <c:axPos val="t"/>
        <c:numFmt formatCode="###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2F88-4B43-AA87-1237E5491625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2F88-4B43-AA87-1237E5491625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78.977620197838874</c:v>
                </c:pt>
                <c:pt idx="1">
                  <c:v>80.204455993399804</c:v>
                </c:pt>
                <c:pt idx="2">
                  <c:v>80.960943054401483</c:v>
                </c:pt>
                <c:pt idx="3">
                  <c:v>79.447968932398098</c:v>
                </c:pt>
                <c:pt idx="4">
                  <c:v>0</c:v>
                </c:pt>
                <c:pt idx="5">
                  <c:v>75.877640951399783</c:v>
                </c:pt>
                <c:pt idx="6">
                  <c:v>71.614649236448386</c:v>
                </c:pt>
                <c:pt idx="7">
                  <c:v>78.689800848314675</c:v>
                </c:pt>
                <c:pt idx="8">
                  <c:v>77.328472769436132</c:v>
                </c:pt>
                <c:pt idx="9">
                  <c:v>80.118766340176094</c:v>
                </c:pt>
                <c:pt idx="10">
                  <c:v>82.727313538708231</c:v>
                </c:pt>
                <c:pt idx="11">
                  <c:v>78.996112794630406</c:v>
                </c:pt>
                <c:pt idx="12">
                  <c:v>78.632872687189519</c:v>
                </c:pt>
                <c:pt idx="13">
                  <c:v>83.574801661850969</c:v>
                </c:pt>
                <c:pt idx="14">
                  <c:v>80.402499690100854</c:v>
                </c:pt>
                <c:pt idx="15">
                  <c:v>0</c:v>
                </c:pt>
                <c:pt idx="16">
                  <c:v>86.747103633601043</c:v>
                </c:pt>
                <c:pt idx="17">
                  <c:v>76.809776026045029</c:v>
                </c:pt>
                <c:pt idx="18">
                  <c:v>76.9198805315676</c:v>
                </c:pt>
                <c:pt idx="19">
                  <c:v>75.588200721189409</c:v>
                </c:pt>
                <c:pt idx="20">
                  <c:v>77.921246825377878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</c:scaling>
        <c:delete val="1"/>
        <c:axPos val="t"/>
        <c:numFmt formatCode="###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89.216764122407199</c:v>
                </c:pt>
                <c:pt idx="1">
                  <c:v>89.196301077952882</c:v>
                </c:pt>
                <c:pt idx="2">
                  <c:v>88.782656412079248</c:v>
                </c:pt>
                <c:pt idx="3">
                  <c:v>89.609144661265731</c:v>
                </c:pt>
                <c:pt idx="4">
                  <c:v>93.425925925925895</c:v>
                </c:pt>
                <c:pt idx="5">
                  <c:v>87.990118609870336</c:v>
                </c:pt>
                <c:pt idx="6">
                  <c:v>87.734795284225086</c:v>
                </c:pt>
                <c:pt idx="7">
                  <c:v>87.664317032101209</c:v>
                </c:pt>
                <c:pt idx="8">
                  <c:v>88.571243513284742</c:v>
                </c:pt>
                <c:pt idx="9">
                  <c:v>89.425736129077791</c:v>
                </c:pt>
                <c:pt idx="10">
                  <c:v>89.680502530938199</c:v>
                </c:pt>
                <c:pt idx="11">
                  <c:v>89.679234740007189</c:v>
                </c:pt>
                <c:pt idx="12">
                  <c:v>88.904222876272243</c:v>
                </c:pt>
                <c:pt idx="13">
                  <c:v>92.359336829874081</c:v>
                </c:pt>
                <c:pt idx="14">
                  <c:v>93.02680047202162</c:v>
                </c:pt>
                <c:pt idx="15">
                  <c:v>90.316858230757944</c:v>
                </c:pt>
                <c:pt idx="16">
                  <c:v>93.477542586406329</c:v>
                </c:pt>
                <c:pt idx="17">
                  <c:v>87.806985669491525</c:v>
                </c:pt>
                <c:pt idx="18">
                  <c:v>85.778317464101391</c:v>
                </c:pt>
                <c:pt idx="19">
                  <c:v>88.404551592991638</c:v>
                </c:pt>
                <c:pt idx="20">
                  <c:v>89.510556644441579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</c:scaling>
        <c:delete val="1"/>
        <c:axPos val="t"/>
        <c:numFmt formatCode="###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BC9F-4B60-B8E1-3E356EB5A83B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89.602943860311058</c:v>
                </c:pt>
                <c:pt idx="1">
                  <c:v>88.779222998154111</c:v>
                </c:pt>
                <c:pt idx="2">
                  <c:v>87.884061599665898</c:v>
                </c:pt>
                <c:pt idx="3">
                  <c:v>89.674384396642353</c:v>
                </c:pt>
                <c:pt idx="4">
                  <c:v>0</c:v>
                </c:pt>
                <c:pt idx="5">
                  <c:v>89.400707505593843</c:v>
                </c:pt>
                <c:pt idx="6">
                  <c:v>87.66862700055087</c:v>
                </c:pt>
                <c:pt idx="7">
                  <c:v>90.341978301411714</c:v>
                </c:pt>
                <c:pt idx="8">
                  <c:v>90.137125270254799</c:v>
                </c:pt>
                <c:pt idx="9">
                  <c:v>90.693405485364778</c:v>
                </c:pt>
                <c:pt idx="10">
                  <c:v>90.135994594670862</c:v>
                </c:pt>
                <c:pt idx="11">
                  <c:v>91.122873124288034</c:v>
                </c:pt>
                <c:pt idx="12">
                  <c:v>90.821348737135395</c:v>
                </c:pt>
                <c:pt idx="13">
                  <c:v>91.414568977423301</c:v>
                </c:pt>
                <c:pt idx="14">
                  <c:v>90.822029277341016</c:v>
                </c:pt>
                <c:pt idx="15">
                  <c:v>90.196019668375357</c:v>
                </c:pt>
                <c:pt idx="16">
                  <c:v>92.686325469858858</c:v>
                </c:pt>
                <c:pt idx="17">
                  <c:v>88.077617222731035</c:v>
                </c:pt>
                <c:pt idx="18">
                  <c:v>87.123143983816632</c:v>
                </c:pt>
                <c:pt idx="19">
                  <c:v>87.670306344165866</c:v>
                </c:pt>
                <c:pt idx="20">
                  <c:v>88.966782292591276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</c:scaling>
        <c:delete val="1"/>
        <c:axPos val="t"/>
        <c:numFmt formatCode="###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B3DF-4E64-A2AB-B61F651AFF94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B3DF-4E64-A2AB-B61F651AFF94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B3DF-4E64-A2AB-B61F651AFF94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84.304690597231826</c:v>
                </c:pt>
                <c:pt idx="1">
                  <c:v>88.103973133227356</c:v>
                </c:pt>
                <c:pt idx="2">
                  <c:v>90.953764023206134</c:v>
                </c:pt>
                <c:pt idx="3">
                  <c:v>85.254182243248607</c:v>
                </c:pt>
                <c:pt idx="4">
                  <c:v>0</c:v>
                </c:pt>
                <c:pt idx="5">
                  <c:v>84.078846926264163</c:v>
                </c:pt>
                <c:pt idx="6">
                  <c:v>82.746752777484332</c:v>
                </c:pt>
                <c:pt idx="7">
                  <c:v>85.866430476676499</c:v>
                </c:pt>
                <c:pt idx="8">
                  <c:v>83.623357524631771</c:v>
                </c:pt>
                <c:pt idx="9">
                  <c:v>84.91855218862375</c:v>
                </c:pt>
                <c:pt idx="10">
                  <c:v>0</c:v>
                </c:pt>
                <c:pt idx="11">
                  <c:v>86.609486637647763</c:v>
                </c:pt>
                <c:pt idx="12">
                  <c:v>83.227617739599566</c:v>
                </c:pt>
                <c:pt idx="13">
                  <c:v>85.528142896643217</c:v>
                </c:pt>
                <c:pt idx="14">
                  <c:v>85.548908265818937</c:v>
                </c:pt>
                <c:pt idx="15">
                  <c:v>0</c:v>
                </c:pt>
                <c:pt idx="16">
                  <c:v>85.50737752746744</c:v>
                </c:pt>
                <c:pt idx="17">
                  <c:v>81.963949605343061</c:v>
                </c:pt>
                <c:pt idx="18">
                  <c:v>80.66530054644808</c:v>
                </c:pt>
                <c:pt idx="19">
                  <c:v>81.676001821493628</c:v>
                </c:pt>
                <c:pt idx="20">
                  <c:v>83.550546448087402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</c:scaling>
        <c:delete val="1"/>
        <c:axPos val="t"/>
        <c:numFmt formatCode="###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235-44F7-A6D4-2185EC943B67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C235-44F7-A6D4-2185EC943B67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81.08701322732675</c:v>
                </c:pt>
                <c:pt idx="1">
                  <c:v>82.939679292798914</c:v>
                </c:pt>
                <c:pt idx="2">
                  <c:v>83.291630096162052</c:v>
                </c:pt>
                <c:pt idx="3">
                  <c:v>82.587728489435662</c:v>
                </c:pt>
                <c:pt idx="4">
                  <c:v>0</c:v>
                </c:pt>
                <c:pt idx="5">
                  <c:v>75.104014964370705</c:v>
                </c:pt>
                <c:pt idx="6">
                  <c:v>69.74007035347239</c:v>
                </c:pt>
                <c:pt idx="7">
                  <c:v>78.225128495291173</c:v>
                </c:pt>
                <c:pt idx="8">
                  <c:v>77.34684604434841</c:v>
                </c:pt>
                <c:pt idx="9">
                  <c:v>85.585164239881053</c:v>
                </c:pt>
                <c:pt idx="10">
                  <c:v>93.520237123467439</c:v>
                </c:pt>
                <c:pt idx="11">
                  <c:v>82.415689048741655</c:v>
                </c:pt>
                <c:pt idx="12">
                  <c:v>80.819566547433993</c:v>
                </c:pt>
                <c:pt idx="13">
                  <c:v>84.88515519196568</c:v>
                </c:pt>
                <c:pt idx="14">
                  <c:v>81.750824567159484</c:v>
                </c:pt>
                <c:pt idx="15">
                  <c:v>0</c:v>
                </c:pt>
                <c:pt idx="16">
                  <c:v>88.019485816771834</c:v>
                </c:pt>
                <c:pt idx="17">
                  <c:v>78.927261396011332</c:v>
                </c:pt>
                <c:pt idx="18">
                  <c:v>78.762553418803435</c:v>
                </c:pt>
                <c:pt idx="19">
                  <c:v>78.11885683760687</c:v>
                </c:pt>
                <c:pt idx="20">
                  <c:v>79.900373931623946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</c:scaling>
        <c:delete val="1"/>
        <c:axPos val="t"/>
        <c:numFmt formatCode="###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578256916609047E-3"/>
          <c:y val="6.806038617570298E-2"/>
          <c:w val="0.99824217430833906"/>
          <c:h val="0.85795240983718446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  <a:effectLst/>
          </c:spPr>
          <c:invertIfNegative val="0"/>
          <c:val>
            <c:numRef>
              <c:f>Sheet1!$B$2:$U$2</c:f>
              <c:numCache>
                <c:formatCode>0.0</c:formatCode>
                <c:ptCount val="20"/>
                <c:pt idx="0">
                  <c:v>86.427083333333428</c:v>
                </c:pt>
                <c:pt idx="1">
                  <c:v>86.645833333333357</c:v>
                </c:pt>
                <c:pt idx="2">
                  <c:v>86.208333333333329</c:v>
                </c:pt>
                <c:pt idx="3">
                  <c:v>0</c:v>
                </c:pt>
                <c:pt idx="4">
                  <c:v>84.950299265564396</c:v>
                </c:pt>
                <c:pt idx="5">
                  <c:v>84.660516777626668</c:v>
                </c:pt>
                <c:pt idx="6">
                  <c:v>83.810140971370899</c:v>
                </c:pt>
                <c:pt idx="7">
                  <c:v>86.380240047695793</c:v>
                </c:pt>
                <c:pt idx="8">
                  <c:v>86.444444444444542</c:v>
                </c:pt>
                <c:pt idx="9">
                  <c:v>85.875000000000071</c:v>
                </c:pt>
                <c:pt idx="10">
                  <c:v>86.833333333333329</c:v>
                </c:pt>
                <c:pt idx="11">
                  <c:v>86.624999999999986</c:v>
                </c:pt>
                <c:pt idx="12">
                  <c:v>91.579861111111057</c:v>
                </c:pt>
                <c:pt idx="13">
                  <c:v>93.125000000000028</c:v>
                </c:pt>
                <c:pt idx="14">
                  <c:v>87.111111111111072</c:v>
                </c:pt>
                <c:pt idx="15">
                  <c:v>94.124999999999901</c:v>
                </c:pt>
                <c:pt idx="16">
                  <c:v>80.138888888888943</c:v>
                </c:pt>
                <c:pt idx="17">
                  <c:v>76.8333333333333</c:v>
                </c:pt>
                <c:pt idx="18">
                  <c:v>80.158730158730137</c:v>
                </c:pt>
                <c:pt idx="19">
                  <c:v>83.666666666666657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CB8-46CD-AC3D-2567C4710B80}"/>
            </c:ext>
          </c:extLst>
        </c:ser>
        <c:ser>
          <c:idx val="1"/>
          <c:order val="1"/>
          <c:spPr>
            <a:solidFill>
              <a:schemeClr val="bg1">
                <a:lumMod val="75000"/>
              </a:schemeClr>
            </a:solidFill>
            <a:ln w="9525">
              <a:solidFill>
                <a:schemeClr val="bg1"/>
              </a:solidFill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Sheet1!$B$6:$U$6</c:f>
                <c:numCache>
                  <c:formatCode>General</c:formatCode>
                  <c:ptCount val="20"/>
                  <c:pt idx="0">
                    <c:v>83.333333333333343</c:v>
                  </c:pt>
                  <c:pt idx="1">
                    <c:v>83.333333333333343</c:v>
                  </c:pt>
                  <c:pt idx="2">
                    <c:v>83.333333333333343</c:v>
                  </c:pt>
                  <c:pt idx="3">
                    <c:v>0</c:v>
                  </c:pt>
                  <c:pt idx="4">
                    <c:v>78.749198978859226</c:v>
                  </c:pt>
                  <c:pt idx="5">
                    <c:v>83.333333333333343</c:v>
                  </c:pt>
                  <c:pt idx="6">
                    <c:v>82.447483841181736</c:v>
                  </c:pt>
                  <c:pt idx="7">
                    <c:v>83.333333333333343</c:v>
                  </c:pt>
                  <c:pt idx="8">
                    <c:v>80.555555555555557</c:v>
                  </c:pt>
                  <c:pt idx="9">
                    <c:v>83.333333333333329</c:v>
                  </c:pt>
                  <c:pt idx="10">
                    <c:v>83.333333333333343</c:v>
                  </c:pt>
                  <c:pt idx="11">
                    <c:v>83.333333333333343</c:v>
                  </c:pt>
                  <c:pt idx="12">
                    <c:v>83.333333333333343</c:v>
                  </c:pt>
                  <c:pt idx="13">
                    <c:v>83.333333333333343</c:v>
                  </c:pt>
                  <c:pt idx="14">
                    <c:v>83.333333333333343</c:v>
                  </c:pt>
                  <c:pt idx="15">
                    <c:v>83.333333333333343</c:v>
                  </c:pt>
                  <c:pt idx="16">
                    <c:v>72.222222222222214</c:v>
                  </c:pt>
                  <c:pt idx="17">
                    <c:v>66.666666666666657</c:v>
                  </c:pt>
                  <c:pt idx="18">
                    <c:v>66.666666666666657</c:v>
                  </c:pt>
                  <c:pt idx="19">
                    <c:v>83.333333333333343</c:v>
                  </c:pt>
                </c:numCache>
              </c:numRef>
            </c:plus>
            <c:minus>
              <c:numRef>
                <c:f>Sheet1!$B$7:$U$7</c:f>
                <c:numCache>
                  <c:formatCode>General</c:formatCode>
                  <c:ptCount val="20"/>
                  <c:pt idx="0">
                    <c:v>16.666666666666657</c:v>
                  </c:pt>
                  <c:pt idx="1">
                    <c:v>16.666666666666657</c:v>
                  </c:pt>
                  <c:pt idx="2">
                    <c:v>16.666666666666657</c:v>
                  </c:pt>
                  <c:pt idx="3">
                    <c:v>0</c:v>
                  </c:pt>
                  <c:pt idx="4">
                    <c:v>18.306555344336957</c:v>
                  </c:pt>
                  <c:pt idx="5">
                    <c:v>16.666666666666657</c:v>
                  </c:pt>
                  <c:pt idx="6">
                    <c:v>9.2191828254849355</c:v>
                  </c:pt>
                  <c:pt idx="7">
                    <c:v>16.666666666666657</c:v>
                  </c:pt>
                  <c:pt idx="8">
                    <c:v>19.444444444444443</c:v>
                  </c:pt>
                  <c:pt idx="9">
                    <c:v>16.666666666666671</c:v>
                  </c:pt>
                  <c:pt idx="10">
                    <c:v>16.666666666666657</c:v>
                  </c:pt>
                  <c:pt idx="11">
                    <c:v>16.666666666666657</c:v>
                  </c:pt>
                  <c:pt idx="12">
                    <c:v>16.666666666666657</c:v>
                  </c:pt>
                  <c:pt idx="13">
                    <c:v>16.666666666666657</c:v>
                  </c:pt>
                  <c:pt idx="14">
                    <c:v>16.666666666666657</c:v>
                  </c:pt>
                  <c:pt idx="15">
                    <c:v>16.666666666666657</c:v>
                  </c:pt>
                  <c:pt idx="16">
                    <c:v>22.222222222222243</c:v>
                  </c:pt>
                  <c:pt idx="17">
                    <c:v>16.666666666666686</c:v>
                  </c:pt>
                  <c:pt idx="18">
                    <c:v>33.333333333333343</c:v>
                  </c:pt>
                  <c:pt idx="19">
                    <c:v>16.666666666666657</c:v>
                  </c:pt>
                </c:numCache>
              </c:numRef>
            </c:minus>
            <c:spPr>
              <a:noFill/>
              <a:ln w="22225" cap="flat" cmpd="sng" algn="ctr">
                <a:solidFill>
                  <a:srgbClr val="E03C82"/>
                </a:solidFill>
                <a:prstDash val="sysDash"/>
                <a:round/>
              </a:ln>
              <a:effectLst/>
            </c:spPr>
          </c:errBars>
          <c:val>
            <c:numRef>
              <c:f>Sheet1!$B$3:$U$3</c:f>
              <c:numCache>
                <c:formatCode>0.0</c:formatCode>
                <c:ptCount val="20"/>
                <c:pt idx="0">
                  <c:v>15.255182130559303</c:v>
                </c:pt>
                <c:pt idx="1">
                  <c:v>16.444834809033733</c:v>
                </c:pt>
                <c:pt idx="2">
                  <c:v>17.121966118230379</c:v>
                </c:pt>
                <c:pt idx="3">
                  <c:v>0</c:v>
                </c:pt>
                <c:pt idx="4">
                  <c:v>15.975098451966691</c:v>
                </c:pt>
                <c:pt idx="5">
                  <c:v>18.695645760998008</c:v>
                </c:pt>
                <c:pt idx="6">
                  <c:v>16.674583340059787</c:v>
                </c:pt>
                <c:pt idx="7">
                  <c:v>19.303641578806037</c:v>
                </c:pt>
                <c:pt idx="8">
                  <c:v>14.606390320693178</c:v>
                </c:pt>
                <c:pt idx="9">
                  <c:v>14.456589104364914</c:v>
                </c:pt>
                <c:pt idx="10">
                  <c:v>17.389504768080279</c:v>
                </c:pt>
                <c:pt idx="11">
                  <c:v>17.168661830185393</c:v>
                </c:pt>
                <c:pt idx="12">
                  <c:v>10.307885424009552</c:v>
                </c:pt>
                <c:pt idx="13">
                  <c:v>9.6743660462063286</c:v>
                </c:pt>
                <c:pt idx="14">
                  <c:v>19.947445309391441</c:v>
                </c:pt>
                <c:pt idx="15">
                  <c:v>10.195031442311436</c:v>
                </c:pt>
                <c:pt idx="16">
                  <c:v>19.706237810841685</c:v>
                </c:pt>
                <c:pt idx="17">
                  <c:v>22.030711962231177</c:v>
                </c:pt>
                <c:pt idx="18">
                  <c:v>23.749449541200697</c:v>
                </c:pt>
                <c:pt idx="19">
                  <c:v>19.350351165432745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CB8-46CD-AC3D-2567C4710B80}"/>
            </c:ext>
          </c:extLst>
        </c:ser>
        <c:ser>
          <c:idx val="2"/>
          <c:order val="2"/>
          <c:spPr>
            <a:solidFill>
              <a:srgbClr val="0F5BAA"/>
            </a:solidFill>
            <a:ln w="9525">
              <a:solidFill>
                <a:schemeClr val="bg1"/>
              </a:solidFill>
            </a:ln>
            <a:effectLst/>
          </c:spPr>
          <c:invertIfNegative val="0"/>
          <c:val>
            <c:numRef>
              <c:f>Sheet1!$B$4:$U$4</c:f>
              <c:numCache>
                <c:formatCode>0.0</c:formatCode>
                <c:ptCount val="20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0</c:v>
                </c:pt>
                <c:pt idx="4">
                  <c:v>97.055754323196183</c:v>
                </c:pt>
                <c:pt idx="5">
                  <c:v>100</c:v>
                </c:pt>
                <c:pt idx="6">
                  <c:v>91.666666666666671</c:v>
                </c:pt>
                <c:pt idx="7">
                  <c:v>100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100</c:v>
                </c:pt>
                <c:pt idx="12">
                  <c:v>100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  <c:pt idx="16">
                  <c:v>94.444444444444457</c:v>
                </c:pt>
                <c:pt idx="17">
                  <c:v>83.333333333333343</c:v>
                </c:pt>
                <c:pt idx="18">
                  <c:v>100</c:v>
                </c:pt>
                <c:pt idx="19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CB8-46CD-AC3D-2567C4710B80}"/>
            </c:ext>
          </c:extLst>
        </c:ser>
        <c:ser>
          <c:idx val="3"/>
          <c:order val="3"/>
          <c:spPr>
            <a:noFill/>
            <a:ln>
              <a:noFill/>
            </a:ln>
            <a:effectLst/>
          </c:spPr>
          <c:invertIfNegative val="0"/>
          <c:val>
            <c:numRef>
              <c:f>Sheet1!$B$5:$U$5</c:f>
              <c:numCache>
                <c:formatCode>0.0</c:formatCode>
                <c:ptCount val="20"/>
                <c:pt idx="0">
                  <c:v>87.5</c:v>
                </c:pt>
                <c:pt idx="1">
                  <c:v>91.666666666666671</c:v>
                </c:pt>
                <c:pt idx="2">
                  <c:v>83.333333333333343</c:v>
                </c:pt>
                <c:pt idx="3">
                  <c:v>0</c:v>
                </c:pt>
                <c:pt idx="4">
                  <c:v>91.372355074571928</c:v>
                </c:pt>
                <c:pt idx="5">
                  <c:v>83.333333333333343</c:v>
                </c:pt>
                <c:pt idx="6">
                  <c:v>90.783731890382441</c:v>
                </c:pt>
                <c:pt idx="7">
                  <c:v>86.305785123967652</c:v>
                </c:pt>
                <c:pt idx="8">
                  <c:v>88.8888888888889</c:v>
                </c:pt>
                <c:pt idx="9">
                  <c:v>83.333333333333343</c:v>
                </c:pt>
                <c:pt idx="10">
                  <c:v>83.333333333333343</c:v>
                </c:pt>
                <c:pt idx="11">
                  <c:v>91.666666666666671</c:v>
                </c:pt>
                <c:pt idx="12">
                  <c:v>94.444444444444457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  <c:pt idx="16">
                  <c:v>83.333333333333343</c:v>
                </c:pt>
                <c:pt idx="17">
                  <c:v>83.333333333333343</c:v>
                </c:pt>
                <c:pt idx="18">
                  <c:v>83.333333333333343</c:v>
                </c:pt>
                <c:pt idx="19">
                  <c:v>83.333333333333343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CB8-46CD-AC3D-2567C4710B80}"/>
            </c:ext>
          </c:extLst>
        </c:ser>
        <c:ser>
          <c:idx val="4"/>
          <c:order val="4"/>
          <c:spPr>
            <a:noFill/>
            <a:ln>
              <a:noFill/>
            </a:ln>
            <a:effectLst/>
          </c:spPr>
          <c:invertIfNegative val="0"/>
          <c:val>
            <c:numRef>
              <c:f>Sheet1!$B$6:$U$6</c:f>
              <c:numCache>
                <c:formatCode>0.0</c:formatCode>
                <c:ptCount val="20"/>
                <c:pt idx="0">
                  <c:v>83.333333333333343</c:v>
                </c:pt>
                <c:pt idx="1">
                  <c:v>83.333333333333343</c:v>
                </c:pt>
                <c:pt idx="2">
                  <c:v>83.333333333333343</c:v>
                </c:pt>
                <c:pt idx="3">
                  <c:v>0</c:v>
                </c:pt>
                <c:pt idx="4">
                  <c:v>78.749198978859226</c:v>
                </c:pt>
                <c:pt idx="5">
                  <c:v>83.333333333333343</c:v>
                </c:pt>
                <c:pt idx="6">
                  <c:v>82.447483841181736</c:v>
                </c:pt>
                <c:pt idx="7">
                  <c:v>83.333333333333343</c:v>
                </c:pt>
                <c:pt idx="8">
                  <c:v>80.555555555555557</c:v>
                </c:pt>
                <c:pt idx="9">
                  <c:v>83.333333333333329</c:v>
                </c:pt>
                <c:pt idx="10">
                  <c:v>83.333333333333343</c:v>
                </c:pt>
                <c:pt idx="11">
                  <c:v>83.333333333333343</c:v>
                </c:pt>
                <c:pt idx="12">
                  <c:v>83.333333333333343</c:v>
                </c:pt>
                <c:pt idx="13">
                  <c:v>83.333333333333343</c:v>
                </c:pt>
                <c:pt idx="14">
                  <c:v>83.333333333333343</c:v>
                </c:pt>
                <c:pt idx="15">
                  <c:v>83.333333333333343</c:v>
                </c:pt>
                <c:pt idx="16">
                  <c:v>72.222222222222214</c:v>
                </c:pt>
                <c:pt idx="17">
                  <c:v>66.666666666666657</c:v>
                </c:pt>
                <c:pt idx="18">
                  <c:v>66.666666666666657</c:v>
                </c:pt>
                <c:pt idx="19">
                  <c:v>83.333333333333343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CB8-46CD-AC3D-2567C4710B80}"/>
            </c:ext>
          </c:extLst>
        </c:ser>
        <c:ser>
          <c:idx val="5"/>
          <c:order val="5"/>
          <c:spPr>
            <a:noFill/>
            <a:ln>
              <a:noFill/>
            </a:ln>
            <a:effectLst/>
          </c:spPr>
          <c:invertIfNegative val="0"/>
          <c:val>
            <c:numRef>
              <c:f>Sheet1!$B$7:$U$7</c:f>
              <c:numCache>
                <c:formatCode>0.0</c:formatCode>
                <c:ptCount val="20"/>
                <c:pt idx="0">
                  <c:v>16.666666666666657</c:v>
                </c:pt>
                <c:pt idx="1">
                  <c:v>16.666666666666657</c:v>
                </c:pt>
                <c:pt idx="2">
                  <c:v>16.666666666666657</c:v>
                </c:pt>
                <c:pt idx="3">
                  <c:v>0</c:v>
                </c:pt>
                <c:pt idx="4">
                  <c:v>18.306555344336957</c:v>
                </c:pt>
                <c:pt idx="5">
                  <c:v>16.666666666666657</c:v>
                </c:pt>
                <c:pt idx="6">
                  <c:v>9.2191828254849355</c:v>
                </c:pt>
                <c:pt idx="7">
                  <c:v>16.666666666666657</c:v>
                </c:pt>
                <c:pt idx="8">
                  <c:v>19.444444444444443</c:v>
                </c:pt>
                <c:pt idx="9">
                  <c:v>16.666666666666671</c:v>
                </c:pt>
                <c:pt idx="10">
                  <c:v>16.666666666666657</c:v>
                </c:pt>
                <c:pt idx="11">
                  <c:v>16.666666666666657</c:v>
                </c:pt>
                <c:pt idx="12">
                  <c:v>16.666666666666657</c:v>
                </c:pt>
                <c:pt idx="13">
                  <c:v>16.666666666666657</c:v>
                </c:pt>
                <c:pt idx="14">
                  <c:v>16.666666666666657</c:v>
                </c:pt>
                <c:pt idx="15">
                  <c:v>16.666666666666657</c:v>
                </c:pt>
                <c:pt idx="16">
                  <c:v>22.222222222222243</c:v>
                </c:pt>
                <c:pt idx="17">
                  <c:v>16.666666666666686</c:v>
                </c:pt>
                <c:pt idx="18">
                  <c:v>33.333333333333343</c:v>
                </c:pt>
                <c:pt idx="19">
                  <c:v>16.666666666666657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CB8-46CD-AC3D-2567C4710B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-1429383792"/>
        <c:axId val="-1429394672"/>
      </c:barChart>
      <c:lineChart>
        <c:grouping val="stacked"/>
        <c:varyColors val="0"/>
        <c:ser>
          <c:idx val="6"/>
          <c:order val="6"/>
          <c:spPr>
            <a:ln w="28575" cap="rnd">
              <a:noFill/>
              <a:round/>
            </a:ln>
            <a:effectLst/>
          </c:spPr>
          <c:marker>
            <c:symbol val="circle"/>
            <c:size val="6"/>
            <c:spPr>
              <a:solidFill>
                <a:schemeClr val="bg1"/>
              </a:solidFill>
              <a:ln w="22225">
                <a:solidFill>
                  <a:srgbClr val="E03C82">
                    <a:alpha val="99000"/>
                  </a:srgbClr>
                </a:solidFill>
              </a:ln>
              <a:effectLst/>
            </c:spPr>
          </c:marker>
          <c:val>
            <c:numRef>
              <c:f>Sheet1!$B$8:$U$8</c:f>
              <c:numCache>
                <c:formatCode>0.0</c:formatCode>
                <c:ptCount val="20"/>
                <c:pt idx="0">
                  <c:v>7.5239178351742445E-2</c:v>
                </c:pt>
                <c:pt idx="1">
                  <c:v>8.3098272799840292E-2</c:v>
                </c:pt>
                <c:pt idx="2">
                  <c:v>5.4259970069686476E-2</c:v>
                </c:pt>
                <c:pt idx="3">
                  <c:v>0</c:v>
                </c:pt>
                <c:pt idx="4">
                  <c:v>-2.0594345609122874E-2</c:v>
                </c:pt>
                <c:pt idx="5">
                  <c:v>-3.3097502729120092E-2</c:v>
                </c:pt>
                <c:pt idx="6">
                  <c:v>-8.8107448497588406E-2</c:v>
                </c:pt>
                <c:pt idx="7">
                  <c:v>5.7032973751470047E-2</c:v>
                </c:pt>
                <c:pt idx="8">
                  <c:v>7.9769775737807705E-2</c:v>
                </c:pt>
                <c:pt idx="9">
                  <c:v>4.1206402940251401E-2</c:v>
                </c:pt>
                <c:pt idx="10">
                  <c:v>8.9366395986268499E-2</c:v>
                </c:pt>
                <c:pt idx="11">
                  <c:v>7.8381416623283337E-2</c:v>
                </c:pt>
                <c:pt idx="12">
                  <c:v>0.61123740590010434</c:v>
                </c:pt>
                <c:pt idx="13">
                  <c:v>0.81097862105937701</c:v>
                </c:pt>
                <c:pt idx="14">
                  <c:v>9.1832067639492351E-2</c:v>
                </c:pt>
                <c:pt idx="15">
                  <c:v>0.86764852917122781</c:v>
                </c:pt>
                <c:pt idx="16">
                  <c:v>-0.26085177316326441</c:v>
                </c:pt>
                <c:pt idx="17">
                  <c:v>-0.38337220537267153</c:v>
                </c:pt>
                <c:pt idx="18">
                  <c:v>-0.21560776794471109</c:v>
                </c:pt>
                <c:pt idx="19">
                  <c:v>-8.3338502943455017E-2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CB8-46CD-AC3D-2567C4710B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429387056"/>
        <c:axId val="-1429382704"/>
      </c:lineChart>
      <c:catAx>
        <c:axId val="-14293837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429394672"/>
        <c:crosses val="autoZero"/>
        <c:auto val="1"/>
        <c:lblAlgn val="ctr"/>
        <c:lblOffset val="100"/>
        <c:noMultiLvlLbl val="0"/>
      </c:catAx>
      <c:valAx>
        <c:axId val="-1429394672"/>
        <c:scaling>
          <c:orientation val="minMax"/>
          <c:max val="100"/>
          <c:min val="0"/>
        </c:scaling>
        <c:delete val="0"/>
        <c:axPos val="l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baseline="0">
                <a:solidFill>
                  <a:schemeClr val="bg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n-cs"/>
              </a:defRPr>
            </a:pPr>
            <a:endParaRPr lang="ko-KR"/>
          </a:p>
        </c:txPr>
        <c:crossAx val="-1429383792"/>
        <c:crosses val="autoZero"/>
        <c:crossBetween val="between"/>
        <c:majorUnit val="20"/>
      </c:valAx>
      <c:valAx>
        <c:axId val="-1429382704"/>
        <c:scaling>
          <c:orientation val="minMax"/>
          <c:max val="100"/>
          <c:min val="0"/>
        </c:scaling>
        <c:delete val="0"/>
        <c:axPos val="r"/>
        <c:numFmt formatCode="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-1429387056"/>
        <c:crosses val="max"/>
        <c:crossBetween val="between"/>
      </c:valAx>
      <c:catAx>
        <c:axId val="-1429387056"/>
        <c:scaling>
          <c:orientation val="minMax"/>
        </c:scaling>
        <c:delete val="1"/>
        <c:axPos val="b"/>
        <c:majorTickMark val="out"/>
        <c:minorTickMark val="none"/>
        <c:tickLblPos val="nextTo"/>
        <c:crossAx val="-14293827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88.76914089647498</c:v>
                </c:pt>
                <c:pt idx="1">
                  <c:v>88.673611382686843</c:v>
                </c:pt>
                <c:pt idx="2">
                  <c:v>88.692538657867075</c:v>
                </c:pt>
                <c:pt idx="3">
                  <c:v>89.671296296296475</c:v>
                </c:pt>
                <c:pt idx="4">
                  <c:v>87.656999193898699</c:v>
                </c:pt>
                <c:pt idx="5">
                  <c:v>87.927880272512155</c:v>
                </c:pt>
                <c:pt idx="6">
                  <c:v>88.367134274743236</c:v>
                </c:pt>
                <c:pt idx="7">
                  <c:v>87.282632287371257</c:v>
                </c:pt>
                <c:pt idx="8">
                  <c:v>88.133874255422782</c:v>
                </c:pt>
                <c:pt idx="9">
                  <c:v>90.081018518518306</c:v>
                </c:pt>
                <c:pt idx="10">
                  <c:v>90.300925925925711</c:v>
                </c:pt>
                <c:pt idx="11">
                  <c:v>89.810185185185404</c:v>
                </c:pt>
                <c:pt idx="12">
                  <c:v>90.131944444444343</c:v>
                </c:pt>
                <c:pt idx="13">
                  <c:v>89.293981481481282</c:v>
                </c:pt>
                <c:pt idx="14">
                  <c:v>89.921296296296887</c:v>
                </c:pt>
                <c:pt idx="15">
                  <c:v>0</c:v>
                </c:pt>
                <c:pt idx="16">
                  <c:v>88.666666666666856</c:v>
                </c:pt>
                <c:pt idx="17">
                  <c:v>88.137345679012938</c:v>
                </c:pt>
                <c:pt idx="18">
                  <c:v>86.796296296296532</c:v>
                </c:pt>
                <c:pt idx="19">
                  <c:v>88.393518518518704</c:v>
                </c:pt>
                <c:pt idx="20">
                  <c:v>89.222222222222442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  <c:min val="60"/>
        </c:scaling>
        <c:delete val="0"/>
        <c:axPos val="t"/>
        <c:numFmt formatCode="###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88.230164533320931</c:v>
                </c:pt>
                <c:pt idx="1">
                  <c:v>88.317781565079642</c:v>
                </c:pt>
                <c:pt idx="2">
                  <c:v>87.893095455130961</c:v>
                </c:pt>
                <c:pt idx="3">
                  <c:v>88.579681956838542</c:v>
                </c:pt>
                <c:pt idx="4">
                  <c:v>92.345665171898347</c:v>
                </c:pt>
                <c:pt idx="5">
                  <c:v>87.533293908329327</c:v>
                </c:pt>
                <c:pt idx="6">
                  <c:v>86.015078529766996</c:v>
                </c:pt>
                <c:pt idx="7">
                  <c:v>87.709884187267278</c:v>
                </c:pt>
                <c:pt idx="8">
                  <c:v>88.832746221390551</c:v>
                </c:pt>
                <c:pt idx="9">
                  <c:v>88.91844291841727</c:v>
                </c:pt>
                <c:pt idx="10">
                  <c:v>88.505819662235822</c:v>
                </c:pt>
                <c:pt idx="11">
                  <c:v>89.714462511113751</c:v>
                </c:pt>
                <c:pt idx="12">
                  <c:v>88.631909280912339</c:v>
                </c:pt>
                <c:pt idx="13">
                  <c:v>90.33006064326554</c:v>
                </c:pt>
                <c:pt idx="14">
                  <c:v>90.500205712764284</c:v>
                </c:pt>
                <c:pt idx="15">
                  <c:v>90.565780424045258</c:v>
                </c:pt>
                <c:pt idx="16">
                  <c:v>90.364202350400163</c:v>
                </c:pt>
                <c:pt idx="17">
                  <c:v>86.806756276035159</c:v>
                </c:pt>
                <c:pt idx="18">
                  <c:v>85.147041134364926</c:v>
                </c:pt>
                <c:pt idx="19">
                  <c:v>87.051133194437853</c:v>
                </c:pt>
                <c:pt idx="20">
                  <c:v>88.222094499302571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</c:scaling>
        <c:delete val="1"/>
        <c:axPos val="t"/>
        <c:numFmt formatCode="###0.0" sourceLinked="1"/>
        <c:majorTickMark val="out"/>
        <c:minorTickMark val="none"/>
        <c:tickLblPos val="nextTo"/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6007565246490922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D5D5D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93B6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31-4958-A6CF-3AABA488283C}"/>
              </c:ext>
            </c:extLst>
          </c:dPt>
          <c:dPt>
            <c:idx val="1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31-4958-A6CF-3AABA488283C}"/>
              </c:ext>
            </c:extLst>
          </c:dPt>
          <c:dPt>
            <c:idx val="5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A31-4958-A6CF-3AABA488283C}"/>
              </c:ext>
            </c:extLst>
          </c:dPt>
          <c:dPt>
            <c:idx val="9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A31-4958-A6CF-3AABA488283C}"/>
              </c:ext>
            </c:extLst>
          </c:dPt>
          <c:dPt>
            <c:idx val="13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BA31-4958-A6CF-3AABA488283C}"/>
              </c:ext>
            </c:extLst>
          </c:dPt>
          <c:dPt>
            <c:idx val="17"/>
            <c:invertIfNegative val="0"/>
            <c:bubble3D val="0"/>
            <c:spPr>
              <a:solidFill>
                <a:srgbClr val="1D8FD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BA31-4958-A6CF-3AABA488283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ko-KR" altLang="en-US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1-BA31-4958-A6CF-3AABA488283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BA31-4958-A6CF-3AABA488283C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BA31-4958-A6CF-3AABA488283C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7-BA31-4958-A6CF-3AABA488283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9-BA31-4958-A6CF-3AABA488283C}"/>
                </c:ext>
              </c:extLst>
            </c:dLbl>
            <c:dLbl>
              <c:idx val="1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horzOverflow="clip" vert="horz" wrap="none" lIns="0" tIns="0" rIns="0" bIns="0" anchor="ctr" anchorCtr="0">
                  <a:spAutoFit/>
                </a:bodyPr>
                <a:lstStyle/>
                <a:p>
                  <a:pPr algn="ctr" rtl="0">
                    <a:defRPr lang="en-US" altLang="ko-KR" sz="800" b="0" i="0" u="none" strike="noStrike" kern="1200" baseline="0">
                      <a:ln w="3175">
                        <a:solidFill>
                          <a:schemeClr val="bg1">
                            <a:alpha val="0"/>
                          </a:schemeClr>
                        </a:solidFill>
                      </a:ln>
                      <a:solidFill>
                        <a:schemeClr val="bg1"/>
                      </a:solidFill>
                      <a:latin typeface="+mj-ea"/>
                      <a:ea typeface="+mj-ea"/>
                      <a:cs typeface="+mn-cs"/>
                    </a:defRPr>
                  </a:pPr>
                  <a:endParaRPr lang="ko-KR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B-BA31-4958-A6CF-3AABA48828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0" tIns="0" rIns="0" bIns="0" anchor="ctr" anchorCtr="0">
                <a:spAutoFit/>
              </a:bodyPr>
              <a:lstStyle/>
              <a:p>
                <a:pPr algn="ctr" rtl="0">
                  <a:defRPr lang="ko-KR" altLang="en-US" sz="800" b="0" i="0" u="none" strike="noStrike" kern="1200" baseline="0">
                    <a:ln w="3175">
                      <a:solidFill>
                        <a:prstClr val="black">
                          <a:lumMod val="75000"/>
                          <a:lumOff val="25000"/>
                          <a:alpha val="0"/>
                        </a:prstClr>
                      </a:solidFill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  <c:pt idx="4">
                  <c:v>항목 5</c:v>
                </c:pt>
                <c:pt idx="5">
                  <c:v>항목 6</c:v>
                </c:pt>
                <c:pt idx="6">
                  <c:v>항목 7</c:v>
                </c:pt>
                <c:pt idx="7">
                  <c:v>항목 8</c:v>
                </c:pt>
                <c:pt idx="8">
                  <c:v>항목 9</c:v>
                </c:pt>
                <c:pt idx="9">
                  <c:v>항목 10</c:v>
                </c:pt>
                <c:pt idx="10">
                  <c:v>항목 11</c:v>
                </c:pt>
                <c:pt idx="11">
                  <c:v>항목 12</c:v>
                </c:pt>
                <c:pt idx="12">
                  <c:v>항목 13</c:v>
                </c:pt>
                <c:pt idx="13">
                  <c:v>항목 14</c:v>
                </c:pt>
                <c:pt idx="14">
                  <c:v>항목 15</c:v>
                </c:pt>
                <c:pt idx="15">
                  <c:v>항목 16</c:v>
                </c:pt>
                <c:pt idx="16">
                  <c:v>항목 17</c:v>
                </c:pt>
                <c:pt idx="17">
                  <c:v>항목 18</c:v>
                </c:pt>
                <c:pt idx="18">
                  <c:v>항목 19</c:v>
                </c:pt>
                <c:pt idx="19">
                  <c:v>항목 20</c:v>
                </c:pt>
                <c:pt idx="20">
                  <c:v>항목 21</c:v>
                </c:pt>
              </c:strCache>
            </c:strRef>
          </c:cat>
          <c:val>
            <c:numRef>
              <c:f>Sheet1!$B$2:$B$22</c:f>
              <c:numCache>
                <c:formatCode>###0.0</c:formatCode>
                <c:ptCount val="21"/>
                <c:pt idx="0">
                  <c:v>87.572938227939602</c:v>
                </c:pt>
                <c:pt idx="1">
                  <c:v>87.088656177762005</c:v>
                </c:pt>
                <c:pt idx="2">
                  <c:v>84.495400922136056</c:v>
                </c:pt>
                <c:pt idx="3">
                  <c:v>87.213349720887862</c:v>
                </c:pt>
                <c:pt idx="4">
                  <c:v>0</c:v>
                </c:pt>
                <c:pt idx="5">
                  <c:v>86.597122432054732</c:v>
                </c:pt>
                <c:pt idx="6">
                  <c:v>85.698402541511243</c:v>
                </c:pt>
                <c:pt idx="7">
                  <c:v>87.01970165090259</c:v>
                </c:pt>
                <c:pt idx="8">
                  <c:v>87.180524517651989</c:v>
                </c:pt>
                <c:pt idx="9">
                  <c:v>88.365373703012949</c:v>
                </c:pt>
                <c:pt idx="10">
                  <c:v>88.548595158239394</c:v>
                </c:pt>
                <c:pt idx="11">
                  <c:v>89.169037268915659</c:v>
                </c:pt>
                <c:pt idx="12">
                  <c:v>87.572916378016259</c:v>
                </c:pt>
                <c:pt idx="13">
                  <c:v>89.864293090731351</c:v>
                </c:pt>
                <c:pt idx="14">
                  <c:v>90.005093153710732</c:v>
                </c:pt>
                <c:pt idx="15">
                  <c:v>89.841250069558711</c:v>
                </c:pt>
                <c:pt idx="16">
                  <c:v>89.572099181904193</c:v>
                </c:pt>
                <c:pt idx="17">
                  <c:v>86.329049216678584</c:v>
                </c:pt>
                <c:pt idx="18">
                  <c:v>85.733085643504452</c:v>
                </c:pt>
                <c:pt idx="19">
                  <c:v>86.151489137666928</c:v>
                </c:pt>
                <c:pt idx="20">
                  <c:v>87.145997098955306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A31-4958-A6CF-3AABA488283C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879299456"/>
        <c:axId val="879300416"/>
      </c:barChart>
      <c:catAx>
        <c:axId val="8792994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879300416"/>
        <c:crosses val="autoZero"/>
        <c:auto val="1"/>
        <c:lblAlgn val="ctr"/>
        <c:lblOffset val="100"/>
        <c:noMultiLvlLbl val="0"/>
      </c:catAx>
      <c:valAx>
        <c:axId val="879300416"/>
        <c:scaling>
          <c:orientation val="minMax"/>
          <c:max val="100"/>
          <c:min val="60"/>
        </c:scaling>
        <c:delete val="0"/>
        <c:axPos val="t"/>
        <c:numFmt formatCode="###0.0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79299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7230252322973225"/>
          <c:y val="0.25224244161054593"/>
          <c:w val="0.58114329282775778"/>
          <c:h val="0.56168112947658411"/>
        </c:manualLayout>
      </c:layout>
      <c:radarChart>
        <c:radarStyle val="marker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시설관리공단 전체 평균</c:v>
                </c:pt>
              </c:strCache>
            </c:strRef>
          </c:tx>
          <c:spPr>
            <a:ln w="19050">
              <a:solidFill>
                <a:sysClr val="window" lastClr="FFFFFF">
                  <a:lumMod val="65000"/>
                </a:sysClr>
              </a:solidFill>
            </a:ln>
            <a:effectLst/>
          </c:spPr>
          <c:marker>
            <c:symbol val="circle"/>
            <c:size val="7"/>
            <c:spPr>
              <a:solidFill>
                <a:sysClr val="window" lastClr="FFFFFF">
                  <a:lumMod val="65000"/>
                </a:sysClr>
              </a:solidFill>
              <a:ln w="22225">
                <a:solidFill>
                  <a:sysClr val="window" lastClr="FFFFFF"/>
                </a:solidFill>
              </a:ln>
            </c:spPr>
          </c:marker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Sheet1!$B$2:$P$2</c:f>
              <c:numCache>
                <c:formatCode>0.0</c:formatCode>
                <c:ptCount val="15"/>
                <c:pt idx="0">
                  <c:v>88.8</c:v>
                </c:pt>
                <c:pt idx="1">
                  <c:v>89.6</c:v>
                </c:pt>
                <c:pt idx="2">
                  <c:v>93.4</c:v>
                </c:pt>
                <c:pt idx="3">
                  <c:v>87.7</c:v>
                </c:pt>
                <c:pt idx="4">
                  <c:v>87.7</c:v>
                </c:pt>
                <c:pt idx="5">
                  <c:v>88.6</c:v>
                </c:pt>
                <c:pt idx="6">
                  <c:v>89.7</c:v>
                </c:pt>
                <c:pt idx="7">
                  <c:v>89.7</c:v>
                </c:pt>
                <c:pt idx="8">
                  <c:v>88.9</c:v>
                </c:pt>
                <c:pt idx="9">
                  <c:v>93</c:v>
                </c:pt>
                <c:pt idx="10">
                  <c:v>90.3</c:v>
                </c:pt>
                <c:pt idx="11">
                  <c:v>93.5</c:v>
                </c:pt>
                <c:pt idx="12">
                  <c:v>85.8</c:v>
                </c:pt>
                <c:pt idx="13">
                  <c:v>88.4</c:v>
                </c:pt>
                <c:pt idx="14">
                  <c:v>89.5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08-49B6-9555-EDAD377104C4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과천도시공사</c:v>
                </c:pt>
              </c:strCache>
            </c:strRef>
          </c:tx>
          <c:spPr>
            <a:ln w="19050">
              <a:solidFill>
                <a:srgbClr val="E03C82"/>
              </a:solidFill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19050">
                <a:solidFill>
                  <a:srgbClr val="E03C8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ko-KR" altLang="en-US" sz="1000" b="0" i="0" u="none" strike="noStrike" kern="1200" spc="-50" baseline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gradFill>
                      <a:gsLst>
                        <a:gs pos="100000">
                          <a:schemeClr val="tx1">
                            <a:lumMod val="85000"/>
                            <a:lumOff val="15000"/>
                          </a:schemeClr>
                        </a:gs>
                        <a:gs pos="0">
                          <a:schemeClr val="tx1">
                            <a:lumMod val="85000"/>
                            <a:lumOff val="15000"/>
                          </a:schemeClr>
                        </a:gs>
                      </a:gsLst>
                      <a:lin ang="5400000" scaled="1"/>
                    </a:gra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Sheet1!$B$1:$P$1</c:f>
              <c:strCache>
                <c:ptCount val="15"/>
                <c:pt idx="0">
                  <c:v>편의성</c:v>
                </c:pt>
                <c:pt idx="1">
                  <c:v>쾌적성</c:v>
                </c:pt>
                <c:pt idx="2">
                  <c:v>안전성</c:v>
                </c:pt>
                <c:pt idx="3">
                  <c:v>접근성</c:v>
                </c:pt>
                <c:pt idx="4">
                  <c:v>대응성</c:v>
                </c:pt>
                <c:pt idx="5">
                  <c:v>신속성</c:v>
                </c:pt>
                <c:pt idx="6">
                  <c:v>편익성</c:v>
                </c:pt>
                <c:pt idx="7">
                  <c:v>신뢰성</c:v>
                </c:pt>
                <c:pt idx="8">
                  <c:v>충족성</c:v>
                </c:pt>
                <c:pt idx="9">
                  <c:v>공익성</c:v>
                </c:pt>
                <c:pt idx="10">
                  <c:v>공정성</c:v>
                </c:pt>
                <c:pt idx="11">
                  <c:v>지속성</c:v>
                </c:pt>
                <c:pt idx="12">
                  <c:v>향상적</c:v>
                </c:pt>
                <c:pt idx="13">
                  <c:v>상대적</c:v>
                </c:pt>
                <c:pt idx="14">
                  <c:v>절대적</c:v>
                </c:pt>
              </c:strCache>
            </c:strRef>
          </c:cat>
          <c:val>
            <c:numRef>
              <c:f>Sheet1!$B$3:$P$3</c:f>
              <c:numCache>
                <c:formatCode>0.0</c:formatCode>
                <c:ptCount val="15"/>
                <c:pt idx="0">
                  <c:v>86</c:v>
                </c:pt>
                <c:pt idx="1">
                  <c:v>87.9</c:v>
                </c:pt>
                <c:pt idx="3">
                  <c:v>85.4</c:v>
                </c:pt>
                <c:pt idx="4">
                  <c:v>83.2</c:v>
                </c:pt>
                <c:pt idx="5">
                  <c:v>86</c:v>
                </c:pt>
                <c:pt idx="6">
                  <c:v>86.5</c:v>
                </c:pt>
                <c:pt idx="7">
                  <c:v>86.4</c:v>
                </c:pt>
                <c:pt idx="8">
                  <c:v>86.1</c:v>
                </c:pt>
                <c:pt idx="9">
                  <c:v>92.3</c:v>
                </c:pt>
                <c:pt idx="10">
                  <c:v>88.1</c:v>
                </c:pt>
                <c:pt idx="11">
                  <c:v>94.4</c:v>
                </c:pt>
                <c:pt idx="12">
                  <c:v>77.5</c:v>
                </c:pt>
                <c:pt idx="13">
                  <c:v>79.2</c:v>
                </c:pt>
                <c:pt idx="14">
                  <c:v>82.9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08-49B6-9555-EDAD377104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3017696"/>
        <c:axId val="-743008448"/>
      </c:radarChart>
      <c:catAx>
        <c:axId val="-743017696"/>
        <c:scaling>
          <c:orientation val="minMax"/>
        </c:scaling>
        <c:delete val="1"/>
        <c:axPos val="b"/>
        <c:majorGridlines/>
        <c:numFmt formatCode="General" sourceLinked="1"/>
        <c:majorTickMark val="out"/>
        <c:minorTickMark val="none"/>
        <c:tickLblPos val="nextTo"/>
        <c:crossAx val="-743008448"/>
        <c:crosses val="autoZero"/>
        <c:auto val="1"/>
        <c:lblAlgn val="ctr"/>
        <c:lblOffset val="100"/>
        <c:noMultiLvlLbl val="0"/>
      </c:catAx>
      <c:valAx>
        <c:axId val="-743008448"/>
        <c:scaling>
          <c:orientation val="minMax"/>
        </c:scaling>
        <c:delete val="0"/>
        <c:axPos val="l"/>
        <c:majorGridlines>
          <c:spPr>
            <a:ln>
              <a:prstDash val="sysDot"/>
            </a:ln>
          </c:spPr>
        </c:majorGridlines>
        <c:numFmt formatCode="0.0" sourceLinked="1"/>
        <c:majorTickMark val="none"/>
        <c:minorTickMark val="none"/>
        <c:tickLblPos val="none"/>
        <c:spPr>
          <a:ln>
            <a:solidFill>
              <a:sysClr val="window" lastClr="FFFFFF">
                <a:lumMod val="65000"/>
              </a:sysClr>
            </a:solidFill>
            <a:prstDash val="sysDot"/>
          </a:ln>
        </c:spPr>
        <c:crossAx val="-743017696"/>
        <c:crosses val="autoZero"/>
        <c:crossBetween val="between"/>
        <c:majorUnit val="100"/>
      </c:valAx>
    </c:plotArea>
    <c:legend>
      <c:legendPos val="t"/>
      <c:legendEntry>
        <c:idx val="0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egendEntry>
        <c:idx val="1"/>
        <c:txPr>
          <a:bodyPr/>
          <a:lstStyle/>
          <a:p>
            <a:pPr marL="0" algn="l" defTabSz="914400" rtl="0" eaLnBrk="1" latinLnBrk="0" hangingPunct="1">
              <a:defRPr lang="ko-KR" altLang="en-US" sz="900" b="0" i="0" u="none" strike="noStrike" kern="0" spc="-50" baseline="0">
                <a:ln>
                  <a:solidFill>
                    <a:prstClr val="white">
                      <a:alpha val="0"/>
                    </a:prstClr>
                  </a:solidFill>
                </a:ln>
                <a:gradFill>
                  <a:gsLst>
                    <a:gs pos="0">
                      <a:prstClr val="black">
                        <a:lumMod val="85000"/>
                        <a:lumOff val="15000"/>
                      </a:prstClr>
                    </a:gs>
                    <a:gs pos="100000">
                      <a:prstClr val="black">
                        <a:lumMod val="85000"/>
                        <a:lumOff val="15000"/>
                      </a:prstClr>
                    </a:gs>
                  </a:gsLst>
                  <a:lin ang="5400000" scaled="1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defRPr>
            </a:pPr>
            <a:endParaRPr lang="ko-KR"/>
          </a:p>
        </c:txPr>
      </c:legendEntry>
      <c:layout>
        <c:manualLayout>
          <c:xMode val="edge"/>
          <c:yMode val="edge"/>
          <c:x val="0"/>
          <c:y val="0"/>
          <c:w val="1"/>
          <c:h val="0.10910014619883039"/>
        </c:manualLayout>
      </c:layout>
      <c:overlay val="0"/>
      <c:spPr>
        <a:noFill/>
      </c:spPr>
      <c:txPr>
        <a:bodyPr/>
        <a:lstStyle/>
        <a:p>
          <a:pPr>
            <a:defRPr lang="ko-KR" altLang="en-US" sz="900" b="0" i="0" u="none" strike="noStrike" kern="1200" spc="0" baseline="0">
              <a:ln>
                <a:solidFill>
                  <a:schemeClr val="bg1">
                    <a:lumMod val="6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100" b="0" spc="-50" baseline="0">
          <a:gradFill>
            <a:gsLst>
              <a:gs pos="100000">
                <a:schemeClr val="tx1">
                  <a:lumMod val="85000"/>
                  <a:lumOff val="15000"/>
                </a:schemeClr>
              </a:gs>
              <a:gs pos="0">
                <a:schemeClr val="tx1">
                  <a:lumMod val="85000"/>
                  <a:lumOff val="15000"/>
                </a:schemeClr>
              </a:gs>
            </a:gsLst>
            <a:lin ang="5400000" scaled="1"/>
          </a:gradFill>
          <a:latin typeface="-웹윤고딕130" panose="02030504000101010101" pitchFamily="18" charset="-127"/>
          <a:ea typeface="-웹윤고딕130" panose="02030504000101010101" pitchFamily="18" charset="-127"/>
        </a:defRPr>
      </a:pPr>
      <a:endParaRPr lang="ko-KR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40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>
        <a:solidFill>
          <a:schemeClr val="phClr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40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>
        <a:solidFill>
          <a:schemeClr val="phClr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40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>
        <a:solidFill>
          <a:schemeClr val="phClr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40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>
        <a:solidFill>
          <a:schemeClr val="phClr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40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>
        <a:solidFill>
          <a:schemeClr val="phClr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40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>
        <a:solidFill>
          <a:schemeClr val="phClr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787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>
              <a:latin typeface="KoPub돋움체 Light" panose="00000300000000000000" pitchFamily="2" charset="-127"/>
              <a:ea typeface="KoPub돋움체 Light" panose="00000300000000000000" pitchFamily="2" charset="-127"/>
            </a:endParaRPr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838" y="0"/>
            <a:ext cx="2949787" cy="49869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A092515-C3F9-48FF-9F95-F54729FDDE3D}" type="datetimeFigureOut">
              <a:rPr lang="ko-KR" altLang="en-US" smtClean="0">
                <a:latin typeface="KoPub돋움체 Light" panose="00000300000000000000" pitchFamily="2" charset="-127"/>
                <a:ea typeface="KoPub돋움체 Light" panose="00000300000000000000" pitchFamily="2" charset="-127"/>
              </a:rPr>
              <a:t>2025-08-29</a:t>
            </a:fld>
            <a:endParaRPr lang="ko-KR" altLang="en-US">
              <a:latin typeface="KoPub돋움체 Light" panose="00000300000000000000" pitchFamily="2" charset="-127"/>
              <a:ea typeface="KoPub돋움체 Light" panose="00000300000000000000" pitchFamily="2" charset="-127"/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0" y="9440647"/>
            <a:ext cx="2949787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>
              <a:latin typeface="KoPub돋움체 Light" panose="00000300000000000000" pitchFamily="2" charset="-127"/>
              <a:ea typeface="KoPub돋움체 Light" panose="00000300000000000000" pitchFamily="2" charset="-127"/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838" y="9440647"/>
            <a:ext cx="2949787" cy="4986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793CF0B-952E-43D2-8806-62D7A9D55ABE}" type="slidenum">
              <a:rPr lang="ko-KR" altLang="en-US" smtClean="0">
                <a:latin typeface="KoPub돋움체 Light" panose="00000300000000000000" pitchFamily="2" charset="-127"/>
                <a:ea typeface="KoPub돋움체 Light" panose="00000300000000000000" pitchFamily="2" charset="-127"/>
              </a:rPr>
              <a:t>‹#›</a:t>
            </a:fld>
            <a:endParaRPr lang="ko-KR" altLang="en-US">
              <a:latin typeface="KoPub돋움체 Light" panose="00000300000000000000" pitchFamily="2" charset="-127"/>
              <a:ea typeface="KoPub돋움체 Light" panose="000003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1520431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575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6038" y="0"/>
            <a:ext cx="2949575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4B7EA6-179C-48B8-9F1B-2930C0D3DAED}" type="datetimeFigureOut">
              <a:rPr lang="ko-KR" altLang="en-US" smtClean="0"/>
              <a:t>2025-08-29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981075" y="1243013"/>
            <a:ext cx="4845050" cy="3354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038" y="4783138"/>
            <a:ext cx="5445125" cy="3913187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9440863"/>
            <a:ext cx="2949575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6038" y="9440863"/>
            <a:ext cx="2949575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69C4723-5293-405C-8E0E-C1C549E332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443367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C4723-5293-405C-8E0E-C1C549E33204}" type="slidenum">
              <a:rPr lang="ko-KR" altLang="en-US" smtClean="0"/>
              <a:t>39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161627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C4723-5293-405C-8E0E-C1C549E33204}" type="slidenum">
              <a:rPr lang="ko-KR" altLang="en-US" smtClean="0"/>
              <a:t>54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161627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C4723-5293-405C-8E0E-C1C549E33204}" type="slidenum">
              <a:rPr lang="ko-KR" altLang="en-US" smtClean="0"/>
              <a:t>69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161627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C4723-5293-405C-8E0E-C1C549E33204}" type="slidenum">
              <a:rPr lang="ko-KR" altLang="en-US" smtClean="0"/>
              <a:t>84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161627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C4723-5293-405C-8E0E-C1C549E33204}" type="slidenum">
              <a:rPr lang="ko-KR" altLang="en-US" smtClean="0"/>
              <a:t>99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161627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표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4E6030CA-B97A-4609-A091-286246EF94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grpSp>
        <p:nvGrpSpPr>
          <p:cNvPr id="8" name="그룹 7">
            <a:extLst>
              <a:ext uri="{FF2B5EF4-FFF2-40B4-BE49-F238E27FC236}">
                <a16:creationId xmlns:a16="http://schemas.microsoft.com/office/drawing/2014/main" id="{562010C0-4270-41D9-8E1D-2D31194DC7E8}"/>
              </a:ext>
            </a:extLst>
          </p:cNvPr>
          <p:cNvGrpSpPr/>
          <p:nvPr userDrawn="1"/>
        </p:nvGrpSpPr>
        <p:grpSpPr>
          <a:xfrm>
            <a:off x="7992742" y="5145376"/>
            <a:ext cx="1273816" cy="1273816"/>
            <a:chOff x="461451" y="1366935"/>
            <a:chExt cx="1401198" cy="1401198"/>
          </a:xfrm>
        </p:grpSpPr>
        <p:sp>
          <p:nvSpPr>
            <p:cNvPr id="9" name="타원 8">
              <a:extLst>
                <a:ext uri="{FF2B5EF4-FFF2-40B4-BE49-F238E27FC236}">
                  <a16:creationId xmlns:a16="http://schemas.microsoft.com/office/drawing/2014/main" id="{88787BBC-64D3-48E0-A266-8EC0A14270FC}"/>
                </a:ext>
              </a:extLst>
            </p:cNvPr>
            <p:cNvSpPr/>
            <p:nvPr/>
          </p:nvSpPr>
          <p:spPr>
            <a:xfrm>
              <a:off x="461451" y="1366935"/>
              <a:ext cx="1401198" cy="14011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10" name="그림 9">
              <a:extLst>
                <a:ext uri="{FF2B5EF4-FFF2-40B4-BE49-F238E27FC236}">
                  <a16:creationId xmlns:a16="http://schemas.microsoft.com/office/drawing/2014/main" id="{29DB1118-F84E-41D1-B135-F437FFC0C9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14617" y="1520101"/>
              <a:ext cx="1094866" cy="10948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8556037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텍스트 개체 틀 9"/>
          <p:cNvSpPr>
            <a:spLocks noGrp="1"/>
          </p:cNvSpPr>
          <p:nvPr>
            <p:ph type="body" sz="quarter" idx="10" hasCustomPrompt="1"/>
          </p:nvPr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</a:lstStyle>
          <a:p>
            <a:pPr lvl="0"/>
            <a:r>
              <a:rPr lang="ko-KR" altLang="en-US" dirty="0"/>
              <a:t>대제목을 입력해주세요</a:t>
            </a:r>
          </a:p>
        </p:txBody>
      </p:sp>
      <p:sp>
        <p:nvSpPr>
          <p:cNvPr id="15" name="TextBox 14"/>
          <p:cNvSpPr txBox="1"/>
          <p:nvPr userDrawn="1"/>
        </p:nvSpPr>
        <p:spPr>
          <a:xfrm>
            <a:off x="9377783" y="6488711"/>
            <a:ext cx="312906" cy="21544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fld id="{A57535AF-C831-45B1-BAEF-258D9563146B}" type="slidenum">
              <a:rPr lang="en-US" altLang="ko-KR" sz="800" smtClean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r"/>
              <a:t>‹#›</a:t>
            </a:fld>
            <a:endParaRPr lang="ko-KR" altLang="en-US" sz="80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AAD08320-95DD-411C-B209-7CB5E89AFC7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85761" y="6489825"/>
            <a:ext cx="962079" cy="164850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5E25593-FEE2-4DA2-9B46-769283A42072}"/>
              </a:ext>
            </a:extLst>
          </p:cNvPr>
          <p:cNvSpPr txBox="1"/>
          <p:nvPr userDrawn="1"/>
        </p:nvSpPr>
        <p:spPr>
          <a:xfrm>
            <a:off x="481341" y="283146"/>
            <a:ext cx="2322244" cy="1923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altLang="ko-KR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2024</a:t>
            </a:r>
            <a:r>
              <a:rPr lang="ko-KR" altLang="en-US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년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latin typeface="+mn-ea"/>
              </a:rPr>
              <a:t>지방공기업 경영평가 고객만족도 조사 결과 보고서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A53B4759-A0BB-4694-BC2C-02FFF8192F34}"/>
              </a:ext>
            </a:extLst>
          </p:cNvPr>
          <p:cNvGrpSpPr/>
          <p:nvPr userDrawn="1"/>
        </p:nvGrpSpPr>
        <p:grpSpPr>
          <a:xfrm>
            <a:off x="8402333" y="504332"/>
            <a:ext cx="1503667" cy="277623"/>
            <a:chOff x="8392808" y="504332"/>
            <a:chExt cx="1503667" cy="27762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0E580D1-02F1-48EB-95D1-4BB3A64C41DA}"/>
                </a:ext>
              </a:extLst>
            </p:cNvPr>
            <p:cNvSpPr txBox="1"/>
            <p:nvPr userDrawn="1"/>
          </p:nvSpPr>
          <p:spPr>
            <a:xfrm>
              <a:off x="8636794" y="504332"/>
              <a:ext cx="859851" cy="25654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algn="l" defTabSz="914400" rtl="0" eaLnBrk="1" latinLnBrk="1" hangingPunct="1">
                <a:lnSpc>
                  <a:spcPct val="112000"/>
                </a:lnSpc>
              </a:pPr>
              <a:r>
                <a:rPr lang="ko-KR" altLang="en-US" sz="1000" kern="1200" spc="-70" baseline="0" dirty="0">
                  <a:ln w="3175">
                    <a:solidFill>
                      <a:schemeClr val="tx1">
                        <a:lumMod val="75000"/>
                        <a:lumOff val="2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ea typeface="+mn-ea"/>
                  <a:cs typeface="+mn-cs"/>
                </a:rPr>
                <a:t>분석 결과 요약</a:t>
              </a:r>
            </a:p>
          </p:txBody>
        </p:sp>
        <p:cxnSp>
          <p:nvCxnSpPr>
            <p:cNvPr id="24" name="직선 연결선 23">
              <a:extLst>
                <a:ext uri="{FF2B5EF4-FFF2-40B4-BE49-F238E27FC236}">
                  <a16:creationId xmlns:a16="http://schemas.microsoft.com/office/drawing/2014/main" id="{CD1C4C72-0DD1-4DBF-B329-3184096B76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91563" y="777696"/>
              <a:ext cx="1204912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96283308-64F8-4865-8C9A-A9733D73465D}"/>
                </a:ext>
              </a:extLst>
            </p:cNvPr>
            <p:cNvGrpSpPr/>
            <p:nvPr userDrawn="1"/>
          </p:nvGrpSpPr>
          <p:grpSpPr>
            <a:xfrm>
              <a:off x="8392808" y="519460"/>
              <a:ext cx="217793" cy="215965"/>
              <a:chOff x="8204689" y="360475"/>
              <a:chExt cx="217793" cy="215965"/>
            </a:xfrm>
          </p:grpSpPr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5884C03C-D43F-434C-B04C-823A7687633D}"/>
                  </a:ext>
                </a:extLst>
              </p:cNvPr>
              <p:cNvGrpSpPr/>
              <p:nvPr/>
            </p:nvGrpSpPr>
            <p:grpSpPr>
              <a:xfrm>
                <a:off x="8204689" y="360475"/>
                <a:ext cx="217793" cy="215965"/>
                <a:chOff x="1216765" y="4084735"/>
                <a:chExt cx="1033570" cy="1024897"/>
              </a:xfrm>
            </p:grpSpPr>
            <p:sp>
              <p:nvSpPr>
                <p:cNvPr id="29" name="직사각형 28">
                  <a:extLst>
                    <a:ext uri="{FF2B5EF4-FFF2-40B4-BE49-F238E27FC236}">
                      <a16:creationId xmlns:a16="http://schemas.microsoft.com/office/drawing/2014/main" id="{883F72A6-B2E4-4253-ADE7-FCE1B8F93CA5}"/>
                    </a:ext>
                  </a:extLst>
                </p:cNvPr>
                <p:cNvSpPr/>
                <p:nvPr/>
              </p:nvSpPr>
              <p:spPr>
                <a:xfrm>
                  <a:off x="1428107" y="4287404"/>
                  <a:ext cx="822228" cy="82222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직사각형 41">
                  <a:extLst>
                    <a:ext uri="{FF2B5EF4-FFF2-40B4-BE49-F238E27FC236}">
                      <a16:creationId xmlns:a16="http://schemas.microsoft.com/office/drawing/2014/main" id="{C9B727E5-5A95-43C6-9A82-B4CE51A1344C}"/>
                    </a:ext>
                  </a:extLst>
                </p:cNvPr>
                <p:cNvSpPr/>
                <p:nvPr/>
              </p:nvSpPr>
              <p:spPr>
                <a:xfrm>
                  <a:off x="1302631" y="4161060"/>
                  <a:ext cx="822228" cy="822228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ko-KR" altLang="en-US"/>
                </a:p>
              </p:txBody>
            </p:sp>
            <p:sp>
              <p:nvSpPr>
                <p:cNvPr id="43" name="직사각형 42">
                  <a:extLst>
                    <a:ext uri="{FF2B5EF4-FFF2-40B4-BE49-F238E27FC236}">
                      <a16:creationId xmlns:a16="http://schemas.microsoft.com/office/drawing/2014/main" id="{75B64983-8296-44CB-BAB6-CA163635B43A}"/>
                    </a:ext>
                  </a:extLst>
                </p:cNvPr>
                <p:cNvSpPr/>
                <p:nvPr/>
              </p:nvSpPr>
              <p:spPr>
                <a:xfrm>
                  <a:off x="1216765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직사각형 43">
                  <a:extLst>
                    <a:ext uri="{FF2B5EF4-FFF2-40B4-BE49-F238E27FC236}">
                      <a16:creationId xmlns:a16="http://schemas.microsoft.com/office/drawing/2014/main" id="{8AD7FF21-C440-4EA4-9CAC-BF786FA3F8C5}"/>
                    </a:ext>
                  </a:extLst>
                </p:cNvPr>
                <p:cNvSpPr/>
                <p:nvPr/>
              </p:nvSpPr>
              <p:spPr>
                <a:xfrm>
                  <a:off x="2151763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직사각형 44">
                  <a:extLst>
                    <a:ext uri="{FF2B5EF4-FFF2-40B4-BE49-F238E27FC236}">
                      <a16:creationId xmlns:a16="http://schemas.microsoft.com/office/drawing/2014/main" id="{768C6344-4C43-49E0-B403-2B83B5E00F6D}"/>
                    </a:ext>
                  </a:extLst>
                </p:cNvPr>
                <p:cNvSpPr/>
                <p:nvPr/>
              </p:nvSpPr>
              <p:spPr>
                <a:xfrm>
                  <a:off x="1216765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6" name="직사각형 45">
                  <a:extLst>
                    <a:ext uri="{FF2B5EF4-FFF2-40B4-BE49-F238E27FC236}">
                      <a16:creationId xmlns:a16="http://schemas.microsoft.com/office/drawing/2014/main" id="{86ACC87B-3FDA-4A93-9C6B-756B7E523C5E}"/>
                    </a:ext>
                  </a:extLst>
                </p:cNvPr>
                <p:cNvSpPr/>
                <p:nvPr/>
              </p:nvSpPr>
              <p:spPr>
                <a:xfrm>
                  <a:off x="2151763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cxnSp>
              <p:nvCxnSpPr>
                <p:cNvPr id="47" name="직선 연결선 46">
                  <a:extLst>
                    <a:ext uri="{FF2B5EF4-FFF2-40B4-BE49-F238E27FC236}">
                      <a16:creationId xmlns:a16="http://schemas.microsoft.com/office/drawing/2014/main" id="{8C597263-CF05-44DA-AEBB-9667F3B4E9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39773" y="4178454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직선 연결선 47">
                  <a:extLst>
                    <a:ext uri="{FF2B5EF4-FFF2-40B4-BE49-F238E27FC236}">
                      <a16:creationId xmlns:a16="http://schemas.microsoft.com/office/drawing/2014/main" id="{D79017E6-E4B0-4F2C-8FFD-6B74992EB6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707272" y="3729292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3E071366-3E40-4C12-B019-D809A433135C}"/>
                  </a:ext>
                </a:extLst>
              </p:cNvPr>
              <p:cNvSpPr txBox="1"/>
              <p:nvPr/>
            </p:nvSpPr>
            <p:spPr>
              <a:xfrm>
                <a:off x="8248578" y="416047"/>
                <a:ext cx="115706" cy="100862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algn="ctr"/>
                <a:r>
                  <a:rPr lang="en-US" altLang="ko-KR" sz="1000" i="0" dirty="0">
                    <a:ln w="3175"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rPr>
                  <a:t>Ⅳ</a:t>
                </a:r>
                <a:endParaRPr lang="ko-KR" altLang="en-US" sz="1000" i="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endParaRPr>
              </a:p>
            </p:txBody>
          </p:sp>
        </p:grpSp>
        <p:cxnSp>
          <p:nvCxnSpPr>
            <p:cNvPr id="26" name="직선 연결선 25">
              <a:extLst>
                <a:ext uri="{FF2B5EF4-FFF2-40B4-BE49-F238E27FC236}">
                  <a16:creationId xmlns:a16="http://schemas.microsoft.com/office/drawing/2014/main" id="{C49C7755-64DB-4966-A223-7C318CF894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60497" y="745441"/>
              <a:ext cx="36515" cy="36514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877816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텍스트 개체 틀 9"/>
          <p:cNvSpPr>
            <a:spLocks noGrp="1"/>
          </p:cNvSpPr>
          <p:nvPr>
            <p:ph type="body" sz="quarter" idx="10" hasCustomPrompt="1"/>
          </p:nvPr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</a:lstStyle>
          <a:p>
            <a:pPr lvl="0"/>
            <a:r>
              <a:rPr lang="ko-KR" altLang="en-US" dirty="0"/>
              <a:t>대제목을 입력해주세요</a:t>
            </a:r>
          </a:p>
        </p:txBody>
      </p:sp>
      <p:sp>
        <p:nvSpPr>
          <p:cNvPr id="15" name="TextBox 14"/>
          <p:cNvSpPr txBox="1"/>
          <p:nvPr userDrawn="1"/>
        </p:nvSpPr>
        <p:spPr>
          <a:xfrm>
            <a:off x="9377783" y="6488711"/>
            <a:ext cx="312906" cy="21544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fld id="{A57535AF-C831-45B1-BAEF-258D9563146B}" type="slidenum">
              <a:rPr lang="en-US" altLang="ko-KR" sz="800" smtClean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r"/>
              <a:t>‹#›</a:t>
            </a:fld>
            <a:endParaRPr lang="ko-KR" altLang="en-US" sz="80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AAD08320-95DD-411C-B209-7CB5E89AFC7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85761" y="6489825"/>
            <a:ext cx="962079" cy="164850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5E25593-FEE2-4DA2-9B46-769283A42072}"/>
              </a:ext>
            </a:extLst>
          </p:cNvPr>
          <p:cNvSpPr txBox="1"/>
          <p:nvPr userDrawn="1"/>
        </p:nvSpPr>
        <p:spPr>
          <a:xfrm>
            <a:off x="481341" y="283146"/>
            <a:ext cx="2322244" cy="1923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altLang="ko-KR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2024</a:t>
            </a:r>
            <a:r>
              <a:rPr lang="ko-KR" altLang="en-US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년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latin typeface="+mn-ea"/>
              </a:rPr>
              <a:t>지방공기업 경영평가 고객만족도 조사 결과 보고서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A53B4759-A0BB-4694-BC2C-02FFF8192F34}"/>
              </a:ext>
            </a:extLst>
          </p:cNvPr>
          <p:cNvGrpSpPr/>
          <p:nvPr userDrawn="1"/>
        </p:nvGrpSpPr>
        <p:grpSpPr>
          <a:xfrm>
            <a:off x="8402333" y="504332"/>
            <a:ext cx="1503667" cy="277623"/>
            <a:chOff x="8392808" y="504332"/>
            <a:chExt cx="1503667" cy="27762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0E580D1-02F1-48EB-95D1-4BB3A64C41DA}"/>
                </a:ext>
              </a:extLst>
            </p:cNvPr>
            <p:cNvSpPr txBox="1"/>
            <p:nvPr userDrawn="1"/>
          </p:nvSpPr>
          <p:spPr>
            <a:xfrm>
              <a:off x="8636794" y="504332"/>
              <a:ext cx="1169551" cy="25654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algn="l" defTabSz="914400" rtl="0" eaLnBrk="1" latinLnBrk="1" hangingPunct="1">
                <a:lnSpc>
                  <a:spcPct val="112000"/>
                </a:lnSpc>
              </a:pPr>
              <a:r>
                <a:rPr lang="ko-KR" altLang="en-US" sz="1000" kern="1200" spc="-70" baseline="0">
                  <a:ln w="3175">
                    <a:solidFill>
                      <a:schemeClr val="tx1">
                        <a:lumMod val="75000"/>
                        <a:lumOff val="2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ea typeface="+mn-ea"/>
                  <a:cs typeface="+mn-cs"/>
                </a:rPr>
                <a:t>지방공기업 전체 결과</a:t>
              </a:r>
              <a:endParaRPr lang="ko-KR" altLang="en-US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endParaRPr>
            </a:p>
          </p:txBody>
        </p:sp>
        <p:cxnSp>
          <p:nvCxnSpPr>
            <p:cNvPr id="24" name="직선 연결선 23">
              <a:extLst>
                <a:ext uri="{FF2B5EF4-FFF2-40B4-BE49-F238E27FC236}">
                  <a16:creationId xmlns:a16="http://schemas.microsoft.com/office/drawing/2014/main" id="{CD1C4C72-0DD1-4DBF-B329-3184096B76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91563" y="777696"/>
              <a:ext cx="1204912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96283308-64F8-4865-8C9A-A9733D73465D}"/>
                </a:ext>
              </a:extLst>
            </p:cNvPr>
            <p:cNvGrpSpPr/>
            <p:nvPr userDrawn="1"/>
          </p:nvGrpSpPr>
          <p:grpSpPr>
            <a:xfrm>
              <a:off x="8392808" y="519460"/>
              <a:ext cx="217793" cy="215965"/>
              <a:chOff x="8204689" y="360475"/>
              <a:chExt cx="217793" cy="215965"/>
            </a:xfrm>
          </p:grpSpPr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5884C03C-D43F-434C-B04C-823A7687633D}"/>
                  </a:ext>
                </a:extLst>
              </p:cNvPr>
              <p:cNvGrpSpPr/>
              <p:nvPr/>
            </p:nvGrpSpPr>
            <p:grpSpPr>
              <a:xfrm>
                <a:off x="8204689" y="360475"/>
                <a:ext cx="217793" cy="215965"/>
                <a:chOff x="1216765" y="4084735"/>
                <a:chExt cx="1033570" cy="1024897"/>
              </a:xfrm>
            </p:grpSpPr>
            <p:sp>
              <p:nvSpPr>
                <p:cNvPr id="29" name="직사각형 28">
                  <a:extLst>
                    <a:ext uri="{FF2B5EF4-FFF2-40B4-BE49-F238E27FC236}">
                      <a16:creationId xmlns:a16="http://schemas.microsoft.com/office/drawing/2014/main" id="{883F72A6-B2E4-4253-ADE7-FCE1B8F93CA5}"/>
                    </a:ext>
                  </a:extLst>
                </p:cNvPr>
                <p:cNvSpPr/>
                <p:nvPr/>
              </p:nvSpPr>
              <p:spPr>
                <a:xfrm>
                  <a:off x="1428107" y="4287404"/>
                  <a:ext cx="822228" cy="82222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직사각형 41">
                  <a:extLst>
                    <a:ext uri="{FF2B5EF4-FFF2-40B4-BE49-F238E27FC236}">
                      <a16:creationId xmlns:a16="http://schemas.microsoft.com/office/drawing/2014/main" id="{C9B727E5-5A95-43C6-9A82-B4CE51A1344C}"/>
                    </a:ext>
                  </a:extLst>
                </p:cNvPr>
                <p:cNvSpPr/>
                <p:nvPr/>
              </p:nvSpPr>
              <p:spPr>
                <a:xfrm>
                  <a:off x="1302631" y="4161060"/>
                  <a:ext cx="822228" cy="822228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ko-KR" altLang="en-US"/>
                </a:p>
              </p:txBody>
            </p:sp>
            <p:sp>
              <p:nvSpPr>
                <p:cNvPr id="43" name="직사각형 42">
                  <a:extLst>
                    <a:ext uri="{FF2B5EF4-FFF2-40B4-BE49-F238E27FC236}">
                      <a16:creationId xmlns:a16="http://schemas.microsoft.com/office/drawing/2014/main" id="{75B64983-8296-44CB-BAB6-CA163635B43A}"/>
                    </a:ext>
                  </a:extLst>
                </p:cNvPr>
                <p:cNvSpPr/>
                <p:nvPr/>
              </p:nvSpPr>
              <p:spPr>
                <a:xfrm>
                  <a:off x="1216765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직사각형 43">
                  <a:extLst>
                    <a:ext uri="{FF2B5EF4-FFF2-40B4-BE49-F238E27FC236}">
                      <a16:creationId xmlns:a16="http://schemas.microsoft.com/office/drawing/2014/main" id="{8AD7FF21-C440-4EA4-9CAC-BF786FA3F8C5}"/>
                    </a:ext>
                  </a:extLst>
                </p:cNvPr>
                <p:cNvSpPr/>
                <p:nvPr/>
              </p:nvSpPr>
              <p:spPr>
                <a:xfrm>
                  <a:off x="2151763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직사각형 44">
                  <a:extLst>
                    <a:ext uri="{FF2B5EF4-FFF2-40B4-BE49-F238E27FC236}">
                      <a16:creationId xmlns:a16="http://schemas.microsoft.com/office/drawing/2014/main" id="{768C6344-4C43-49E0-B403-2B83B5E00F6D}"/>
                    </a:ext>
                  </a:extLst>
                </p:cNvPr>
                <p:cNvSpPr/>
                <p:nvPr/>
              </p:nvSpPr>
              <p:spPr>
                <a:xfrm>
                  <a:off x="1216765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6" name="직사각형 45">
                  <a:extLst>
                    <a:ext uri="{FF2B5EF4-FFF2-40B4-BE49-F238E27FC236}">
                      <a16:creationId xmlns:a16="http://schemas.microsoft.com/office/drawing/2014/main" id="{86ACC87B-3FDA-4A93-9C6B-756B7E523C5E}"/>
                    </a:ext>
                  </a:extLst>
                </p:cNvPr>
                <p:cNvSpPr/>
                <p:nvPr/>
              </p:nvSpPr>
              <p:spPr>
                <a:xfrm>
                  <a:off x="2151763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cxnSp>
              <p:nvCxnSpPr>
                <p:cNvPr id="47" name="직선 연결선 46">
                  <a:extLst>
                    <a:ext uri="{FF2B5EF4-FFF2-40B4-BE49-F238E27FC236}">
                      <a16:creationId xmlns:a16="http://schemas.microsoft.com/office/drawing/2014/main" id="{8C597263-CF05-44DA-AEBB-9667F3B4E9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39773" y="4178454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직선 연결선 47">
                  <a:extLst>
                    <a:ext uri="{FF2B5EF4-FFF2-40B4-BE49-F238E27FC236}">
                      <a16:creationId xmlns:a16="http://schemas.microsoft.com/office/drawing/2014/main" id="{D79017E6-E4B0-4F2C-8FFD-6B74992EB6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707272" y="3729292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3E071366-3E40-4C12-B019-D809A433135C}"/>
                  </a:ext>
                </a:extLst>
              </p:cNvPr>
              <p:cNvSpPr txBox="1"/>
              <p:nvPr/>
            </p:nvSpPr>
            <p:spPr>
              <a:xfrm>
                <a:off x="8248578" y="416047"/>
                <a:ext cx="115706" cy="100862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algn="ctr"/>
                <a:r>
                  <a:rPr lang="en-US" altLang="ko-KR" sz="1000" i="0" dirty="0">
                    <a:ln w="3175"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rPr>
                  <a:t>Ⅴ</a:t>
                </a:r>
                <a:endParaRPr lang="ko-KR" altLang="en-US" sz="1000" i="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endParaRPr>
              </a:p>
            </p:txBody>
          </p:sp>
        </p:grpSp>
        <p:cxnSp>
          <p:nvCxnSpPr>
            <p:cNvPr id="26" name="직선 연결선 25">
              <a:extLst>
                <a:ext uri="{FF2B5EF4-FFF2-40B4-BE49-F238E27FC236}">
                  <a16:creationId xmlns:a16="http://schemas.microsoft.com/office/drawing/2014/main" id="{C49C7755-64DB-4966-A223-7C318CF894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60497" y="745441"/>
              <a:ext cx="36515" cy="36514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1000061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종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F45A65B7-432F-4F32-95A4-A29C480D0E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6857101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D0F6FA8-713C-4E8F-8A46-3B8EEACED982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8447507" y="5476904"/>
            <a:ext cx="995332" cy="995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58094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간지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그림 21">
            <a:extLst>
              <a:ext uri="{FF2B5EF4-FFF2-40B4-BE49-F238E27FC236}">
                <a16:creationId xmlns:a16="http://schemas.microsoft.com/office/drawing/2014/main" id="{CF6907D9-0F9A-465B-9FC8-6202EAE10B6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6857999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B6C7AE3A-EF3A-4944-AFAF-C848589E4177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764521" y="5972175"/>
            <a:ext cx="1489375" cy="255202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CF8658E-FDB0-4968-A83A-C55A6065C32F}"/>
              </a:ext>
            </a:extLst>
          </p:cNvPr>
          <p:cNvSpPr txBox="1"/>
          <p:nvPr userDrawn="1"/>
        </p:nvSpPr>
        <p:spPr>
          <a:xfrm>
            <a:off x="3658703" y="1885981"/>
            <a:ext cx="2968632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05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2024 </a:t>
            </a:r>
            <a:r>
              <a:rPr lang="ko-KR" altLang="en-US" sz="105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지방공기업 경영평가 </a:t>
            </a:r>
            <a:r>
              <a:rPr lang="ko-KR" altLang="en-US" sz="105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고객만족도 조사</a:t>
            </a:r>
            <a:endParaRPr lang="en-US" altLang="ko-KR" sz="1050">
              <a:ln w="3175">
                <a:solidFill>
                  <a:srgbClr val="232323">
                    <a:alpha val="0"/>
                  </a:srgbClr>
                </a:solidFill>
              </a:ln>
              <a:solidFill>
                <a:srgbClr val="232323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cxnSp>
        <p:nvCxnSpPr>
          <p:cNvPr id="5" name="직선 연결선 4">
            <a:extLst>
              <a:ext uri="{FF2B5EF4-FFF2-40B4-BE49-F238E27FC236}">
                <a16:creationId xmlns:a16="http://schemas.microsoft.com/office/drawing/2014/main" id="{E4C90009-CBAC-4C2E-8CA8-CF198D30B9F4}"/>
              </a:ext>
            </a:extLst>
          </p:cNvPr>
          <p:cNvCxnSpPr>
            <a:cxnSpLocks/>
          </p:cNvCxnSpPr>
          <p:nvPr userDrawn="1"/>
        </p:nvCxnSpPr>
        <p:spPr>
          <a:xfrm>
            <a:off x="6504317" y="2018580"/>
            <a:ext cx="3174521" cy="0"/>
          </a:xfrm>
          <a:prstGeom prst="line">
            <a:avLst/>
          </a:prstGeom>
          <a:ln>
            <a:solidFill>
              <a:srgbClr val="D5D5D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5412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중간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461A831-0AB3-47B9-9CAB-5A9D6A7C69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388D5DC-E84F-4895-924B-153E9160116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lum bright="100000"/>
          </a:blip>
          <a:stretch>
            <a:fillRect/>
          </a:stretch>
        </p:blipFill>
        <p:spPr>
          <a:xfrm>
            <a:off x="4246182" y="5344222"/>
            <a:ext cx="1549439" cy="265494"/>
          </a:xfrm>
          <a:prstGeom prst="rect">
            <a:avLst/>
          </a:prstGeom>
        </p:spPr>
      </p:pic>
      <p:grpSp>
        <p:nvGrpSpPr>
          <p:cNvPr id="17" name="그룹 16">
            <a:extLst>
              <a:ext uri="{FF2B5EF4-FFF2-40B4-BE49-F238E27FC236}">
                <a16:creationId xmlns:a16="http://schemas.microsoft.com/office/drawing/2014/main" id="{56F34FF0-2066-4D1C-93D3-ADEE91EF7103}"/>
              </a:ext>
            </a:extLst>
          </p:cNvPr>
          <p:cNvGrpSpPr/>
          <p:nvPr userDrawn="1"/>
        </p:nvGrpSpPr>
        <p:grpSpPr>
          <a:xfrm>
            <a:off x="3139645" y="1812190"/>
            <a:ext cx="4155875" cy="246221"/>
            <a:chOff x="3139645" y="1812190"/>
            <a:chExt cx="4155875" cy="24622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9C37CCF-EF6F-43F4-ACEC-0A3FE4C6D2F1}"/>
                </a:ext>
              </a:extLst>
            </p:cNvPr>
            <p:cNvSpPr txBox="1"/>
            <p:nvPr userDrawn="1"/>
          </p:nvSpPr>
          <p:spPr>
            <a:xfrm>
              <a:off x="3565617" y="1812190"/>
              <a:ext cx="3303930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10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2024 </a:t>
              </a:r>
              <a:r>
                <a:rPr lang="ko-KR" altLang="en-US" sz="10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지방공기업 경영평가 </a:t>
              </a:r>
              <a:r>
                <a:rPr lang="ko-KR" altLang="en-US" sz="10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고객만족도 조사 결과보고서</a:t>
              </a:r>
              <a:endParaRPr lang="en-US" altLang="ko-KR" sz="10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D802AA33-81A7-444F-86EC-B3C119B701F8}"/>
                </a:ext>
              </a:extLst>
            </p:cNvPr>
            <p:cNvSpPr/>
            <p:nvPr/>
          </p:nvSpPr>
          <p:spPr>
            <a:xfrm>
              <a:off x="3243795" y="1910253"/>
              <a:ext cx="50094" cy="500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/>
            </a:p>
          </p:txBody>
        </p:sp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BCC1EEF5-2955-43A0-BE66-65BB4046F974}"/>
                </a:ext>
              </a:extLst>
            </p:cNvPr>
            <p:cNvSpPr/>
            <p:nvPr/>
          </p:nvSpPr>
          <p:spPr>
            <a:xfrm>
              <a:off x="3139645" y="1910253"/>
              <a:ext cx="50094" cy="50095"/>
            </a:xfrm>
            <a:prstGeom prst="rect">
              <a:avLst/>
            </a:prstGeom>
            <a:noFill/>
            <a:ln w="6350">
              <a:solidFill>
                <a:schemeClr val="bg1">
                  <a:alpha val="7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D8234EC6-EC94-4584-B4CB-700639512694}"/>
                </a:ext>
              </a:extLst>
            </p:cNvPr>
            <p:cNvSpPr/>
            <p:nvPr/>
          </p:nvSpPr>
          <p:spPr>
            <a:xfrm flipH="1">
              <a:off x="7141276" y="1910253"/>
              <a:ext cx="50094" cy="500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222CAAF6-D856-4FC9-B6C9-CD23FA31ACE0}"/>
                </a:ext>
              </a:extLst>
            </p:cNvPr>
            <p:cNvSpPr/>
            <p:nvPr/>
          </p:nvSpPr>
          <p:spPr>
            <a:xfrm flipH="1">
              <a:off x="7245426" y="1910253"/>
              <a:ext cx="50094" cy="50095"/>
            </a:xfrm>
            <a:prstGeom prst="rect">
              <a:avLst/>
            </a:prstGeom>
            <a:noFill/>
            <a:ln w="6350">
              <a:solidFill>
                <a:schemeClr val="bg1">
                  <a:alpha val="7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46872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목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E6D78DE4-D538-46C2-A9E8-7783D3628BC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grpSp>
        <p:nvGrpSpPr>
          <p:cNvPr id="8" name="그룹 7">
            <a:extLst>
              <a:ext uri="{FF2B5EF4-FFF2-40B4-BE49-F238E27FC236}">
                <a16:creationId xmlns:a16="http://schemas.microsoft.com/office/drawing/2014/main" id="{946156E9-5B27-41C8-ADC5-4AFB4E641CB2}"/>
              </a:ext>
            </a:extLst>
          </p:cNvPr>
          <p:cNvGrpSpPr/>
          <p:nvPr userDrawn="1"/>
        </p:nvGrpSpPr>
        <p:grpSpPr>
          <a:xfrm>
            <a:off x="642426" y="1224060"/>
            <a:ext cx="1401198" cy="1401198"/>
            <a:chOff x="461451" y="1366935"/>
            <a:chExt cx="1401198" cy="1401198"/>
          </a:xfrm>
        </p:grpSpPr>
        <p:sp>
          <p:nvSpPr>
            <p:cNvPr id="10" name="타원 9">
              <a:extLst>
                <a:ext uri="{FF2B5EF4-FFF2-40B4-BE49-F238E27FC236}">
                  <a16:creationId xmlns:a16="http://schemas.microsoft.com/office/drawing/2014/main" id="{A4629A3A-FFBE-42EF-B310-62C72883C0DE}"/>
                </a:ext>
              </a:extLst>
            </p:cNvPr>
            <p:cNvSpPr/>
            <p:nvPr/>
          </p:nvSpPr>
          <p:spPr>
            <a:xfrm>
              <a:off x="461451" y="1366935"/>
              <a:ext cx="1401198" cy="14011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11" name="그림 10">
              <a:extLst>
                <a:ext uri="{FF2B5EF4-FFF2-40B4-BE49-F238E27FC236}">
                  <a16:creationId xmlns:a16="http://schemas.microsoft.com/office/drawing/2014/main" id="{FD6A8E05-CAF8-46ED-92E3-0C715CCB89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14617" y="1520101"/>
              <a:ext cx="1094866" cy="10948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788347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출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7D41C2-BB32-42BF-8E48-CB6B1B132B8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47693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대간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13">
            <a:extLst>
              <a:ext uri="{FF2B5EF4-FFF2-40B4-BE49-F238E27FC236}">
                <a16:creationId xmlns:a16="http://schemas.microsoft.com/office/drawing/2014/main" id="{B18E7500-A88F-4534-9DFE-C38D807E354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49"/>
            <a:ext cx="9906000" cy="6857551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388D5DC-E84F-4895-924B-153E9160116E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4246182" y="5344222"/>
            <a:ext cx="1549439" cy="265494"/>
          </a:xfrm>
          <a:prstGeom prst="rect">
            <a:avLst/>
          </a:prstGeom>
        </p:spPr>
      </p:pic>
      <p:grpSp>
        <p:nvGrpSpPr>
          <p:cNvPr id="13" name="그룹 12">
            <a:extLst>
              <a:ext uri="{FF2B5EF4-FFF2-40B4-BE49-F238E27FC236}">
                <a16:creationId xmlns:a16="http://schemas.microsoft.com/office/drawing/2014/main" id="{2CECD99D-E71E-4A69-9E36-4E7543F67BB8}"/>
              </a:ext>
            </a:extLst>
          </p:cNvPr>
          <p:cNvGrpSpPr/>
          <p:nvPr userDrawn="1"/>
        </p:nvGrpSpPr>
        <p:grpSpPr>
          <a:xfrm>
            <a:off x="3139645" y="1812190"/>
            <a:ext cx="4155875" cy="246221"/>
            <a:chOff x="3230178" y="1812190"/>
            <a:chExt cx="4155875" cy="24622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9C37CCF-EF6F-43F4-ACEC-0A3FE4C6D2F1}"/>
                </a:ext>
              </a:extLst>
            </p:cNvPr>
            <p:cNvSpPr txBox="1"/>
            <p:nvPr userDrawn="1"/>
          </p:nvSpPr>
          <p:spPr>
            <a:xfrm>
              <a:off x="3656150" y="1812190"/>
              <a:ext cx="3303930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1000">
                  <a:ln w="3175">
                    <a:solidFill>
                      <a:srgbClr val="232323">
                        <a:alpha val="0"/>
                      </a:srgbClr>
                    </a:solidFill>
                  </a:ln>
                  <a:solidFill>
                    <a:srgbClr val="232323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2024 </a:t>
              </a:r>
              <a:r>
                <a:rPr lang="ko-KR" altLang="en-US" sz="1000">
                  <a:ln w="3175">
                    <a:solidFill>
                      <a:srgbClr val="232323">
                        <a:alpha val="0"/>
                      </a:srgbClr>
                    </a:solidFill>
                  </a:ln>
                  <a:solidFill>
                    <a:srgbClr val="232323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지방공기업 경영평가 </a:t>
              </a:r>
              <a:r>
                <a:rPr lang="ko-KR" altLang="en-US" sz="1000">
                  <a:ln w="3175">
                    <a:solidFill>
                      <a:srgbClr val="232323">
                        <a:alpha val="0"/>
                      </a:srgbClr>
                    </a:solidFill>
                  </a:ln>
                  <a:solidFill>
                    <a:srgbClr val="232323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고객만족도 조사 결과보고서</a:t>
              </a:r>
              <a:endParaRPr lang="en-US" altLang="ko-KR" sz="100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</p:txBody>
        </p:sp>
        <p:grpSp>
          <p:nvGrpSpPr>
            <p:cNvPr id="2" name="그룹 1">
              <a:extLst>
                <a:ext uri="{FF2B5EF4-FFF2-40B4-BE49-F238E27FC236}">
                  <a16:creationId xmlns:a16="http://schemas.microsoft.com/office/drawing/2014/main" id="{CEEBF3D5-0181-472D-94CB-613CECAB63B2}"/>
                </a:ext>
              </a:extLst>
            </p:cNvPr>
            <p:cNvGrpSpPr/>
            <p:nvPr userDrawn="1"/>
          </p:nvGrpSpPr>
          <p:grpSpPr>
            <a:xfrm>
              <a:off x="3230178" y="1910253"/>
              <a:ext cx="4155875" cy="50095"/>
              <a:chOff x="3230178" y="1910253"/>
              <a:chExt cx="4155875" cy="50095"/>
            </a:xfrm>
          </p:grpSpPr>
          <p:grpSp>
            <p:nvGrpSpPr>
              <p:cNvPr id="7" name="그룹 6">
                <a:extLst>
                  <a:ext uri="{FF2B5EF4-FFF2-40B4-BE49-F238E27FC236}">
                    <a16:creationId xmlns:a16="http://schemas.microsoft.com/office/drawing/2014/main" id="{392E779D-06CF-4233-8FD8-A5F071AF5F31}"/>
                  </a:ext>
                </a:extLst>
              </p:cNvPr>
              <p:cNvGrpSpPr/>
              <p:nvPr/>
            </p:nvGrpSpPr>
            <p:grpSpPr>
              <a:xfrm>
                <a:off x="3230178" y="1910253"/>
                <a:ext cx="154244" cy="50095"/>
                <a:chOff x="3176076" y="1901963"/>
                <a:chExt cx="205299" cy="66675"/>
              </a:xfrm>
            </p:grpSpPr>
            <p:sp>
              <p:nvSpPr>
                <p:cNvPr id="11" name="직사각형 10">
                  <a:extLst>
                    <a:ext uri="{FF2B5EF4-FFF2-40B4-BE49-F238E27FC236}">
                      <a16:creationId xmlns:a16="http://schemas.microsoft.com/office/drawing/2014/main" id="{D802AA33-81A7-444F-86EC-B3C119B701F8}"/>
                    </a:ext>
                  </a:extLst>
                </p:cNvPr>
                <p:cNvSpPr/>
                <p:nvPr/>
              </p:nvSpPr>
              <p:spPr>
                <a:xfrm>
                  <a:off x="3314700" y="1901963"/>
                  <a:ext cx="66675" cy="66675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" name="직사각형 11">
                  <a:extLst>
                    <a:ext uri="{FF2B5EF4-FFF2-40B4-BE49-F238E27FC236}">
                      <a16:creationId xmlns:a16="http://schemas.microsoft.com/office/drawing/2014/main" id="{BCC1EEF5-2955-43A0-BE66-65BB4046F974}"/>
                    </a:ext>
                  </a:extLst>
                </p:cNvPr>
                <p:cNvSpPr/>
                <p:nvPr/>
              </p:nvSpPr>
              <p:spPr>
                <a:xfrm>
                  <a:off x="3176076" y="1901963"/>
                  <a:ext cx="66675" cy="66675"/>
                </a:xfrm>
                <a:prstGeom prst="rect">
                  <a:avLst/>
                </a:prstGeom>
                <a:noFill/>
                <a:ln w="6350">
                  <a:solidFill>
                    <a:srgbClr val="0F5BAA">
                      <a:alpha val="7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8" name="그룹 7">
                <a:extLst>
                  <a:ext uri="{FF2B5EF4-FFF2-40B4-BE49-F238E27FC236}">
                    <a16:creationId xmlns:a16="http://schemas.microsoft.com/office/drawing/2014/main" id="{4CB7AA80-2AEF-44A6-9DE8-3DECEF7C6483}"/>
                  </a:ext>
                </a:extLst>
              </p:cNvPr>
              <p:cNvGrpSpPr/>
              <p:nvPr/>
            </p:nvGrpSpPr>
            <p:grpSpPr>
              <a:xfrm flipH="1">
                <a:off x="7231809" y="1910253"/>
                <a:ext cx="154244" cy="50095"/>
                <a:chOff x="3176076" y="1901963"/>
                <a:chExt cx="205299" cy="66675"/>
              </a:xfrm>
            </p:grpSpPr>
            <p:sp>
              <p:nvSpPr>
                <p:cNvPr id="9" name="직사각형 8">
                  <a:extLst>
                    <a:ext uri="{FF2B5EF4-FFF2-40B4-BE49-F238E27FC236}">
                      <a16:creationId xmlns:a16="http://schemas.microsoft.com/office/drawing/2014/main" id="{D8234EC6-EC94-4584-B4CB-700639512694}"/>
                    </a:ext>
                  </a:extLst>
                </p:cNvPr>
                <p:cNvSpPr/>
                <p:nvPr/>
              </p:nvSpPr>
              <p:spPr>
                <a:xfrm>
                  <a:off x="3314700" y="1901963"/>
                  <a:ext cx="66675" cy="66675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0" name="직사각형 9">
                  <a:extLst>
                    <a:ext uri="{FF2B5EF4-FFF2-40B4-BE49-F238E27FC236}">
                      <a16:creationId xmlns:a16="http://schemas.microsoft.com/office/drawing/2014/main" id="{222CAAF6-D856-4FC9-B6C9-CD23FA31ACE0}"/>
                    </a:ext>
                  </a:extLst>
                </p:cNvPr>
                <p:cNvSpPr/>
                <p:nvPr/>
              </p:nvSpPr>
              <p:spPr>
                <a:xfrm>
                  <a:off x="3176076" y="1901963"/>
                  <a:ext cx="66675" cy="66675"/>
                </a:xfrm>
                <a:prstGeom prst="rect">
                  <a:avLst/>
                </a:prstGeom>
                <a:noFill/>
                <a:ln w="6350">
                  <a:solidFill>
                    <a:srgbClr val="0F5BAA">
                      <a:alpha val="7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437154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소간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461A831-0AB3-47B9-9CAB-5A9D6A7C69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388D5DC-E84F-4895-924B-153E9160116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lum bright="100000"/>
          </a:blip>
          <a:stretch>
            <a:fillRect/>
          </a:stretch>
        </p:blipFill>
        <p:spPr>
          <a:xfrm>
            <a:off x="4246182" y="5344222"/>
            <a:ext cx="1549439" cy="265494"/>
          </a:xfrm>
          <a:prstGeom prst="rect">
            <a:avLst/>
          </a:prstGeom>
        </p:spPr>
      </p:pic>
      <p:grpSp>
        <p:nvGrpSpPr>
          <p:cNvPr id="17" name="그룹 16">
            <a:extLst>
              <a:ext uri="{FF2B5EF4-FFF2-40B4-BE49-F238E27FC236}">
                <a16:creationId xmlns:a16="http://schemas.microsoft.com/office/drawing/2014/main" id="{56F34FF0-2066-4D1C-93D3-ADEE91EF7103}"/>
              </a:ext>
            </a:extLst>
          </p:cNvPr>
          <p:cNvGrpSpPr/>
          <p:nvPr userDrawn="1"/>
        </p:nvGrpSpPr>
        <p:grpSpPr>
          <a:xfrm>
            <a:off x="3139645" y="1812190"/>
            <a:ext cx="4155875" cy="246221"/>
            <a:chOff x="3139645" y="1812190"/>
            <a:chExt cx="4155875" cy="24622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9C37CCF-EF6F-43F4-ACEC-0A3FE4C6D2F1}"/>
                </a:ext>
              </a:extLst>
            </p:cNvPr>
            <p:cNvSpPr txBox="1"/>
            <p:nvPr userDrawn="1"/>
          </p:nvSpPr>
          <p:spPr>
            <a:xfrm>
              <a:off x="3565617" y="1812190"/>
              <a:ext cx="3303930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10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2024 </a:t>
              </a:r>
              <a:r>
                <a:rPr lang="ko-KR" altLang="en-US" sz="10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지방공기업 경영평가 </a:t>
              </a:r>
              <a:r>
                <a:rPr lang="ko-KR" altLang="en-US" sz="10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고객만족도 조사 결과보고서</a:t>
              </a:r>
              <a:endParaRPr lang="en-US" altLang="ko-KR" sz="10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D802AA33-81A7-444F-86EC-B3C119B701F8}"/>
                </a:ext>
              </a:extLst>
            </p:cNvPr>
            <p:cNvSpPr/>
            <p:nvPr/>
          </p:nvSpPr>
          <p:spPr>
            <a:xfrm>
              <a:off x="3243795" y="1910253"/>
              <a:ext cx="50094" cy="500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ko-KR" altLang="en-US"/>
            </a:p>
          </p:txBody>
        </p:sp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BCC1EEF5-2955-43A0-BE66-65BB4046F974}"/>
                </a:ext>
              </a:extLst>
            </p:cNvPr>
            <p:cNvSpPr/>
            <p:nvPr/>
          </p:nvSpPr>
          <p:spPr>
            <a:xfrm>
              <a:off x="3139645" y="1910253"/>
              <a:ext cx="50094" cy="50095"/>
            </a:xfrm>
            <a:prstGeom prst="rect">
              <a:avLst/>
            </a:prstGeom>
            <a:noFill/>
            <a:ln w="6350">
              <a:solidFill>
                <a:schemeClr val="bg1">
                  <a:alpha val="7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D8234EC6-EC94-4584-B4CB-700639512694}"/>
                </a:ext>
              </a:extLst>
            </p:cNvPr>
            <p:cNvSpPr/>
            <p:nvPr/>
          </p:nvSpPr>
          <p:spPr>
            <a:xfrm flipH="1">
              <a:off x="7141276" y="1910253"/>
              <a:ext cx="50094" cy="500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222CAAF6-D856-4FC9-B6C9-CD23FA31ACE0}"/>
                </a:ext>
              </a:extLst>
            </p:cNvPr>
            <p:cNvSpPr/>
            <p:nvPr/>
          </p:nvSpPr>
          <p:spPr>
            <a:xfrm flipH="1">
              <a:off x="7245426" y="1910253"/>
              <a:ext cx="50094" cy="50095"/>
            </a:xfrm>
            <a:prstGeom prst="rect">
              <a:avLst/>
            </a:prstGeom>
            <a:noFill/>
            <a:ln w="6350">
              <a:solidFill>
                <a:schemeClr val="bg1">
                  <a:alpha val="7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005374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68669EC7-0C08-4754-8F68-7F2D93BB118D}"/>
              </a:ext>
            </a:extLst>
          </p:cNvPr>
          <p:cNvSpPr txBox="1"/>
          <p:nvPr userDrawn="1"/>
        </p:nvSpPr>
        <p:spPr>
          <a:xfrm>
            <a:off x="481341" y="283146"/>
            <a:ext cx="2322244" cy="1923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altLang="ko-KR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2024</a:t>
            </a:r>
            <a:r>
              <a:rPr lang="ko-KR" altLang="en-US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년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latin typeface="+mn-ea"/>
              </a:rPr>
              <a:t>지방공기업 경영평가 고객만족도 조사 결과 보고서</a:t>
            </a:r>
          </a:p>
        </p:txBody>
      </p:sp>
      <p:sp>
        <p:nvSpPr>
          <p:cNvPr id="10" name="텍스트 개체 틀 9"/>
          <p:cNvSpPr>
            <a:spLocks noGrp="1"/>
          </p:cNvSpPr>
          <p:nvPr>
            <p:ph type="body" sz="quarter" idx="10" hasCustomPrompt="1"/>
          </p:nvPr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</a:lstStyle>
          <a:p>
            <a:pPr lvl="0"/>
            <a:r>
              <a:rPr lang="ko-KR" altLang="en-US" dirty="0"/>
              <a:t>대제목을 입력해주세요</a:t>
            </a:r>
          </a:p>
        </p:txBody>
      </p:sp>
      <p:sp>
        <p:nvSpPr>
          <p:cNvPr id="15" name="TextBox 14"/>
          <p:cNvSpPr txBox="1"/>
          <p:nvPr userDrawn="1"/>
        </p:nvSpPr>
        <p:spPr>
          <a:xfrm>
            <a:off x="9377783" y="6488711"/>
            <a:ext cx="312906" cy="21544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fld id="{A57535AF-C831-45B1-BAEF-258D9563146B}" type="slidenum">
              <a:rPr lang="en-US" altLang="ko-KR" sz="800" smtClean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r"/>
              <a:t>‹#›</a:t>
            </a:fld>
            <a:endParaRPr lang="ko-KR" altLang="en-US" sz="80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AAD08320-95DD-411C-B209-7CB5E89AFC7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85761" y="6489825"/>
            <a:ext cx="962079" cy="164850"/>
          </a:xfrm>
          <a:prstGeom prst="rect">
            <a:avLst/>
          </a:prstGeom>
        </p:spPr>
      </p:pic>
      <p:grpSp>
        <p:nvGrpSpPr>
          <p:cNvPr id="2" name="그룹 1">
            <a:extLst>
              <a:ext uri="{FF2B5EF4-FFF2-40B4-BE49-F238E27FC236}">
                <a16:creationId xmlns:a16="http://schemas.microsoft.com/office/drawing/2014/main" id="{C336A14E-F4ED-4C51-80A3-E21148409F45}"/>
              </a:ext>
            </a:extLst>
          </p:cNvPr>
          <p:cNvGrpSpPr/>
          <p:nvPr userDrawn="1"/>
        </p:nvGrpSpPr>
        <p:grpSpPr>
          <a:xfrm>
            <a:off x="8402333" y="504332"/>
            <a:ext cx="1503667" cy="277623"/>
            <a:chOff x="8392808" y="504332"/>
            <a:chExt cx="1503667" cy="27762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7BC902C-A844-44E9-89D9-60F828A535A9}"/>
                </a:ext>
              </a:extLst>
            </p:cNvPr>
            <p:cNvSpPr txBox="1"/>
            <p:nvPr userDrawn="1"/>
          </p:nvSpPr>
          <p:spPr>
            <a:xfrm>
              <a:off x="8636794" y="504332"/>
              <a:ext cx="625492" cy="25654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algn="l" defTabSz="914400" rtl="0" eaLnBrk="1" latinLnBrk="1" hangingPunct="1">
                <a:lnSpc>
                  <a:spcPct val="112000"/>
                </a:lnSpc>
              </a:pPr>
              <a:r>
                <a:rPr lang="ko-KR" altLang="en-US" sz="1000" kern="1200" spc="-70" baseline="0">
                  <a:ln w="3175">
                    <a:solidFill>
                      <a:schemeClr val="tx1">
                        <a:lumMod val="75000"/>
                        <a:lumOff val="2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ea typeface="+mn-ea"/>
                  <a:cs typeface="+mn-cs"/>
                </a:rPr>
                <a:t>조사 개요</a:t>
              </a:r>
              <a:endParaRPr lang="ko-KR" altLang="en-US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endParaRPr>
            </a:p>
          </p:txBody>
        </p:sp>
        <p:cxnSp>
          <p:nvCxnSpPr>
            <p:cNvPr id="20" name="직선 연결선 19">
              <a:extLst>
                <a:ext uri="{FF2B5EF4-FFF2-40B4-BE49-F238E27FC236}">
                  <a16:creationId xmlns:a16="http://schemas.microsoft.com/office/drawing/2014/main" id="{DB633543-C589-4034-A1A9-AF8D989EBD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91563" y="777696"/>
              <a:ext cx="1204912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12BBDE94-8CBF-4D48-80EA-79F455A6CAB0}"/>
                </a:ext>
              </a:extLst>
            </p:cNvPr>
            <p:cNvGrpSpPr/>
            <p:nvPr userDrawn="1"/>
          </p:nvGrpSpPr>
          <p:grpSpPr>
            <a:xfrm>
              <a:off x="8392808" y="519460"/>
              <a:ext cx="217793" cy="215965"/>
              <a:chOff x="8204689" y="360475"/>
              <a:chExt cx="217793" cy="215965"/>
            </a:xfrm>
          </p:grpSpPr>
          <p:grpSp>
            <p:nvGrpSpPr>
              <p:cNvPr id="31" name="그룹 30">
                <a:extLst>
                  <a:ext uri="{FF2B5EF4-FFF2-40B4-BE49-F238E27FC236}">
                    <a16:creationId xmlns:a16="http://schemas.microsoft.com/office/drawing/2014/main" id="{D2B61D83-5B8B-4C6F-9408-FA681E9CB02B}"/>
                  </a:ext>
                </a:extLst>
              </p:cNvPr>
              <p:cNvGrpSpPr/>
              <p:nvPr/>
            </p:nvGrpSpPr>
            <p:grpSpPr>
              <a:xfrm>
                <a:off x="8204689" y="360475"/>
                <a:ext cx="217793" cy="215965"/>
                <a:chOff x="1216765" y="4084735"/>
                <a:chExt cx="1033570" cy="1024897"/>
              </a:xfrm>
            </p:grpSpPr>
            <p:sp>
              <p:nvSpPr>
                <p:cNvPr id="33" name="직사각형 32">
                  <a:extLst>
                    <a:ext uri="{FF2B5EF4-FFF2-40B4-BE49-F238E27FC236}">
                      <a16:creationId xmlns:a16="http://schemas.microsoft.com/office/drawing/2014/main" id="{C3914514-5DBE-49DD-B0E9-3DCFA33A5122}"/>
                    </a:ext>
                  </a:extLst>
                </p:cNvPr>
                <p:cNvSpPr/>
                <p:nvPr/>
              </p:nvSpPr>
              <p:spPr>
                <a:xfrm>
                  <a:off x="1428107" y="4287404"/>
                  <a:ext cx="822228" cy="82222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4" name="직사각형 33">
                  <a:extLst>
                    <a:ext uri="{FF2B5EF4-FFF2-40B4-BE49-F238E27FC236}">
                      <a16:creationId xmlns:a16="http://schemas.microsoft.com/office/drawing/2014/main" id="{EB8AED3C-AAAC-4984-848B-0A80B9CED962}"/>
                    </a:ext>
                  </a:extLst>
                </p:cNvPr>
                <p:cNvSpPr/>
                <p:nvPr/>
              </p:nvSpPr>
              <p:spPr>
                <a:xfrm>
                  <a:off x="1302631" y="4161060"/>
                  <a:ext cx="822228" cy="822228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ko-KR" altLang="en-US"/>
                </a:p>
              </p:txBody>
            </p:sp>
            <p:sp>
              <p:nvSpPr>
                <p:cNvPr id="35" name="직사각형 34">
                  <a:extLst>
                    <a:ext uri="{FF2B5EF4-FFF2-40B4-BE49-F238E27FC236}">
                      <a16:creationId xmlns:a16="http://schemas.microsoft.com/office/drawing/2014/main" id="{93202BD9-83DE-4C4A-8877-8084086B9FE5}"/>
                    </a:ext>
                  </a:extLst>
                </p:cNvPr>
                <p:cNvSpPr/>
                <p:nvPr/>
              </p:nvSpPr>
              <p:spPr>
                <a:xfrm>
                  <a:off x="1216765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6" name="직사각형 35">
                  <a:extLst>
                    <a:ext uri="{FF2B5EF4-FFF2-40B4-BE49-F238E27FC236}">
                      <a16:creationId xmlns:a16="http://schemas.microsoft.com/office/drawing/2014/main" id="{3B222580-822B-4B2F-B68D-7EE3DA565B75}"/>
                    </a:ext>
                  </a:extLst>
                </p:cNvPr>
                <p:cNvSpPr/>
                <p:nvPr/>
              </p:nvSpPr>
              <p:spPr>
                <a:xfrm>
                  <a:off x="2151763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7" name="직사각형 36">
                  <a:extLst>
                    <a:ext uri="{FF2B5EF4-FFF2-40B4-BE49-F238E27FC236}">
                      <a16:creationId xmlns:a16="http://schemas.microsoft.com/office/drawing/2014/main" id="{7B957D3A-617A-4F74-8C92-A207D093FA20}"/>
                    </a:ext>
                  </a:extLst>
                </p:cNvPr>
                <p:cNvSpPr/>
                <p:nvPr/>
              </p:nvSpPr>
              <p:spPr>
                <a:xfrm>
                  <a:off x="1216765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8" name="직사각형 37">
                  <a:extLst>
                    <a:ext uri="{FF2B5EF4-FFF2-40B4-BE49-F238E27FC236}">
                      <a16:creationId xmlns:a16="http://schemas.microsoft.com/office/drawing/2014/main" id="{F360A0E6-5DA3-48D4-995B-B4398DEE7115}"/>
                    </a:ext>
                  </a:extLst>
                </p:cNvPr>
                <p:cNvSpPr/>
                <p:nvPr/>
              </p:nvSpPr>
              <p:spPr>
                <a:xfrm>
                  <a:off x="2151763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cxnSp>
              <p:nvCxnSpPr>
                <p:cNvPr id="39" name="직선 연결선 38">
                  <a:extLst>
                    <a:ext uri="{FF2B5EF4-FFF2-40B4-BE49-F238E27FC236}">
                      <a16:creationId xmlns:a16="http://schemas.microsoft.com/office/drawing/2014/main" id="{62E37FB3-419A-4CFE-9F49-DABEB9464F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39773" y="4178454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직선 연결선 39">
                  <a:extLst>
                    <a:ext uri="{FF2B5EF4-FFF2-40B4-BE49-F238E27FC236}">
                      <a16:creationId xmlns:a16="http://schemas.microsoft.com/office/drawing/2014/main" id="{B1DA10C1-6996-497B-92BD-EFBBFDABEF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707272" y="3729292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50B43965-EAEB-4053-B99F-B35ED1C4F9BF}"/>
                  </a:ext>
                </a:extLst>
              </p:cNvPr>
              <p:cNvSpPr txBox="1"/>
              <p:nvPr/>
            </p:nvSpPr>
            <p:spPr>
              <a:xfrm>
                <a:off x="8248578" y="416047"/>
                <a:ext cx="115706" cy="100862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algn="ctr"/>
                <a:r>
                  <a:rPr lang="en-US" altLang="ko-KR" sz="1000" i="0" dirty="0">
                    <a:ln w="3175"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rPr>
                  <a:t>Ⅰ</a:t>
                </a:r>
                <a:endParaRPr lang="ko-KR" altLang="en-US" sz="1000" i="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endParaRPr>
              </a:p>
            </p:txBody>
          </p:sp>
        </p:grpSp>
        <p:cxnSp>
          <p:nvCxnSpPr>
            <p:cNvPr id="41" name="직선 연결선 40">
              <a:extLst>
                <a:ext uri="{FF2B5EF4-FFF2-40B4-BE49-F238E27FC236}">
                  <a16:creationId xmlns:a16="http://schemas.microsoft.com/office/drawing/2014/main" id="{5CDDDC86-1F78-4904-955B-CE65E45FB12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60497" y="745441"/>
              <a:ext cx="36515" cy="36514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0528221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텍스트 개체 틀 9"/>
          <p:cNvSpPr>
            <a:spLocks noGrp="1"/>
          </p:cNvSpPr>
          <p:nvPr>
            <p:ph type="body" sz="quarter" idx="10" hasCustomPrompt="1"/>
          </p:nvPr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</a:lstStyle>
          <a:p>
            <a:pPr lvl="0"/>
            <a:r>
              <a:rPr lang="ko-KR" altLang="en-US" dirty="0"/>
              <a:t>대제목을 입력해주세요</a:t>
            </a:r>
          </a:p>
        </p:txBody>
      </p:sp>
      <p:sp>
        <p:nvSpPr>
          <p:cNvPr id="15" name="TextBox 14"/>
          <p:cNvSpPr txBox="1"/>
          <p:nvPr userDrawn="1"/>
        </p:nvSpPr>
        <p:spPr>
          <a:xfrm>
            <a:off x="9377783" y="6488711"/>
            <a:ext cx="312906" cy="21544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fld id="{A57535AF-C831-45B1-BAEF-258D9563146B}" type="slidenum">
              <a:rPr lang="en-US" altLang="ko-KR" sz="800" smtClean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r"/>
              <a:t>‹#›</a:t>
            </a:fld>
            <a:endParaRPr lang="ko-KR" altLang="en-US" sz="80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AAD08320-95DD-411C-B209-7CB5E89AFC7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85761" y="6489825"/>
            <a:ext cx="962079" cy="164850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DF60D973-CC6F-4940-B5A2-D15E88A2E123}"/>
              </a:ext>
            </a:extLst>
          </p:cNvPr>
          <p:cNvSpPr txBox="1"/>
          <p:nvPr userDrawn="1"/>
        </p:nvSpPr>
        <p:spPr>
          <a:xfrm>
            <a:off x="481341" y="283146"/>
            <a:ext cx="2322244" cy="1923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altLang="ko-KR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2024</a:t>
            </a:r>
            <a:r>
              <a:rPr lang="ko-KR" altLang="en-US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년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latin typeface="+mn-ea"/>
              </a:rPr>
              <a:t>지방공기업 경영평가 고객만족도 조사 결과 보고서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C1928A13-A838-4088-BB10-55BB6CE9E368}"/>
              </a:ext>
            </a:extLst>
          </p:cNvPr>
          <p:cNvGrpSpPr/>
          <p:nvPr userDrawn="1"/>
        </p:nvGrpSpPr>
        <p:grpSpPr>
          <a:xfrm>
            <a:off x="8402333" y="504332"/>
            <a:ext cx="1503667" cy="277623"/>
            <a:chOff x="8392808" y="504332"/>
            <a:chExt cx="1503667" cy="27762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C26BF57-F41E-4874-840B-AF2EE0982DED}"/>
                </a:ext>
              </a:extLst>
            </p:cNvPr>
            <p:cNvSpPr txBox="1"/>
            <p:nvPr userDrawn="1"/>
          </p:nvSpPr>
          <p:spPr>
            <a:xfrm>
              <a:off x="8636794" y="504332"/>
              <a:ext cx="859851" cy="25654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algn="l" defTabSz="914400" rtl="0" eaLnBrk="1" latinLnBrk="1" hangingPunct="1">
                <a:lnSpc>
                  <a:spcPct val="112000"/>
                </a:lnSpc>
              </a:pPr>
              <a:r>
                <a:rPr lang="ko-KR" altLang="en-US" sz="1000" kern="1200" spc="-70" baseline="0" dirty="0">
                  <a:ln w="3175">
                    <a:solidFill>
                      <a:schemeClr val="tx1">
                        <a:lumMod val="75000"/>
                        <a:lumOff val="2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ea typeface="+mn-ea"/>
                  <a:cs typeface="+mn-cs"/>
                </a:rPr>
                <a:t>조사 결과 요약</a:t>
              </a:r>
            </a:p>
          </p:txBody>
        </p:sp>
        <p:cxnSp>
          <p:nvCxnSpPr>
            <p:cNvPr id="24" name="직선 연결선 23">
              <a:extLst>
                <a:ext uri="{FF2B5EF4-FFF2-40B4-BE49-F238E27FC236}">
                  <a16:creationId xmlns:a16="http://schemas.microsoft.com/office/drawing/2014/main" id="{19DCAA25-44C2-45AA-B484-30DCDC79C7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91563" y="777696"/>
              <a:ext cx="1204912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1BD324E7-2035-411B-BAD1-CB59D473729F}"/>
                </a:ext>
              </a:extLst>
            </p:cNvPr>
            <p:cNvGrpSpPr/>
            <p:nvPr userDrawn="1"/>
          </p:nvGrpSpPr>
          <p:grpSpPr>
            <a:xfrm>
              <a:off x="8392808" y="519460"/>
              <a:ext cx="217793" cy="215965"/>
              <a:chOff x="8204689" y="360475"/>
              <a:chExt cx="217793" cy="215965"/>
            </a:xfrm>
          </p:grpSpPr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7EAFDC89-D9A1-42D0-AFB5-BF8BD41463F0}"/>
                  </a:ext>
                </a:extLst>
              </p:cNvPr>
              <p:cNvGrpSpPr/>
              <p:nvPr/>
            </p:nvGrpSpPr>
            <p:grpSpPr>
              <a:xfrm>
                <a:off x="8204689" y="360475"/>
                <a:ext cx="217793" cy="215965"/>
                <a:chOff x="1216765" y="4084735"/>
                <a:chExt cx="1033570" cy="1024897"/>
              </a:xfrm>
            </p:grpSpPr>
            <p:sp>
              <p:nvSpPr>
                <p:cNvPr id="29" name="직사각형 28">
                  <a:extLst>
                    <a:ext uri="{FF2B5EF4-FFF2-40B4-BE49-F238E27FC236}">
                      <a16:creationId xmlns:a16="http://schemas.microsoft.com/office/drawing/2014/main" id="{B93EC84F-F411-4EFC-BEC6-875E8F0B3FA2}"/>
                    </a:ext>
                  </a:extLst>
                </p:cNvPr>
                <p:cNvSpPr/>
                <p:nvPr/>
              </p:nvSpPr>
              <p:spPr>
                <a:xfrm>
                  <a:off x="1428107" y="4287404"/>
                  <a:ext cx="822228" cy="82222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직사각형 41">
                  <a:extLst>
                    <a:ext uri="{FF2B5EF4-FFF2-40B4-BE49-F238E27FC236}">
                      <a16:creationId xmlns:a16="http://schemas.microsoft.com/office/drawing/2014/main" id="{F5B65140-09CF-4DB1-8F80-38CDA9A6C537}"/>
                    </a:ext>
                  </a:extLst>
                </p:cNvPr>
                <p:cNvSpPr/>
                <p:nvPr/>
              </p:nvSpPr>
              <p:spPr>
                <a:xfrm>
                  <a:off x="1302631" y="4161060"/>
                  <a:ext cx="822228" cy="822228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ko-KR" altLang="en-US"/>
                </a:p>
              </p:txBody>
            </p:sp>
            <p:sp>
              <p:nvSpPr>
                <p:cNvPr id="43" name="직사각형 42">
                  <a:extLst>
                    <a:ext uri="{FF2B5EF4-FFF2-40B4-BE49-F238E27FC236}">
                      <a16:creationId xmlns:a16="http://schemas.microsoft.com/office/drawing/2014/main" id="{09CF1B2D-3036-49C2-9DF7-0796763E3E99}"/>
                    </a:ext>
                  </a:extLst>
                </p:cNvPr>
                <p:cNvSpPr/>
                <p:nvPr/>
              </p:nvSpPr>
              <p:spPr>
                <a:xfrm>
                  <a:off x="1216765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직사각형 43">
                  <a:extLst>
                    <a:ext uri="{FF2B5EF4-FFF2-40B4-BE49-F238E27FC236}">
                      <a16:creationId xmlns:a16="http://schemas.microsoft.com/office/drawing/2014/main" id="{7A462393-23B3-4E89-A2E3-6D68EAA7611D}"/>
                    </a:ext>
                  </a:extLst>
                </p:cNvPr>
                <p:cNvSpPr/>
                <p:nvPr/>
              </p:nvSpPr>
              <p:spPr>
                <a:xfrm>
                  <a:off x="2151763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직사각형 44">
                  <a:extLst>
                    <a:ext uri="{FF2B5EF4-FFF2-40B4-BE49-F238E27FC236}">
                      <a16:creationId xmlns:a16="http://schemas.microsoft.com/office/drawing/2014/main" id="{70C39CBD-CDFD-43AA-8333-20DD69DB946D}"/>
                    </a:ext>
                  </a:extLst>
                </p:cNvPr>
                <p:cNvSpPr/>
                <p:nvPr/>
              </p:nvSpPr>
              <p:spPr>
                <a:xfrm>
                  <a:off x="1216765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6" name="직사각형 45">
                  <a:extLst>
                    <a:ext uri="{FF2B5EF4-FFF2-40B4-BE49-F238E27FC236}">
                      <a16:creationId xmlns:a16="http://schemas.microsoft.com/office/drawing/2014/main" id="{0DDD9CA6-CC6C-403D-BEDB-641752FBE35C}"/>
                    </a:ext>
                  </a:extLst>
                </p:cNvPr>
                <p:cNvSpPr/>
                <p:nvPr/>
              </p:nvSpPr>
              <p:spPr>
                <a:xfrm>
                  <a:off x="2151763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cxnSp>
              <p:nvCxnSpPr>
                <p:cNvPr id="47" name="직선 연결선 46">
                  <a:extLst>
                    <a:ext uri="{FF2B5EF4-FFF2-40B4-BE49-F238E27FC236}">
                      <a16:creationId xmlns:a16="http://schemas.microsoft.com/office/drawing/2014/main" id="{35123B53-8726-4438-83A1-C7A50C7396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39773" y="4178454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직선 연결선 47">
                  <a:extLst>
                    <a:ext uri="{FF2B5EF4-FFF2-40B4-BE49-F238E27FC236}">
                      <a16:creationId xmlns:a16="http://schemas.microsoft.com/office/drawing/2014/main" id="{22E933C1-FC65-42BC-9480-5EB5E5C0242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707272" y="3729292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DB617D9D-DB41-46D0-88E2-6702AD7C6C33}"/>
                  </a:ext>
                </a:extLst>
              </p:cNvPr>
              <p:cNvSpPr txBox="1"/>
              <p:nvPr/>
            </p:nvSpPr>
            <p:spPr>
              <a:xfrm>
                <a:off x="8248578" y="416047"/>
                <a:ext cx="115706" cy="100862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algn="ctr"/>
                <a:r>
                  <a:rPr lang="en-US" altLang="ko-KR" sz="1000" i="0" dirty="0">
                    <a:ln w="3175"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rPr>
                  <a:t>Ⅱ</a:t>
                </a:r>
                <a:endParaRPr lang="ko-KR" altLang="en-US" sz="1000" i="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endParaRPr>
              </a:p>
            </p:txBody>
          </p:sp>
        </p:grpSp>
        <p:cxnSp>
          <p:nvCxnSpPr>
            <p:cNvPr id="26" name="직선 연결선 25">
              <a:extLst>
                <a:ext uri="{FF2B5EF4-FFF2-40B4-BE49-F238E27FC236}">
                  <a16:creationId xmlns:a16="http://schemas.microsoft.com/office/drawing/2014/main" id="{E6D9A601-ACB3-4134-A629-5B526D760DE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60497" y="745441"/>
              <a:ext cx="36515" cy="36514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371420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텍스트 개체 틀 9"/>
          <p:cNvSpPr>
            <a:spLocks noGrp="1"/>
          </p:cNvSpPr>
          <p:nvPr>
            <p:ph type="body" sz="quarter" idx="10" hasCustomPrompt="1"/>
          </p:nvPr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</a:lstStyle>
          <a:p>
            <a:pPr lvl="0"/>
            <a:r>
              <a:rPr lang="ko-KR" altLang="en-US" dirty="0"/>
              <a:t>대제목을 입력해주세요</a:t>
            </a:r>
          </a:p>
        </p:txBody>
      </p:sp>
      <p:sp>
        <p:nvSpPr>
          <p:cNvPr id="15" name="TextBox 14"/>
          <p:cNvSpPr txBox="1"/>
          <p:nvPr userDrawn="1"/>
        </p:nvSpPr>
        <p:spPr>
          <a:xfrm>
            <a:off x="9377783" y="6488711"/>
            <a:ext cx="312906" cy="21544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fld id="{A57535AF-C831-45B1-BAEF-258D9563146B}" type="slidenum">
              <a:rPr lang="en-US" altLang="ko-KR" sz="800" smtClean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r"/>
              <a:t>‹#›</a:t>
            </a:fld>
            <a:endParaRPr lang="ko-KR" altLang="en-US" sz="80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AAD08320-95DD-411C-B209-7CB5E89AFC7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85761" y="6489825"/>
            <a:ext cx="962079" cy="164850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74F68F0A-76B3-42B8-AA5B-0FE160C96579}"/>
              </a:ext>
            </a:extLst>
          </p:cNvPr>
          <p:cNvSpPr txBox="1"/>
          <p:nvPr userDrawn="1"/>
        </p:nvSpPr>
        <p:spPr>
          <a:xfrm>
            <a:off x="481341" y="283146"/>
            <a:ext cx="2322244" cy="1923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altLang="ko-KR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2024</a:t>
            </a:r>
            <a:r>
              <a:rPr lang="ko-KR" altLang="en-US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년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latin typeface="+mn-ea"/>
              </a:rPr>
              <a:t>지방공기업 경영평가 고객만족도 조사 결과 보고서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9F735EBB-16C1-4A5D-9F5E-58E32937FAC5}"/>
              </a:ext>
            </a:extLst>
          </p:cNvPr>
          <p:cNvGrpSpPr/>
          <p:nvPr userDrawn="1"/>
        </p:nvGrpSpPr>
        <p:grpSpPr>
          <a:xfrm>
            <a:off x="8402333" y="519460"/>
            <a:ext cx="1503667" cy="262495"/>
            <a:chOff x="8392808" y="519460"/>
            <a:chExt cx="1503667" cy="262495"/>
          </a:xfrm>
        </p:grpSpPr>
        <p:cxnSp>
          <p:nvCxnSpPr>
            <p:cNvPr id="24" name="직선 연결선 23">
              <a:extLst>
                <a:ext uri="{FF2B5EF4-FFF2-40B4-BE49-F238E27FC236}">
                  <a16:creationId xmlns:a16="http://schemas.microsoft.com/office/drawing/2014/main" id="{F83FBE4D-B213-4C3C-9DF7-1177EA04B10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91563" y="777696"/>
              <a:ext cx="1204912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1D59DD24-C158-49CD-8176-359DA0CE211C}"/>
                </a:ext>
              </a:extLst>
            </p:cNvPr>
            <p:cNvGrpSpPr/>
            <p:nvPr userDrawn="1"/>
          </p:nvGrpSpPr>
          <p:grpSpPr>
            <a:xfrm>
              <a:off x="8392808" y="519460"/>
              <a:ext cx="217793" cy="215965"/>
              <a:chOff x="8204689" y="360475"/>
              <a:chExt cx="217793" cy="215965"/>
            </a:xfrm>
          </p:grpSpPr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9FA361E5-CF10-4174-987B-CC20DAEE67C9}"/>
                  </a:ext>
                </a:extLst>
              </p:cNvPr>
              <p:cNvGrpSpPr/>
              <p:nvPr/>
            </p:nvGrpSpPr>
            <p:grpSpPr>
              <a:xfrm>
                <a:off x="8204689" y="360475"/>
                <a:ext cx="217793" cy="215965"/>
                <a:chOff x="1216765" y="4084735"/>
                <a:chExt cx="1033570" cy="1024897"/>
              </a:xfrm>
            </p:grpSpPr>
            <p:sp>
              <p:nvSpPr>
                <p:cNvPr id="29" name="직사각형 28">
                  <a:extLst>
                    <a:ext uri="{FF2B5EF4-FFF2-40B4-BE49-F238E27FC236}">
                      <a16:creationId xmlns:a16="http://schemas.microsoft.com/office/drawing/2014/main" id="{8FD280EC-1BE1-4993-869D-1FF9F5261312}"/>
                    </a:ext>
                  </a:extLst>
                </p:cNvPr>
                <p:cNvSpPr/>
                <p:nvPr/>
              </p:nvSpPr>
              <p:spPr>
                <a:xfrm>
                  <a:off x="1428107" y="4287404"/>
                  <a:ext cx="822228" cy="82222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직사각형 41">
                  <a:extLst>
                    <a:ext uri="{FF2B5EF4-FFF2-40B4-BE49-F238E27FC236}">
                      <a16:creationId xmlns:a16="http://schemas.microsoft.com/office/drawing/2014/main" id="{50549EE2-65C6-4568-84DC-A05FA1769804}"/>
                    </a:ext>
                  </a:extLst>
                </p:cNvPr>
                <p:cNvSpPr/>
                <p:nvPr/>
              </p:nvSpPr>
              <p:spPr>
                <a:xfrm>
                  <a:off x="1302631" y="4161060"/>
                  <a:ext cx="822228" cy="822228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ko-KR" altLang="en-US"/>
                </a:p>
              </p:txBody>
            </p:sp>
            <p:sp>
              <p:nvSpPr>
                <p:cNvPr id="43" name="직사각형 42">
                  <a:extLst>
                    <a:ext uri="{FF2B5EF4-FFF2-40B4-BE49-F238E27FC236}">
                      <a16:creationId xmlns:a16="http://schemas.microsoft.com/office/drawing/2014/main" id="{778C4D37-5EF3-4FB3-98C7-98E29BA7D714}"/>
                    </a:ext>
                  </a:extLst>
                </p:cNvPr>
                <p:cNvSpPr/>
                <p:nvPr/>
              </p:nvSpPr>
              <p:spPr>
                <a:xfrm>
                  <a:off x="1216765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직사각형 43">
                  <a:extLst>
                    <a:ext uri="{FF2B5EF4-FFF2-40B4-BE49-F238E27FC236}">
                      <a16:creationId xmlns:a16="http://schemas.microsoft.com/office/drawing/2014/main" id="{32009647-55AE-42FC-B777-40F23F62EE25}"/>
                    </a:ext>
                  </a:extLst>
                </p:cNvPr>
                <p:cNvSpPr/>
                <p:nvPr/>
              </p:nvSpPr>
              <p:spPr>
                <a:xfrm>
                  <a:off x="2151763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직사각형 44">
                  <a:extLst>
                    <a:ext uri="{FF2B5EF4-FFF2-40B4-BE49-F238E27FC236}">
                      <a16:creationId xmlns:a16="http://schemas.microsoft.com/office/drawing/2014/main" id="{1D160BAF-5633-4E3B-AD29-956B7A0DEBB6}"/>
                    </a:ext>
                  </a:extLst>
                </p:cNvPr>
                <p:cNvSpPr/>
                <p:nvPr/>
              </p:nvSpPr>
              <p:spPr>
                <a:xfrm>
                  <a:off x="1216765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6" name="직사각형 45">
                  <a:extLst>
                    <a:ext uri="{FF2B5EF4-FFF2-40B4-BE49-F238E27FC236}">
                      <a16:creationId xmlns:a16="http://schemas.microsoft.com/office/drawing/2014/main" id="{9BFB83ED-C166-4FF9-9E4B-2009A7B8741D}"/>
                    </a:ext>
                  </a:extLst>
                </p:cNvPr>
                <p:cNvSpPr/>
                <p:nvPr/>
              </p:nvSpPr>
              <p:spPr>
                <a:xfrm>
                  <a:off x="2151763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cxnSp>
              <p:nvCxnSpPr>
                <p:cNvPr id="47" name="직선 연결선 46">
                  <a:extLst>
                    <a:ext uri="{FF2B5EF4-FFF2-40B4-BE49-F238E27FC236}">
                      <a16:creationId xmlns:a16="http://schemas.microsoft.com/office/drawing/2014/main" id="{B6C0A6DB-0F60-4625-A3C7-C8C75430AB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39773" y="4178454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직선 연결선 47">
                  <a:extLst>
                    <a:ext uri="{FF2B5EF4-FFF2-40B4-BE49-F238E27FC236}">
                      <a16:creationId xmlns:a16="http://schemas.microsoft.com/office/drawing/2014/main" id="{06FC3FFF-6FE2-4F1C-AA6D-EDD125A233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707272" y="3729292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D895ACB0-748A-418D-B0E6-C56FCC8312C4}"/>
                  </a:ext>
                </a:extLst>
              </p:cNvPr>
              <p:cNvSpPr txBox="1"/>
              <p:nvPr/>
            </p:nvSpPr>
            <p:spPr>
              <a:xfrm>
                <a:off x="8248578" y="416047"/>
                <a:ext cx="115706" cy="100862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algn="ctr"/>
                <a:r>
                  <a:rPr lang="en-US" altLang="ko-KR" sz="1000" i="0" dirty="0">
                    <a:ln w="3175"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rPr>
                  <a:t>Ⅲ</a:t>
                </a:r>
                <a:endParaRPr lang="ko-KR" altLang="en-US" sz="1000" i="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endParaRPr>
              </a:p>
            </p:txBody>
          </p:sp>
        </p:grpSp>
        <p:cxnSp>
          <p:nvCxnSpPr>
            <p:cNvPr id="26" name="직선 연결선 25">
              <a:extLst>
                <a:ext uri="{FF2B5EF4-FFF2-40B4-BE49-F238E27FC236}">
                  <a16:creationId xmlns:a16="http://schemas.microsoft.com/office/drawing/2014/main" id="{71432C0E-274B-4834-9B7E-4162580F7B7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60497" y="745441"/>
              <a:ext cx="36515" cy="36514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A573CFB-E2CE-8B45-8106-F9B223829A20}"/>
              </a:ext>
            </a:extLst>
          </p:cNvPr>
          <p:cNvSpPr txBox="1"/>
          <p:nvPr userDrawn="1"/>
        </p:nvSpPr>
        <p:spPr>
          <a:xfrm>
            <a:off x="8646319" y="349147"/>
            <a:ext cx="963084" cy="42890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algn="ctr" defTabSz="914400" rtl="0" eaLnBrk="1" latinLnBrk="1" hangingPunct="1">
              <a:lnSpc>
                <a:spcPct val="112000"/>
              </a:lnSpc>
            </a:pPr>
            <a:r>
              <a:rPr lang="ko-KR" altLang="en-US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>사업별 조사 결과</a:t>
            </a:r>
            <a:r>
              <a:rPr lang="en-US" altLang="ko-KR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/>
            </a:r>
            <a:br>
              <a:rPr lang="en-US" altLang="ko-KR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</a:br>
            <a:r>
              <a:rPr lang="en-US" altLang="ko-KR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>(</a:t>
            </a:r>
            <a:r>
              <a:rPr lang="ko-KR" altLang="en-US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>사업 전체 결과</a:t>
            </a:r>
            <a:r>
              <a:rPr lang="en-US" altLang="ko-KR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>)</a:t>
            </a:r>
            <a:endParaRPr lang="ko-KR" altLang="en-US" sz="1000" kern="1200" spc="-70" baseline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8346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텍스트 개체 틀 9"/>
          <p:cNvSpPr>
            <a:spLocks noGrp="1"/>
          </p:cNvSpPr>
          <p:nvPr>
            <p:ph type="body" sz="quarter" idx="10" hasCustomPrompt="1"/>
          </p:nvPr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</a:lstStyle>
          <a:p>
            <a:pPr lvl="0"/>
            <a:r>
              <a:rPr lang="ko-KR" altLang="en-US" dirty="0"/>
              <a:t>대제목을 입력해주세요</a:t>
            </a:r>
          </a:p>
        </p:txBody>
      </p:sp>
      <p:sp>
        <p:nvSpPr>
          <p:cNvPr id="15" name="TextBox 14"/>
          <p:cNvSpPr txBox="1"/>
          <p:nvPr userDrawn="1"/>
        </p:nvSpPr>
        <p:spPr>
          <a:xfrm>
            <a:off x="9377783" y="6488711"/>
            <a:ext cx="312906" cy="21544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fld id="{A57535AF-C831-45B1-BAEF-258D9563146B}" type="slidenum">
              <a:rPr lang="en-US" altLang="ko-KR" sz="800" smtClean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r"/>
              <a:t>‹#›</a:t>
            </a:fld>
            <a:endParaRPr lang="ko-KR" altLang="en-US" sz="80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pic>
        <p:nvPicPr>
          <p:cNvPr id="7" name="그림 6">
            <a:extLst>
              <a:ext uri="{FF2B5EF4-FFF2-40B4-BE49-F238E27FC236}">
                <a16:creationId xmlns:a16="http://schemas.microsoft.com/office/drawing/2014/main" id="{AAD08320-95DD-411C-B209-7CB5E89AFC7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85761" y="6489825"/>
            <a:ext cx="962079" cy="164850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74F68F0A-76B3-42B8-AA5B-0FE160C96579}"/>
              </a:ext>
            </a:extLst>
          </p:cNvPr>
          <p:cNvSpPr txBox="1"/>
          <p:nvPr userDrawn="1"/>
        </p:nvSpPr>
        <p:spPr>
          <a:xfrm>
            <a:off x="481341" y="283146"/>
            <a:ext cx="2322244" cy="1923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US" altLang="ko-KR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2024</a:t>
            </a:r>
            <a:r>
              <a:rPr lang="ko-KR" altLang="en-US" sz="650" kern="120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  <a:cs typeface="+mn-cs"/>
              </a:rPr>
              <a:t>년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65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latin typeface="+mn-ea"/>
              </a:rPr>
              <a:t>지방공기업 경영평가 고객만족도 조사 결과 보고서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E8906837-134D-E01E-4512-E3FBD16EEA05}"/>
              </a:ext>
            </a:extLst>
          </p:cNvPr>
          <p:cNvGrpSpPr/>
          <p:nvPr userDrawn="1"/>
        </p:nvGrpSpPr>
        <p:grpSpPr>
          <a:xfrm>
            <a:off x="8402333" y="519460"/>
            <a:ext cx="1503667" cy="262495"/>
            <a:chOff x="8392808" y="519460"/>
            <a:chExt cx="1503667" cy="262495"/>
          </a:xfrm>
        </p:grpSpPr>
        <p:cxnSp>
          <p:nvCxnSpPr>
            <p:cNvPr id="3" name="직선 연결선 2">
              <a:extLst>
                <a:ext uri="{FF2B5EF4-FFF2-40B4-BE49-F238E27FC236}">
                  <a16:creationId xmlns:a16="http://schemas.microsoft.com/office/drawing/2014/main" id="{1628D6FE-346B-CCAE-56E9-6C9FFA8F959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91563" y="777696"/>
              <a:ext cx="1204912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그룹 3">
              <a:extLst>
                <a:ext uri="{FF2B5EF4-FFF2-40B4-BE49-F238E27FC236}">
                  <a16:creationId xmlns:a16="http://schemas.microsoft.com/office/drawing/2014/main" id="{1628BE9C-312F-8CCB-7DE6-E2D2C77B77CE}"/>
                </a:ext>
              </a:extLst>
            </p:cNvPr>
            <p:cNvGrpSpPr/>
            <p:nvPr userDrawn="1"/>
          </p:nvGrpSpPr>
          <p:grpSpPr>
            <a:xfrm>
              <a:off x="8392808" y="519460"/>
              <a:ext cx="217793" cy="215965"/>
              <a:chOff x="8204689" y="360475"/>
              <a:chExt cx="217793" cy="215965"/>
            </a:xfrm>
          </p:grpSpPr>
          <p:grpSp>
            <p:nvGrpSpPr>
              <p:cNvPr id="6" name="그룹 5">
                <a:extLst>
                  <a:ext uri="{FF2B5EF4-FFF2-40B4-BE49-F238E27FC236}">
                    <a16:creationId xmlns:a16="http://schemas.microsoft.com/office/drawing/2014/main" id="{B5D043DF-3471-5522-294B-C12BA3FB1DE1}"/>
                  </a:ext>
                </a:extLst>
              </p:cNvPr>
              <p:cNvGrpSpPr/>
              <p:nvPr/>
            </p:nvGrpSpPr>
            <p:grpSpPr>
              <a:xfrm>
                <a:off x="8204689" y="360475"/>
                <a:ext cx="217793" cy="215965"/>
                <a:chOff x="1216765" y="4084735"/>
                <a:chExt cx="1033570" cy="1024897"/>
              </a:xfrm>
            </p:grpSpPr>
            <p:sp>
              <p:nvSpPr>
                <p:cNvPr id="9" name="직사각형 8">
                  <a:extLst>
                    <a:ext uri="{FF2B5EF4-FFF2-40B4-BE49-F238E27FC236}">
                      <a16:creationId xmlns:a16="http://schemas.microsoft.com/office/drawing/2014/main" id="{9F9908BE-20C0-72A4-98FA-D5999C74FAFE}"/>
                    </a:ext>
                  </a:extLst>
                </p:cNvPr>
                <p:cNvSpPr/>
                <p:nvPr/>
              </p:nvSpPr>
              <p:spPr>
                <a:xfrm>
                  <a:off x="1428107" y="4287404"/>
                  <a:ext cx="822228" cy="822228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" name="직사각형 10">
                  <a:extLst>
                    <a:ext uri="{FF2B5EF4-FFF2-40B4-BE49-F238E27FC236}">
                      <a16:creationId xmlns:a16="http://schemas.microsoft.com/office/drawing/2014/main" id="{A77DF0D1-03AB-5275-DDB2-B628DD92ABF0}"/>
                    </a:ext>
                  </a:extLst>
                </p:cNvPr>
                <p:cNvSpPr/>
                <p:nvPr/>
              </p:nvSpPr>
              <p:spPr>
                <a:xfrm>
                  <a:off x="1302631" y="4161060"/>
                  <a:ext cx="822228" cy="822228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vl="0" algn="ctr"/>
                  <a:endParaRPr lang="ko-KR" altLang="en-US"/>
                </a:p>
              </p:txBody>
            </p:sp>
            <p:sp>
              <p:nvSpPr>
                <p:cNvPr id="12" name="직사각형 11">
                  <a:extLst>
                    <a:ext uri="{FF2B5EF4-FFF2-40B4-BE49-F238E27FC236}">
                      <a16:creationId xmlns:a16="http://schemas.microsoft.com/office/drawing/2014/main" id="{37CDA07F-4546-8D9C-5C16-3CBFF4F74D69}"/>
                    </a:ext>
                  </a:extLst>
                </p:cNvPr>
                <p:cNvSpPr/>
                <p:nvPr/>
              </p:nvSpPr>
              <p:spPr>
                <a:xfrm>
                  <a:off x="1216765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" name="직사각형 12">
                  <a:extLst>
                    <a:ext uri="{FF2B5EF4-FFF2-40B4-BE49-F238E27FC236}">
                      <a16:creationId xmlns:a16="http://schemas.microsoft.com/office/drawing/2014/main" id="{9D350D2A-A349-2E0F-A94B-0A96F228465D}"/>
                    </a:ext>
                  </a:extLst>
                </p:cNvPr>
                <p:cNvSpPr/>
                <p:nvPr/>
              </p:nvSpPr>
              <p:spPr>
                <a:xfrm>
                  <a:off x="2151763" y="4084735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" name="직사각형 13">
                  <a:extLst>
                    <a:ext uri="{FF2B5EF4-FFF2-40B4-BE49-F238E27FC236}">
                      <a16:creationId xmlns:a16="http://schemas.microsoft.com/office/drawing/2014/main" id="{CE455AC1-1C46-1303-6B32-8DAF7B0B4A01}"/>
                    </a:ext>
                  </a:extLst>
                </p:cNvPr>
                <p:cNvSpPr/>
                <p:nvPr/>
              </p:nvSpPr>
              <p:spPr>
                <a:xfrm>
                  <a:off x="1216765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" name="직사각형 15">
                  <a:extLst>
                    <a:ext uri="{FF2B5EF4-FFF2-40B4-BE49-F238E27FC236}">
                      <a16:creationId xmlns:a16="http://schemas.microsoft.com/office/drawing/2014/main" id="{01098000-9957-2975-2541-F2445C1281B8}"/>
                    </a:ext>
                  </a:extLst>
                </p:cNvPr>
                <p:cNvSpPr/>
                <p:nvPr/>
              </p:nvSpPr>
              <p:spPr>
                <a:xfrm>
                  <a:off x="2151763" y="5013373"/>
                  <a:ext cx="46016" cy="46016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cxnSp>
              <p:nvCxnSpPr>
                <p:cNvPr id="17" name="직선 연결선 16">
                  <a:extLst>
                    <a:ext uri="{FF2B5EF4-FFF2-40B4-BE49-F238E27FC236}">
                      <a16:creationId xmlns:a16="http://schemas.microsoft.com/office/drawing/2014/main" id="{17B6EC7A-848C-A70D-0F2C-C33E445694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39773" y="4178454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직선 연결선 17">
                  <a:extLst>
                    <a:ext uri="{FF2B5EF4-FFF2-40B4-BE49-F238E27FC236}">
                      <a16:creationId xmlns:a16="http://schemas.microsoft.com/office/drawing/2014/main" id="{FEFA988A-91EB-7A94-30F8-D3F85DD2DA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707272" y="3729292"/>
                  <a:ext cx="0" cy="756903"/>
                </a:xfrm>
                <a:prstGeom prst="line">
                  <a:avLst/>
                </a:prstGeom>
                <a:ln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E77ED84E-BDD9-232B-EB7C-C0AEA3015CDF}"/>
                  </a:ext>
                </a:extLst>
              </p:cNvPr>
              <p:cNvSpPr txBox="1"/>
              <p:nvPr/>
            </p:nvSpPr>
            <p:spPr>
              <a:xfrm>
                <a:off x="8248578" y="416047"/>
                <a:ext cx="115706" cy="100862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algn="ctr"/>
                <a:r>
                  <a:rPr lang="en-US" altLang="ko-KR" sz="1000" i="0" dirty="0">
                    <a:ln w="3175"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rPr>
                  <a:t>Ⅲ</a:t>
                </a:r>
                <a:endParaRPr lang="ko-KR" altLang="en-US" sz="1000" i="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endParaRPr>
              </a:p>
            </p:txBody>
          </p:sp>
        </p:grpSp>
        <p:cxnSp>
          <p:nvCxnSpPr>
            <p:cNvPr id="5" name="직선 연결선 4">
              <a:extLst>
                <a:ext uri="{FF2B5EF4-FFF2-40B4-BE49-F238E27FC236}">
                  <a16:creationId xmlns:a16="http://schemas.microsoft.com/office/drawing/2014/main" id="{7459E590-BB52-E507-79F4-DF09B7B08D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60497" y="745441"/>
              <a:ext cx="36515" cy="36514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72A7D2E7-71F4-11C6-9F58-61ADD0B15A3A}"/>
              </a:ext>
            </a:extLst>
          </p:cNvPr>
          <p:cNvSpPr txBox="1"/>
          <p:nvPr userDrawn="1"/>
        </p:nvSpPr>
        <p:spPr>
          <a:xfrm>
            <a:off x="8615220" y="349147"/>
            <a:ext cx="1025282" cy="42890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algn="ctr" defTabSz="914400" rtl="0" eaLnBrk="1" latinLnBrk="1" hangingPunct="1">
              <a:lnSpc>
                <a:spcPct val="112000"/>
              </a:lnSpc>
            </a:pPr>
            <a:r>
              <a:rPr lang="ko-KR" altLang="en-US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>사업별 조사 결과</a:t>
            </a:r>
            <a:r>
              <a:rPr lang="en-US" altLang="ko-KR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/>
            </a:r>
            <a:br>
              <a:rPr lang="en-US" altLang="ko-KR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</a:br>
            <a:r>
              <a:rPr lang="en-US" altLang="ko-KR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>(</a:t>
            </a:r>
            <a:r>
              <a:rPr lang="ko-KR" altLang="en-US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>세부내용별 결과</a:t>
            </a:r>
            <a:r>
              <a:rPr lang="en-US" altLang="ko-KR" sz="1000" kern="1200" spc="-70" baseline="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+mn-cs"/>
              </a:rPr>
              <a:t>)</a:t>
            </a:r>
            <a:endParaRPr lang="ko-KR" altLang="en-US" sz="1000" kern="1200" spc="-70" baseline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72847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28756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82" r:id="rId3"/>
    <p:sldLayoutId id="2147483665" r:id="rId4"/>
    <p:sldLayoutId id="2147483683" r:id="rId5"/>
    <p:sldLayoutId id="2147483667" r:id="rId6"/>
    <p:sldLayoutId id="2147483681" r:id="rId7"/>
    <p:sldLayoutId id="2147483676" r:id="rId8"/>
    <p:sldLayoutId id="2147483692" r:id="rId9"/>
    <p:sldLayoutId id="2147483687" r:id="rId10"/>
    <p:sldLayoutId id="2147483686" r:id="rId11"/>
    <p:sldLayoutId id="2147483666" r:id="rId12"/>
    <p:sldLayoutId id="2147483688" r:id="rId13"/>
    <p:sldLayoutId id="2147483690" r:id="rId14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959" userDrawn="1">
          <p15:clr>
            <a:srgbClr val="A4A3A4"/>
          </p15:clr>
        </p15:guide>
        <p15:guide id="2" pos="360" userDrawn="1">
          <p15:clr>
            <a:srgbClr val="A4A3A4"/>
          </p15:clr>
        </p15:guide>
        <p15:guide id="3" pos="5879" userDrawn="1">
          <p15:clr>
            <a:srgbClr val="A4A3A4"/>
          </p15:clr>
        </p15:guide>
        <p15:guide id="4" orient="horz" pos="1576" userDrawn="1">
          <p15:clr>
            <a:srgbClr val="9FCC3B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34.svg"/><Relationship Id="rId4" Type="http://schemas.openxmlformats.org/officeDocument/2006/relationships/image" Target="../media/image24.pn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2.xml"/><Relationship Id="rId2" Type="http://schemas.openxmlformats.org/officeDocument/2006/relationships/chart" Target="../charts/chart61.xml"/><Relationship Id="rId1" Type="http://schemas.openxmlformats.org/officeDocument/2006/relationships/slideLayout" Target="../slideLayouts/slideLayout1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3.xml"/><Relationship Id="rId1" Type="http://schemas.openxmlformats.org/officeDocument/2006/relationships/slideLayout" Target="../slideLayouts/slideLayout11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0.xml"/><Relationship Id="rId3" Type="http://schemas.openxmlformats.org/officeDocument/2006/relationships/chart" Target="../charts/chart65.xml"/><Relationship Id="rId7" Type="http://schemas.openxmlformats.org/officeDocument/2006/relationships/chart" Target="../charts/chart69.xml"/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11.xml"/><Relationship Id="rId6" Type="http://schemas.openxmlformats.org/officeDocument/2006/relationships/chart" Target="../charts/chart68.xml"/><Relationship Id="rId5" Type="http://schemas.openxmlformats.org/officeDocument/2006/relationships/chart" Target="../charts/chart67.xml"/><Relationship Id="rId10" Type="http://schemas.openxmlformats.org/officeDocument/2006/relationships/chart" Target="../charts/chart72.xml"/><Relationship Id="rId4" Type="http://schemas.openxmlformats.org/officeDocument/2006/relationships/chart" Target="../charts/chart66.xml"/><Relationship Id="rId9" Type="http://schemas.openxmlformats.org/officeDocument/2006/relationships/chart" Target="../charts/chart71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9.xml"/><Relationship Id="rId3" Type="http://schemas.openxmlformats.org/officeDocument/2006/relationships/chart" Target="../charts/chart74.xml"/><Relationship Id="rId7" Type="http://schemas.openxmlformats.org/officeDocument/2006/relationships/chart" Target="../charts/chart78.xml"/><Relationship Id="rId12" Type="http://schemas.openxmlformats.org/officeDocument/2006/relationships/image" Target="../media/image6.emf"/><Relationship Id="rId2" Type="http://schemas.openxmlformats.org/officeDocument/2006/relationships/chart" Target="../charts/chart73.xml"/><Relationship Id="rId1" Type="http://schemas.openxmlformats.org/officeDocument/2006/relationships/slideLayout" Target="../slideLayouts/slideLayout11.xml"/><Relationship Id="rId6" Type="http://schemas.openxmlformats.org/officeDocument/2006/relationships/chart" Target="../charts/chart77.xml"/><Relationship Id="rId11" Type="http://schemas.openxmlformats.org/officeDocument/2006/relationships/chart" Target="../charts/chart82.xml"/><Relationship Id="rId5" Type="http://schemas.openxmlformats.org/officeDocument/2006/relationships/chart" Target="../charts/chart76.xml"/><Relationship Id="rId10" Type="http://schemas.openxmlformats.org/officeDocument/2006/relationships/chart" Target="../charts/chart81.xml"/><Relationship Id="rId4" Type="http://schemas.openxmlformats.org/officeDocument/2006/relationships/chart" Target="../charts/chart75.xml"/><Relationship Id="rId9" Type="http://schemas.openxmlformats.org/officeDocument/2006/relationships/chart" Target="../charts/chart8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8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8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8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00.png"/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8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8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8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8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8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8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01.png"/><Relationship Id="rId1" Type="http://schemas.openxmlformats.org/officeDocument/2006/relationships/slideLayout" Target="../slideLayouts/slideLayout8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8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.xml"/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8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6.xml"/><Relationship Id="rId2" Type="http://schemas.openxmlformats.org/officeDocument/2006/relationships/chart" Target="../charts/chart45.xml"/><Relationship Id="rId1" Type="http://schemas.openxmlformats.org/officeDocument/2006/relationships/slideLayout" Target="../slideLayouts/slideLayout8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7.xml"/><Relationship Id="rId1" Type="http://schemas.openxmlformats.org/officeDocument/2006/relationships/slideLayout" Target="../slideLayouts/slideLayout8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8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49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0.xml"/><Relationship Id="rId1" Type="http://schemas.openxmlformats.org/officeDocument/2006/relationships/slideLayout" Target="../slideLayouts/slideLayout8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02.png"/><Relationship Id="rId1" Type="http://schemas.openxmlformats.org/officeDocument/2006/relationships/slideLayout" Target="../slideLayouts/slideLayout8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1.xml"/><Relationship Id="rId1" Type="http://schemas.openxmlformats.org/officeDocument/2006/relationships/slideLayout" Target="../slideLayouts/slideLayout8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.xml"/><Relationship Id="rId2" Type="http://schemas.openxmlformats.org/officeDocument/2006/relationships/chart" Target="../charts/chart52.xml"/><Relationship Id="rId1" Type="http://schemas.openxmlformats.org/officeDocument/2006/relationships/slideLayout" Target="../slideLayouts/slideLayout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4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13" Type="http://schemas.openxmlformats.org/officeDocument/2006/relationships/image" Target="../media/image18.png"/><Relationship Id="rId3" Type="http://schemas.openxmlformats.org/officeDocument/2006/relationships/image" Target="../media/image13.png"/><Relationship Id="rId7" Type="http://schemas.openxmlformats.org/officeDocument/2006/relationships/image" Target="../media/image15.png"/><Relationship Id="rId12" Type="http://schemas.openxmlformats.org/officeDocument/2006/relationships/image" Target="../media/image22.svg"/><Relationship Id="rId2" Type="http://schemas.openxmlformats.org/officeDocument/2006/relationships/image" Target="../media/image12.png"/><Relationship Id="rId16" Type="http://schemas.openxmlformats.org/officeDocument/2006/relationships/image" Target="../media/image26.sv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.svg"/><Relationship Id="rId11" Type="http://schemas.openxmlformats.org/officeDocument/2006/relationships/image" Target="../media/image17.png"/><Relationship Id="rId5" Type="http://schemas.openxmlformats.org/officeDocument/2006/relationships/image" Target="../media/image14.png"/><Relationship Id="rId15" Type="http://schemas.openxmlformats.org/officeDocument/2006/relationships/image" Target="../media/image19.png"/><Relationship Id="rId10" Type="http://schemas.openxmlformats.org/officeDocument/2006/relationships/image" Target="../media/image20.svg"/><Relationship Id="rId4" Type="http://schemas.openxmlformats.org/officeDocument/2006/relationships/image" Target="../media/image14.svg"/><Relationship Id="rId9" Type="http://schemas.openxmlformats.org/officeDocument/2006/relationships/image" Target="../media/image16.png"/><Relationship Id="rId14" Type="http://schemas.openxmlformats.org/officeDocument/2006/relationships/image" Target="../media/image24.sv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6.xml"/><Relationship Id="rId2" Type="http://schemas.openxmlformats.org/officeDocument/2006/relationships/chart" Target="../charts/chart55.xml"/><Relationship Id="rId1" Type="http://schemas.openxmlformats.org/officeDocument/2006/relationships/slideLayout" Target="../slideLayouts/slideLayout8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7.xml"/><Relationship Id="rId1" Type="http://schemas.openxmlformats.org/officeDocument/2006/relationships/slideLayout" Target="../slideLayouts/slideLayout8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58.xml"/><Relationship Id="rId1" Type="http://schemas.openxmlformats.org/officeDocument/2006/relationships/slideLayout" Target="../slideLayouts/slideLayout8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8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8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03.png"/><Relationship Id="rId1" Type="http://schemas.openxmlformats.org/officeDocument/2006/relationships/slideLayout" Target="../slideLayouts/slideLayout8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그룹 10">
            <a:extLst>
              <a:ext uri="{FF2B5EF4-FFF2-40B4-BE49-F238E27FC236}">
                <a16:creationId xmlns:a16="http://schemas.microsoft.com/office/drawing/2014/main" id="{B3615B01-7CCD-4291-BFB3-5F2746E37705}"/>
              </a:ext>
            </a:extLst>
          </p:cNvPr>
          <p:cNvGrpSpPr/>
          <p:nvPr/>
        </p:nvGrpSpPr>
        <p:grpSpPr>
          <a:xfrm>
            <a:off x="1141881" y="5821882"/>
            <a:ext cx="3344394" cy="484345"/>
            <a:chOff x="1113306" y="5831407"/>
            <a:chExt cx="3344394" cy="48434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F980237-86DE-4DD9-9031-147DAC270D94}"/>
                </a:ext>
              </a:extLst>
            </p:cNvPr>
            <p:cNvSpPr txBox="1"/>
            <p:nvPr/>
          </p:nvSpPr>
          <p:spPr>
            <a:xfrm>
              <a:off x="1113306" y="5831407"/>
              <a:ext cx="200517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0" normalizeH="0" baseline="0" noProof="0" dirty="0">
                  <a:ln w="3175">
                    <a:solidFill>
                      <a:prstClr val="black">
                        <a:lumMod val="75000"/>
                        <a:lumOff val="25000"/>
                        <a:alpha val="0"/>
                      </a:prst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HG꼬딕씨 80g" panose="02020603020101020101" pitchFamily="18" charset="-127"/>
                  <a:ea typeface="HG꼬딕씨 80g" panose="02020603020101020101" pitchFamily="18" charset="-127"/>
                  <a:cs typeface="+mn-cs"/>
                </a:rPr>
                <a:t>2024.12.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DDFBCA-E8DA-429D-B4A0-E18176F41351}"/>
                </a:ext>
              </a:extLst>
            </p:cNvPr>
            <p:cNvSpPr txBox="1"/>
            <p:nvPr/>
          </p:nvSpPr>
          <p:spPr>
            <a:xfrm>
              <a:off x="1119656" y="6100308"/>
              <a:ext cx="3338044" cy="21544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750" b="1" i="0" u="none" strike="noStrike" kern="1200" cap="none" spc="20" normalizeH="0" baseline="0" noProof="0">
                  <a:ln w="3175">
                    <a:solidFill>
                      <a:prstClr val="white">
                        <a:lumMod val="50000"/>
                        <a:alpha val="0"/>
                      </a:prstClr>
                    </a:solidFill>
                  </a:ln>
                  <a:solidFill>
                    <a:prstClr val="white">
                      <a:lumMod val="50000"/>
                      <a:alpha val="80000"/>
                    </a:prstClr>
                  </a:solidFill>
                  <a:effectLst/>
                  <a:uLnTx/>
                  <a:uFillTx/>
                  <a:latin typeface="HG꼬딕씨 60g" panose="02020603020101020101" pitchFamily="18" charset="-127"/>
                  <a:ea typeface="HG꼬딕씨 60g" panose="02020603020101020101" pitchFamily="18" charset="-127"/>
                  <a:cs typeface="+mn-cs"/>
                </a:rPr>
                <a:t>Evaluation institute of regional public corporation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5E06051E-2669-82A4-9526-668692F90D1E}"/>
              </a:ext>
            </a:extLst>
          </p:cNvPr>
          <p:cNvSpPr txBox="1"/>
          <p:nvPr/>
        </p:nvSpPr>
        <p:spPr>
          <a:xfrm>
            <a:off x="1084731" y="1192887"/>
            <a:ext cx="2005179" cy="104644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200" b="1" i="0" u="none" strike="noStrike" kern="1200" cap="none" spc="-50" normalizeH="0" baseline="0" noProof="0" dirty="0">
                <a:ln w="3175">
                  <a:solidFill>
                    <a:prstClr val="black">
                      <a:alpha val="0"/>
                    </a:prstClr>
                  </a:solidFill>
                </a:ln>
                <a:solidFill>
                  <a:srgbClr val="0F5BAA"/>
                </a:solidFill>
                <a:effectLst/>
                <a:uLnTx/>
                <a:uFillTx/>
                <a:latin typeface="HG꼬딕씨 80g" panose="02020603020101020101" pitchFamily="18" charset="-127"/>
                <a:ea typeface="HG꼬딕씨 80g" panose="02020603020101020101" pitchFamily="18" charset="-127"/>
                <a:cs typeface="+mn-cs"/>
              </a:rPr>
              <a:t>2024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3550D945-E46A-0CF0-B1D2-03EDDA8AD64D}"/>
              </a:ext>
            </a:extLst>
          </p:cNvPr>
          <p:cNvGrpSpPr/>
          <p:nvPr/>
        </p:nvGrpSpPr>
        <p:grpSpPr>
          <a:xfrm>
            <a:off x="1046631" y="2252295"/>
            <a:ext cx="5144619" cy="1514894"/>
            <a:chOff x="1065681" y="2587920"/>
            <a:chExt cx="5144619" cy="1514894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4CC1D99-EC3F-9C40-7A40-339BB163B975}"/>
                </a:ext>
              </a:extLst>
            </p:cNvPr>
            <p:cNvSpPr txBox="1"/>
            <p:nvPr/>
          </p:nvSpPr>
          <p:spPr>
            <a:xfrm>
              <a:off x="1065681" y="2587920"/>
              <a:ext cx="5144619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4300" b="1" i="0" u="none" strike="noStrike" kern="1200" cap="none" spc="-400" normalizeH="0" baseline="0" noProof="0" dirty="0">
                  <a:ln w="3175">
                    <a:solidFill>
                      <a:prstClr val="black">
                        <a:alpha val="0"/>
                      </a:prstClr>
                    </a:solidFill>
                  </a:ln>
                  <a:solidFill>
                    <a:srgbClr val="0F5BAA"/>
                  </a:solidFill>
                  <a:effectLst/>
                  <a:uLnTx/>
                  <a:uFillTx/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  <a:cs typeface="+mn-cs"/>
                </a:rPr>
                <a:t>지방공기업 경영평가</a:t>
              </a:r>
              <a:endParaRPr kumimoji="0" lang="en-US" altLang="ko-KR" sz="4300" b="1" i="0" u="none" strike="noStrike" kern="1200" cap="none" spc="-400" normalizeH="0" baseline="0" noProof="0" dirty="0">
                <a:ln w="3175">
                  <a:solidFill>
                    <a:prstClr val="black">
                      <a:alpha val="0"/>
                    </a:prstClr>
                  </a:solidFill>
                </a:ln>
                <a:solidFill>
                  <a:srgbClr val="0F5BAA"/>
                </a:solidFill>
                <a:effectLst/>
                <a:uLnTx/>
                <a:uFillTx/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E626349A-B83F-B992-5EE8-253B80895BD6}"/>
                </a:ext>
              </a:extLst>
            </p:cNvPr>
            <p:cNvSpPr txBox="1"/>
            <p:nvPr/>
          </p:nvSpPr>
          <p:spPr>
            <a:xfrm>
              <a:off x="1065681" y="3348761"/>
              <a:ext cx="5144619" cy="75405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4200" b="1" i="0" u="none" strike="noStrike" kern="1200" cap="none" spc="-400" normalizeH="0" baseline="0" noProof="0" dirty="0">
                  <a:ln w="3175">
                    <a:solidFill>
                      <a:srgbClr val="232323">
                        <a:alpha val="0"/>
                      </a:srgbClr>
                    </a:solidFill>
                  </a:ln>
                  <a:solidFill>
                    <a:srgbClr val="232323"/>
                  </a:solidFill>
                  <a:effectLst/>
                  <a:uLnTx/>
                  <a:uFillTx/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  <a:cs typeface="+mn-cs"/>
                </a:rPr>
                <a:t>고객만족도 조사</a:t>
              </a:r>
              <a:endParaRPr kumimoji="0" lang="en-US" altLang="ko-KR" sz="4200" b="1" i="0" u="none" strike="noStrike" kern="1200" cap="none" spc="-400" normalizeH="0" baseline="0" noProof="0" dirty="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effectLst/>
                <a:uLnTx/>
                <a:uFillTx/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BD289916-4326-235D-36FA-83112F912657}"/>
              </a:ext>
            </a:extLst>
          </p:cNvPr>
          <p:cNvSpPr txBox="1"/>
          <p:nvPr/>
        </p:nvSpPr>
        <p:spPr>
          <a:xfrm>
            <a:off x="1065682" y="3914494"/>
            <a:ext cx="2748672" cy="5386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>
              <a:defRPr/>
            </a:pPr>
            <a:r>
              <a:rPr lang="ko-KR" altLang="en-US" sz="2900" spc="-400" dirty="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3 Light" panose="020B0303030302020204" pitchFamily="34" charset="-127"/>
                <a:ea typeface="에스코어 드림 3 Light" panose="020B0303030302020204" pitchFamily="34" charset="-127"/>
              </a:rPr>
              <a:t>결과 보고서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45BEC4D4-991E-735E-EEE0-1D79C7B73252}"/>
              </a:ext>
            </a:extLst>
          </p:cNvPr>
          <p:cNvSpPr/>
          <p:nvPr/>
        </p:nvSpPr>
        <p:spPr>
          <a:xfrm>
            <a:off x="1135905" y="4764336"/>
            <a:ext cx="2375779" cy="335169"/>
          </a:xfrm>
          <a:prstGeom prst="roundRect">
            <a:avLst>
              <a:gd name="adj" fmla="val 34086"/>
            </a:avLst>
          </a:prstGeom>
          <a:solidFill>
            <a:srgbClr val="0F5BAA"/>
          </a:solidFill>
          <a:ln>
            <a:noFill/>
          </a:ln>
          <a:effectLst>
            <a:outerShdw blurRad="330200" dist="165100" dir="2700000" algn="tl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400" b="1" kern="0" spc="-140" dirty="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과천도시공사</a:t>
            </a:r>
          </a:p>
        </p:txBody>
      </p:sp>
    </p:spTree>
    <p:extLst>
      <p:ext uri="{BB962C8B-B14F-4D97-AF65-F5344CB8AC3E}">
        <p14:creationId xmlns:p14="http://schemas.microsoft.com/office/powerpoint/2010/main" val="26113902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표 27">
            <a:extLst>
              <a:ext uri="{FF2B5EF4-FFF2-40B4-BE49-F238E27FC236}">
                <a16:creationId xmlns:a16="http://schemas.microsoft.com/office/drawing/2014/main" id="{E15BFC24-7348-333E-2887-DF54D9A4360A}"/>
              </a:ext>
            </a:extLst>
          </p:cNvPr>
          <p:cNvGraphicFramePr>
            <a:graphicFrameLocks noGrp="1"/>
          </p:cNvGraphicFramePr>
          <p:nvPr/>
        </p:nvGraphicFramePr>
        <p:xfrm>
          <a:off x="6952447" y="2852354"/>
          <a:ext cx="2380466" cy="274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80466">
                  <a:extLst>
                    <a:ext uri="{9D8B030D-6E8A-4147-A177-3AD203B41FA5}">
                      <a16:colId xmlns:a16="http://schemas.microsoft.com/office/drawing/2014/main" val="3300003118"/>
                    </a:ext>
                  </a:extLst>
                </a:gridCol>
              </a:tblGrid>
              <a:tr h="25301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0" spc="-80" baseline="0" dirty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</a:rPr>
                        <a:t>구성요소 점수들의 산술 평균</a:t>
                      </a:r>
                    </a:p>
                  </a:txBody>
                  <a:tcPr anchor="ctr"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8567105"/>
                  </a:ext>
                </a:extLst>
              </a:tr>
            </a:tbl>
          </a:graphicData>
        </a:graphic>
      </p:graphicFrame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DA500E1D-C188-4B56-93D7-EE0590447173}"/>
              </a:ext>
            </a:extLst>
          </p:cNvPr>
          <p:cNvSpPr/>
          <p:nvPr/>
        </p:nvSpPr>
        <p:spPr>
          <a:xfrm>
            <a:off x="6952447" y="3196381"/>
            <a:ext cx="2380465" cy="156892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ko-KR" altLang="en-US" sz="1100" b="1" spc="-10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5BBEBA07-F0E6-4214-8409-CC07F6E576D3}"/>
              </a:ext>
            </a:extLst>
          </p:cNvPr>
          <p:cNvSpPr/>
          <p:nvPr/>
        </p:nvSpPr>
        <p:spPr>
          <a:xfrm>
            <a:off x="971550" y="3438525"/>
            <a:ext cx="5295900" cy="253949"/>
          </a:xfrm>
          <a:prstGeom prst="rect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46" name="직사각형 145">
            <a:extLst>
              <a:ext uri="{FF2B5EF4-FFF2-40B4-BE49-F238E27FC236}">
                <a16:creationId xmlns:a16="http://schemas.microsoft.com/office/drawing/2014/main" id="{632DA931-D8C1-4245-B7B9-86B6513300D7}"/>
              </a:ext>
            </a:extLst>
          </p:cNvPr>
          <p:cNvSpPr/>
          <p:nvPr/>
        </p:nvSpPr>
        <p:spPr>
          <a:xfrm>
            <a:off x="971550" y="4530725"/>
            <a:ext cx="5295900" cy="253949"/>
          </a:xfrm>
          <a:prstGeom prst="rect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cxnSp>
        <p:nvCxnSpPr>
          <p:cNvPr id="27" name="직선 연결선 26">
            <a:extLst>
              <a:ext uri="{FF2B5EF4-FFF2-40B4-BE49-F238E27FC236}">
                <a16:creationId xmlns:a16="http://schemas.microsoft.com/office/drawing/2014/main" id="{2AA2BAB8-5B45-D250-B964-706B9E2F30FC}"/>
              </a:ext>
            </a:extLst>
          </p:cNvPr>
          <p:cNvCxnSpPr>
            <a:cxnSpLocks/>
          </p:cNvCxnSpPr>
          <p:nvPr/>
        </p:nvCxnSpPr>
        <p:spPr>
          <a:xfrm>
            <a:off x="581025" y="4954681"/>
            <a:ext cx="8751888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5AE1E6E2-5830-EE2E-EA8B-C977995D1B9B}"/>
                  </a:ext>
                </a:extLst>
              </p:cNvPr>
              <p:cNvSpPr txBox="1"/>
              <p:nvPr/>
            </p:nvSpPr>
            <p:spPr>
              <a:xfrm>
                <a:off x="7827024" y="4136879"/>
                <a:ext cx="1299883" cy="39376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R" sz="1000" b="0" i="1" smtClean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Cambria Math" panose="02040503050406030204" pitchFamily="18" charset="0"/>
                        </a:rPr>
                        <m:t>𝐷</m:t>
                      </m:r>
                      <m:r>
                        <a:rPr lang="en-US" altLang="ko-KR" sz="1000" b="0" i="1" smtClean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altLang="ko-KR" sz="1000" b="0" i="1" smtClean="0">
                              <a:ln w="3175">
                                <a:solidFill>
                                  <a:schemeClr val="tx1">
                                    <a:lumMod val="85000"/>
                                    <a:lumOff val="15000"/>
                                    <a:alpha val="0"/>
                                  </a:schemeClr>
                                </a:solidFill>
                              </a:ln>
                              <a:solidFill>
                                <a:schemeClr val="tx1">
                                  <a:lumMod val="85000"/>
                                  <a:lumOff val="1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ko-KR" sz="1000" b="0" i="1" smtClean="0">
                              <a:ln w="3175">
                                <a:solidFill>
                                  <a:schemeClr val="tx1">
                                    <a:lumMod val="85000"/>
                                    <a:lumOff val="15000"/>
                                    <a:alpha val="0"/>
                                  </a:schemeClr>
                                </a:solidFill>
                              </a:ln>
                              <a:solidFill>
                                <a:schemeClr val="tx1">
                                  <a:lumMod val="85000"/>
                                  <a:lumOff val="1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𝐶</m:t>
                          </m:r>
                          <m:r>
                            <a:rPr lang="en-US" altLang="ko-KR" sz="1000" b="0" i="1" smtClean="0">
                              <a:ln w="3175">
                                <a:solidFill>
                                  <a:schemeClr val="tx1">
                                    <a:lumMod val="85000"/>
                                    <a:lumOff val="15000"/>
                                    <a:alpha val="0"/>
                                  </a:schemeClr>
                                </a:solidFill>
                              </a:ln>
                              <a:solidFill>
                                <a:schemeClr val="tx1">
                                  <a:lumMod val="85000"/>
                                  <a:lumOff val="1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en-US" altLang="ko-KR" sz="1000" b="0" i="1" smtClean="0">
                              <a:ln w="3175">
                                <a:solidFill>
                                  <a:schemeClr val="tx1">
                                    <a:lumMod val="85000"/>
                                    <a:lumOff val="15000"/>
                                    <a:alpha val="0"/>
                                  </a:schemeClr>
                                </a:solidFill>
                              </a:ln>
                              <a:solidFill>
                                <a:schemeClr val="tx1">
                                  <a:lumMod val="85000"/>
                                  <a:lumOff val="1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𝐶</m:t>
                          </m:r>
                          <m:r>
                            <a:rPr lang="en-US" altLang="ko-KR" sz="1000" b="0" i="1" smtClean="0">
                              <a:ln w="3175">
                                <a:solidFill>
                                  <a:schemeClr val="tx1">
                                    <a:lumMod val="85000"/>
                                    <a:lumOff val="15000"/>
                                    <a:alpha val="0"/>
                                  </a:schemeClr>
                                </a:solidFill>
                              </a:ln>
                              <a:solidFill>
                                <a:schemeClr val="tx1">
                                  <a:lumMod val="85000"/>
                                  <a:lumOff val="1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2+</m:t>
                          </m:r>
                          <m:r>
                            <a:rPr lang="en-US" altLang="ko-KR" sz="1000" b="0" i="1" smtClean="0">
                              <a:ln w="3175">
                                <a:solidFill>
                                  <a:schemeClr val="tx1">
                                    <a:lumMod val="85000"/>
                                    <a:lumOff val="15000"/>
                                    <a:alpha val="0"/>
                                  </a:schemeClr>
                                </a:solidFill>
                              </a:ln>
                              <a:solidFill>
                                <a:schemeClr val="tx1">
                                  <a:lumMod val="85000"/>
                                  <a:lumOff val="1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𝐶</m:t>
                          </m:r>
                          <m:r>
                            <a:rPr lang="en-US" altLang="ko-KR" sz="1000" b="0" i="1" smtClean="0">
                              <a:ln w="3175">
                                <a:solidFill>
                                  <a:schemeClr val="tx1">
                                    <a:lumMod val="85000"/>
                                    <a:lumOff val="15000"/>
                                    <a:alpha val="0"/>
                                  </a:schemeClr>
                                </a:solidFill>
                              </a:ln>
                              <a:solidFill>
                                <a:schemeClr val="tx1">
                                  <a:lumMod val="85000"/>
                                  <a:lumOff val="1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en-US" altLang="ko-KR" sz="1000" b="0" i="1" smtClean="0">
                              <a:ln w="3175">
                                <a:solidFill>
                                  <a:schemeClr val="tx1">
                                    <a:lumMod val="85000"/>
                                    <a:lumOff val="15000"/>
                                    <a:alpha val="0"/>
                                  </a:schemeClr>
                                </a:solidFill>
                              </a:ln>
                              <a:solidFill>
                                <a:schemeClr val="tx1">
                                  <a:lumMod val="85000"/>
                                  <a:lumOff val="1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den>
                      </m:f>
                    </m:oMath>
                  </m:oMathPara>
                </a14:m>
                <a:endParaRPr lang="ko-KR" altLang="en-US" sz="1000" dirty="0">
                  <a:ln w="3175"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5AE1E6E2-5830-EE2E-EA8B-C977995D1B9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27024" y="4136879"/>
                <a:ext cx="1299883" cy="39376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7" name="직사각형 76">
            <a:extLst>
              <a:ext uri="{FF2B5EF4-FFF2-40B4-BE49-F238E27FC236}">
                <a16:creationId xmlns:a16="http://schemas.microsoft.com/office/drawing/2014/main" id="{968D40EA-76BA-4D88-9C60-AE10A08E0CD0}"/>
              </a:ext>
            </a:extLst>
          </p:cNvPr>
          <p:cNvSpPr/>
          <p:nvPr/>
        </p:nvSpPr>
        <p:spPr>
          <a:xfrm>
            <a:off x="3432175" y="5144053"/>
            <a:ext cx="5900738" cy="50783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ko-KR" altLang="en-US" sz="1100" b="1" spc="-10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A51F0CB5-92CB-F1AB-B4AA-CBEB501CC79D}"/>
              </a:ext>
            </a:extLst>
          </p:cNvPr>
          <p:cNvSpPr/>
          <p:nvPr/>
        </p:nvSpPr>
        <p:spPr>
          <a:xfrm>
            <a:off x="1588855" y="5144053"/>
            <a:ext cx="1795695" cy="50783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rgbClr val="093D7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7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지표산정 </a:t>
            </a:r>
            <a:r>
              <a:rPr lang="ko-KR" altLang="en-US" sz="1050" b="1" spc="-7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시 </a:t>
            </a:r>
            <a:r>
              <a:rPr lang="en-US" altLang="ko-KR" sz="1050" b="1" spc="-7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5</a:t>
            </a:r>
            <a:r>
              <a:rPr lang="ko-KR" altLang="en-US" sz="1050" b="1" spc="-7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 차원</a:t>
            </a:r>
            <a:endParaRPr lang="en-US" altLang="ko-KR" sz="1050" b="1" spc="-7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7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동일한 가중치 적용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1DA37ED-E4A3-3724-8E2D-4C1402A385BF}"/>
              </a:ext>
            </a:extLst>
          </p:cNvPr>
          <p:cNvSpPr txBox="1"/>
          <p:nvPr/>
        </p:nvSpPr>
        <p:spPr>
          <a:xfrm>
            <a:off x="3462848" y="5180553"/>
            <a:ext cx="5440490" cy="434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6200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15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 구성 </a:t>
            </a:r>
            <a:r>
              <a:rPr lang="ko-KR" altLang="en-US" sz="1000" spc="-70" dirty="0" err="1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요소등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편의성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쾌적성 등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을 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5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가지 차원으로 구성하여 각 차원별로 가중치를 할당하고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</a:t>
            </a:r>
            <a:b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모든 지방공기업의 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PSI 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산출 시 적용하여 기관별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/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사업별 가중치 부여에 대한 공정성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/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형평성 제고</a:t>
            </a:r>
          </a:p>
        </p:txBody>
      </p:sp>
      <p:sp>
        <p:nvSpPr>
          <p:cNvPr id="26" name="텍스트 개체 틀 25">
            <a:extLst>
              <a:ext uri="{FF2B5EF4-FFF2-40B4-BE49-F238E27FC236}">
                <a16:creationId xmlns:a16="http://schemas.microsoft.com/office/drawing/2014/main" id="{A47BA392-2349-46D8-9CD1-90314E3260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5.  PSI  </a:t>
            </a:r>
            <a:r>
              <a:rPr lang="ko-KR" altLang="en-US"/>
              <a:t>평가척도 및 측정방법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25F54F6-C6B8-4CA8-86A9-D842792A6496}"/>
              </a:ext>
            </a:extLst>
          </p:cNvPr>
          <p:cNvSpPr txBox="1"/>
          <p:nvPr/>
        </p:nvSpPr>
        <p:spPr>
          <a:xfrm>
            <a:off x="708726" y="1144092"/>
            <a:ext cx="227979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70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다차원 체감 만족도 사용</a:t>
            </a:r>
          </a:p>
        </p:txBody>
      </p:sp>
      <p:sp>
        <p:nvSpPr>
          <p:cNvPr id="50" name="평행 사변형 49">
            <a:extLst>
              <a:ext uri="{FF2B5EF4-FFF2-40B4-BE49-F238E27FC236}">
                <a16:creationId xmlns:a16="http://schemas.microsoft.com/office/drawing/2014/main" id="{3A4143A3-43D0-46DE-9F90-BF4A03101028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평행 사변형 50">
            <a:extLst>
              <a:ext uri="{FF2B5EF4-FFF2-40B4-BE49-F238E27FC236}">
                <a16:creationId xmlns:a16="http://schemas.microsoft.com/office/drawing/2014/main" id="{78140596-226C-41C4-8FE2-F8B13AA4FFAE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01FB56DA-4221-4977-AEB6-EA9859BD0946}"/>
              </a:ext>
            </a:extLst>
          </p:cNvPr>
          <p:cNvSpPr/>
          <p:nvPr/>
        </p:nvSpPr>
        <p:spPr>
          <a:xfrm flipH="1">
            <a:off x="415924" y="1676781"/>
            <a:ext cx="9490074" cy="764565"/>
          </a:xfrm>
          <a:prstGeom prst="rect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53" name="모서리가 둥근 직사각형 77">
            <a:extLst>
              <a:ext uri="{FF2B5EF4-FFF2-40B4-BE49-F238E27FC236}">
                <a16:creationId xmlns:a16="http://schemas.microsoft.com/office/drawing/2014/main" id="{5B278C55-EF05-4BB2-B6C9-22891603323D}"/>
              </a:ext>
            </a:extLst>
          </p:cNvPr>
          <p:cNvSpPr/>
          <p:nvPr/>
        </p:nvSpPr>
        <p:spPr>
          <a:xfrm>
            <a:off x="288926" y="1802284"/>
            <a:ext cx="936370" cy="513558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18000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r>
              <a:rPr lang="en-US" altLang="ko-KR" sz="15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PSI</a:t>
            </a:r>
          </a:p>
        </p:txBody>
      </p:sp>
      <p:sp>
        <p:nvSpPr>
          <p:cNvPr id="60" name="직각 삼각형 59">
            <a:extLst>
              <a:ext uri="{FF2B5EF4-FFF2-40B4-BE49-F238E27FC236}">
                <a16:creationId xmlns:a16="http://schemas.microsoft.com/office/drawing/2014/main" id="{AA153001-92CE-4D69-8BA9-208B022F452D}"/>
              </a:ext>
            </a:extLst>
          </p:cNvPr>
          <p:cNvSpPr/>
          <p:nvPr/>
        </p:nvSpPr>
        <p:spPr>
          <a:xfrm rot="10800000">
            <a:off x="288924" y="2315841"/>
            <a:ext cx="126997" cy="67692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A4B3662-A5FB-4C2C-BEC0-2264424A82C1}"/>
              </a:ext>
            </a:extLst>
          </p:cNvPr>
          <p:cNvSpPr txBox="1"/>
          <p:nvPr/>
        </p:nvSpPr>
        <p:spPr>
          <a:xfrm>
            <a:off x="1610873" y="1787916"/>
            <a:ext cx="6821782" cy="5400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ko-KR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W1 ( D1 = ∑ </a:t>
            </a:r>
            <a:r>
              <a:rPr lang="ko-KR" altLang="en-US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서비스 환경 만족도 </a:t>
            </a:r>
            <a:r>
              <a:rPr lang="en-US" altLang="ko-KR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/ N ) + W2 ( D2 = ∑ </a:t>
            </a:r>
            <a:r>
              <a:rPr lang="ko-KR" altLang="en-US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서비스 과정 만족도 </a:t>
            </a:r>
            <a:r>
              <a:rPr lang="en-US" altLang="ko-KR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/ N ) + </a:t>
            </a:r>
            <a:br>
              <a:rPr lang="en-US" altLang="ko-KR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</a:br>
            <a:r>
              <a:rPr lang="en-US" altLang="ko-KR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W3 ( D3 = ∑ </a:t>
            </a:r>
            <a:r>
              <a:rPr lang="ko-KR" altLang="en-US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서비스 결과 만족도 </a:t>
            </a:r>
            <a:r>
              <a:rPr lang="en-US" altLang="ko-KR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/ N ) + W4 ( D4 = ∑ </a:t>
            </a:r>
            <a:r>
              <a:rPr lang="ko-KR" altLang="en-US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사회적 만족도 </a:t>
            </a:r>
            <a:r>
              <a:rPr lang="en-US" altLang="ko-KR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/ N ) + W5 ( D5 = ∑ </a:t>
            </a:r>
            <a:r>
              <a:rPr lang="ko-KR" altLang="en-US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전반적 만족도 </a:t>
            </a:r>
            <a:r>
              <a:rPr lang="en-US" altLang="ko-KR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/ N ) </a:t>
            </a:r>
          </a:p>
        </p:txBody>
      </p:sp>
      <p:sp>
        <p:nvSpPr>
          <p:cNvPr id="57" name="Freeform 5">
            <a:extLst>
              <a:ext uri="{FF2B5EF4-FFF2-40B4-BE49-F238E27FC236}">
                <a16:creationId xmlns:a16="http://schemas.microsoft.com/office/drawing/2014/main" id="{D578667C-39A7-42AF-9561-A71C308C6DC9}"/>
              </a:ext>
            </a:extLst>
          </p:cNvPr>
          <p:cNvSpPr>
            <a:spLocks/>
          </p:cNvSpPr>
          <p:nvPr/>
        </p:nvSpPr>
        <p:spPr bwMode="auto">
          <a:xfrm>
            <a:off x="1480769" y="1913437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58" name="Freeform 6">
            <a:extLst>
              <a:ext uri="{FF2B5EF4-FFF2-40B4-BE49-F238E27FC236}">
                <a16:creationId xmlns:a16="http://schemas.microsoft.com/office/drawing/2014/main" id="{376E4CCB-2D87-4C98-A81E-EB93B1290024}"/>
              </a:ext>
            </a:extLst>
          </p:cNvPr>
          <p:cNvSpPr>
            <a:spLocks/>
          </p:cNvSpPr>
          <p:nvPr/>
        </p:nvSpPr>
        <p:spPr bwMode="auto">
          <a:xfrm>
            <a:off x="1499821" y="1895810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1663DBA-A703-5B94-306D-06795BB639A8}"/>
              </a:ext>
            </a:extLst>
          </p:cNvPr>
          <p:cNvSpPr txBox="1"/>
          <p:nvPr/>
        </p:nvSpPr>
        <p:spPr>
          <a:xfrm>
            <a:off x="491572" y="5112728"/>
            <a:ext cx="1011558" cy="51308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125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PSI</a:t>
            </a:r>
            <a:r>
              <a:rPr lang="ko-KR" altLang="en-US" sz="125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 측정의</a:t>
            </a:r>
            <a:endParaRPr lang="en-US" altLang="ko-KR" sz="125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j-ea"/>
              <a:ea typeface="+mj-ea"/>
            </a:endParaRPr>
          </a:p>
          <a:p>
            <a:pPr>
              <a:lnSpc>
                <a:spcPct val="112000"/>
              </a:lnSpc>
            </a:pPr>
            <a:r>
              <a:rPr lang="ko-KR" altLang="en-US" sz="125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고려사항</a:t>
            </a:r>
          </a:p>
        </p:txBody>
      </p: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BA3A860F-A639-44C7-87E8-3B7DC29E12D5}"/>
              </a:ext>
            </a:extLst>
          </p:cNvPr>
          <p:cNvSpPr/>
          <p:nvPr/>
        </p:nvSpPr>
        <p:spPr>
          <a:xfrm rot="16200000">
            <a:off x="686807" y="5660508"/>
            <a:ext cx="43587" cy="16033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이등변 삼각형 97">
            <a:extLst>
              <a:ext uri="{FF2B5EF4-FFF2-40B4-BE49-F238E27FC236}">
                <a16:creationId xmlns:a16="http://schemas.microsoft.com/office/drawing/2014/main" id="{F3AB6EB1-E842-4882-A822-1580769F6DBC}"/>
              </a:ext>
            </a:extLst>
          </p:cNvPr>
          <p:cNvSpPr/>
          <p:nvPr/>
        </p:nvSpPr>
        <p:spPr>
          <a:xfrm rot="5400000">
            <a:off x="762746" y="5718836"/>
            <a:ext cx="52045" cy="43680"/>
          </a:xfrm>
          <a:prstGeom prst="triangle">
            <a:avLst/>
          </a:prstGeom>
          <a:solidFill>
            <a:schemeClr val="bg1">
              <a:lumMod val="6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이등변 삼각형 98">
            <a:extLst>
              <a:ext uri="{FF2B5EF4-FFF2-40B4-BE49-F238E27FC236}">
                <a16:creationId xmlns:a16="http://schemas.microsoft.com/office/drawing/2014/main" id="{0FD7B10B-DBB0-445D-8B42-7FEC5AA4489C}"/>
              </a:ext>
            </a:extLst>
          </p:cNvPr>
          <p:cNvSpPr/>
          <p:nvPr/>
        </p:nvSpPr>
        <p:spPr>
          <a:xfrm rot="5400000">
            <a:off x="685161" y="5718836"/>
            <a:ext cx="52045" cy="43680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이등변 삼각형 99">
            <a:extLst>
              <a:ext uri="{FF2B5EF4-FFF2-40B4-BE49-F238E27FC236}">
                <a16:creationId xmlns:a16="http://schemas.microsoft.com/office/drawing/2014/main" id="{E218B589-9B30-4C86-8702-13AE4C3894FD}"/>
              </a:ext>
            </a:extLst>
          </p:cNvPr>
          <p:cNvSpPr/>
          <p:nvPr/>
        </p:nvSpPr>
        <p:spPr>
          <a:xfrm rot="5400000">
            <a:off x="607576" y="5718836"/>
            <a:ext cx="52045" cy="43680"/>
          </a:xfrm>
          <a:prstGeom prst="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모서리가 둥근 직사각형 1027">
            <a:extLst>
              <a:ext uri="{FF2B5EF4-FFF2-40B4-BE49-F238E27FC236}">
                <a16:creationId xmlns:a16="http://schemas.microsoft.com/office/drawing/2014/main" id="{AA6A3951-2BFB-49B6-9F80-6846001053C4}"/>
              </a:ext>
            </a:extLst>
          </p:cNvPr>
          <p:cNvSpPr/>
          <p:nvPr/>
        </p:nvSpPr>
        <p:spPr>
          <a:xfrm rot="5400000">
            <a:off x="1458478" y="5104257"/>
            <a:ext cx="246385" cy="223618"/>
          </a:xfrm>
          <a:prstGeom prst="hexagon">
            <a:avLst/>
          </a:prstGeom>
          <a:solidFill>
            <a:srgbClr val="093B6D"/>
          </a:solidFill>
          <a:ln w="254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6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F5F7A28-C006-43D8-8ADC-C62FCD4717DB}"/>
              </a:ext>
            </a:extLst>
          </p:cNvPr>
          <p:cNvSpPr txBox="1"/>
          <p:nvPr/>
        </p:nvSpPr>
        <p:spPr>
          <a:xfrm>
            <a:off x="1500099" y="5178663"/>
            <a:ext cx="153599" cy="80688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0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endParaRPr lang="ko-KR" altLang="en-US" sz="1000" spc="-9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D8186EA2-D35B-4290-B964-479804D7957B}"/>
              </a:ext>
            </a:extLst>
          </p:cNvPr>
          <p:cNvSpPr/>
          <p:nvPr/>
        </p:nvSpPr>
        <p:spPr>
          <a:xfrm>
            <a:off x="3432175" y="5779176"/>
            <a:ext cx="5900738" cy="50783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ko-KR" altLang="en-US" sz="1100" b="1" spc="-10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03996D05-E708-BB49-D331-9CABF03636FC}"/>
              </a:ext>
            </a:extLst>
          </p:cNvPr>
          <p:cNvSpPr/>
          <p:nvPr/>
        </p:nvSpPr>
        <p:spPr>
          <a:xfrm>
            <a:off x="1588855" y="5779176"/>
            <a:ext cx="1795695" cy="50783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rgbClr val="093D7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7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다차원 전반적 </a:t>
            </a:r>
            <a:r>
              <a:rPr lang="ko-KR" altLang="en-US" sz="1050" b="1" spc="-7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만족도를 이용한</a:t>
            </a:r>
            <a:endParaRPr lang="en-US" altLang="ko-KR" sz="1050" b="1" spc="-7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7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전반적이고 종합적인 분석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2AC995F-6F92-BD4D-C068-AF0EA0ED40D8}"/>
              </a:ext>
            </a:extLst>
          </p:cNvPr>
          <p:cNvSpPr txBox="1"/>
          <p:nvPr/>
        </p:nvSpPr>
        <p:spPr>
          <a:xfrm>
            <a:off x="3462848" y="5756094"/>
            <a:ext cx="5673532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62000" indent="-162000" defTabSz="889528"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기존의 전반적 만족도 측정이 단일 차원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전반적 만족도 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문항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으로 구성되어 대표성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설명력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이 낮게 나타나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b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전반적 만족도 측정의 차원을 개념의 조작적 정의를 통해 다차원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00" spc="-70" dirty="0" err="1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향상적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상대적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절대적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으로 분산시킴으로써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b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전반적이고 종합적인 분석이 가능</a:t>
            </a:r>
          </a:p>
        </p:txBody>
      </p:sp>
      <p:sp>
        <p:nvSpPr>
          <p:cNvPr id="106" name="모서리가 둥근 직사각형 1027">
            <a:extLst>
              <a:ext uri="{FF2B5EF4-FFF2-40B4-BE49-F238E27FC236}">
                <a16:creationId xmlns:a16="http://schemas.microsoft.com/office/drawing/2014/main" id="{A2657300-6332-4C5A-AF7B-DC425160BB3D}"/>
              </a:ext>
            </a:extLst>
          </p:cNvPr>
          <p:cNvSpPr/>
          <p:nvPr/>
        </p:nvSpPr>
        <p:spPr>
          <a:xfrm rot="5400000">
            <a:off x="1458478" y="5739380"/>
            <a:ext cx="246385" cy="223618"/>
          </a:xfrm>
          <a:prstGeom prst="hexagon">
            <a:avLst/>
          </a:prstGeom>
          <a:solidFill>
            <a:srgbClr val="093B6D"/>
          </a:solidFill>
          <a:ln w="254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6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597388EF-FCFF-4D8E-A131-1113C19A1219}"/>
              </a:ext>
            </a:extLst>
          </p:cNvPr>
          <p:cNvSpPr txBox="1"/>
          <p:nvPr/>
        </p:nvSpPr>
        <p:spPr>
          <a:xfrm>
            <a:off x="1500099" y="5813786"/>
            <a:ext cx="153599" cy="80688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0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endParaRPr lang="ko-KR" altLang="en-US" sz="1000" spc="-9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21" name="Oval 9">
            <a:extLst>
              <a:ext uri="{FF2B5EF4-FFF2-40B4-BE49-F238E27FC236}">
                <a16:creationId xmlns:a16="http://schemas.microsoft.com/office/drawing/2014/main" id="{2CC1099F-B35A-43FA-B054-DF0EB15D1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3132" y="5188581"/>
            <a:ext cx="37758" cy="3817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22" name="Oval 10">
            <a:extLst>
              <a:ext uri="{FF2B5EF4-FFF2-40B4-BE49-F238E27FC236}">
                <a16:creationId xmlns:a16="http://schemas.microsoft.com/office/drawing/2014/main" id="{726F19B5-2D1C-4ABC-A24C-E29583E1A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35" y="5188581"/>
            <a:ext cx="37758" cy="3817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23" name="Freeform 11">
            <a:extLst>
              <a:ext uri="{FF2B5EF4-FFF2-40B4-BE49-F238E27FC236}">
                <a16:creationId xmlns:a16="http://schemas.microsoft.com/office/drawing/2014/main" id="{DB77546A-C0A4-4B6F-B447-D7E60015CD22}"/>
              </a:ext>
            </a:extLst>
          </p:cNvPr>
          <p:cNvSpPr>
            <a:spLocks/>
          </p:cNvSpPr>
          <p:nvPr/>
        </p:nvSpPr>
        <p:spPr bwMode="auto">
          <a:xfrm>
            <a:off x="3337701" y="5203849"/>
            <a:ext cx="139164" cy="10905"/>
          </a:xfrm>
          <a:custGeom>
            <a:avLst/>
            <a:gdLst>
              <a:gd name="T0" fmla="*/ 48 w 48"/>
              <a:gd name="T1" fmla="*/ 2 h 4"/>
              <a:gd name="T2" fmla="*/ 46 w 48"/>
              <a:gd name="T3" fmla="*/ 4 h 4"/>
              <a:gd name="T4" fmla="*/ 2 w 48"/>
              <a:gd name="T5" fmla="*/ 4 h 4"/>
              <a:gd name="T6" fmla="*/ 0 w 48"/>
              <a:gd name="T7" fmla="*/ 2 h 4"/>
              <a:gd name="T8" fmla="*/ 0 w 48"/>
              <a:gd name="T9" fmla="*/ 2 h 4"/>
              <a:gd name="T10" fmla="*/ 2 w 48"/>
              <a:gd name="T11" fmla="*/ 0 h 4"/>
              <a:gd name="T12" fmla="*/ 46 w 48"/>
              <a:gd name="T13" fmla="*/ 0 h 4"/>
              <a:gd name="T14" fmla="*/ 48 w 4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4">
                <a:moveTo>
                  <a:pt x="48" y="2"/>
                </a:moveTo>
                <a:cubicBezTo>
                  <a:pt x="48" y="4"/>
                  <a:pt x="47" y="4"/>
                  <a:pt x="46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4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17" name="Oval 9">
            <a:extLst>
              <a:ext uri="{FF2B5EF4-FFF2-40B4-BE49-F238E27FC236}">
                <a16:creationId xmlns:a16="http://schemas.microsoft.com/office/drawing/2014/main" id="{829694A0-19A2-46A6-B18E-9329F0C11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3132" y="5569185"/>
            <a:ext cx="37758" cy="3817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18" name="Oval 10">
            <a:extLst>
              <a:ext uri="{FF2B5EF4-FFF2-40B4-BE49-F238E27FC236}">
                <a16:creationId xmlns:a16="http://schemas.microsoft.com/office/drawing/2014/main" id="{A97E310F-D998-4F7E-9D11-CE05CD100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35" y="5569185"/>
            <a:ext cx="37758" cy="3817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19" name="Freeform 11">
            <a:extLst>
              <a:ext uri="{FF2B5EF4-FFF2-40B4-BE49-F238E27FC236}">
                <a16:creationId xmlns:a16="http://schemas.microsoft.com/office/drawing/2014/main" id="{C0679C03-16D5-4BA0-A9C7-F03DD58519CF}"/>
              </a:ext>
            </a:extLst>
          </p:cNvPr>
          <p:cNvSpPr>
            <a:spLocks/>
          </p:cNvSpPr>
          <p:nvPr/>
        </p:nvSpPr>
        <p:spPr bwMode="auto">
          <a:xfrm>
            <a:off x="3337701" y="5584453"/>
            <a:ext cx="139164" cy="10905"/>
          </a:xfrm>
          <a:custGeom>
            <a:avLst/>
            <a:gdLst>
              <a:gd name="T0" fmla="*/ 48 w 48"/>
              <a:gd name="T1" fmla="*/ 2 h 4"/>
              <a:gd name="T2" fmla="*/ 46 w 48"/>
              <a:gd name="T3" fmla="*/ 4 h 4"/>
              <a:gd name="T4" fmla="*/ 2 w 48"/>
              <a:gd name="T5" fmla="*/ 4 h 4"/>
              <a:gd name="T6" fmla="*/ 0 w 48"/>
              <a:gd name="T7" fmla="*/ 2 h 4"/>
              <a:gd name="T8" fmla="*/ 0 w 48"/>
              <a:gd name="T9" fmla="*/ 2 h 4"/>
              <a:gd name="T10" fmla="*/ 2 w 48"/>
              <a:gd name="T11" fmla="*/ 0 h 4"/>
              <a:gd name="T12" fmla="*/ 46 w 48"/>
              <a:gd name="T13" fmla="*/ 0 h 4"/>
              <a:gd name="T14" fmla="*/ 48 w 4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4">
                <a:moveTo>
                  <a:pt x="48" y="2"/>
                </a:moveTo>
                <a:cubicBezTo>
                  <a:pt x="48" y="4"/>
                  <a:pt x="47" y="4"/>
                  <a:pt x="46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4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30" name="Oval 9">
            <a:extLst>
              <a:ext uri="{FF2B5EF4-FFF2-40B4-BE49-F238E27FC236}">
                <a16:creationId xmlns:a16="http://schemas.microsoft.com/office/drawing/2014/main" id="{E85FCF80-830E-4514-80D2-4344909E9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3132" y="5821471"/>
            <a:ext cx="37758" cy="3817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31" name="Oval 10">
            <a:extLst>
              <a:ext uri="{FF2B5EF4-FFF2-40B4-BE49-F238E27FC236}">
                <a16:creationId xmlns:a16="http://schemas.microsoft.com/office/drawing/2014/main" id="{1FC59A83-8359-40B9-9076-B249381AC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35" y="5821471"/>
            <a:ext cx="37758" cy="3817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32" name="Freeform 11">
            <a:extLst>
              <a:ext uri="{FF2B5EF4-FFF2-40B4-BE49-F238E27FC236}">
                <a16:creationId xmlns:a16="http://schemas.microsoft.com/office/drawing/2014/main" id="{77F6A309-D17B-484A-A10B-B0257385C810}"/>
              </a:ext>
            </a:extLst>
          </p:cNvPr>
          <p:cNvSpPr>
            <a:spLocks/>
          </p:cNvSpPr>
          <p:nvPr/>
        </p:nvSpPr>
        <p:spPr bwMode="auto">
          <a:xfrm>
            <a:off x="3337701" y="5836739"/>
            <a:ext cx="139164" cy="10905"/>
          </a:xfrm>
          <a:custGeom>
            <a:avLst/>
            <a:gdLst>
              <a:gd name="T0" fmla="*/ 48 w 48"/>
              <a:gd name="T1" fmla="*/ 2 h 4"/>
              <a:gd name="T2" fmla="*/ 46 w 48"/>
              <a:gd name="T3" fmla="*/ 4 h 4"/>
              <a:gd name="T4" fmla="*/ 2 w 48"/>
              <a:gd name="T5" fmla="*/ 4 h 4"/>
              <a:gd name="T6" fmla="*/ 0 w 48"/>
              <a:gd name="T7" fmla="*/ 2 h 4"/>
              <a:gd name="T8" fmla="*/ 0 w 48"/>
              <a:gd name="T9" fmla="*/ 2 h 4"/>
              <a:gd name="T10" fmla="*/ 2 w 48"/>
              <a:gd name="T11" fmla="*/ 0 h 4"/>
              <a:gd name="T12" fmla="*/ 46 w 48"/>
              <a:gd name="T13" fmla="*/ 0 h 4"/>
              <a:gd name="T14" fmla="*/ 48 w 4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4">
                <a:moveTo>
                  <a:pt x="48" y="2"/>
                </a:moveTo>
                <a:cubicBezTo>
                  <a:pt x="48" y="4"/>
                  <a:pt x="47" y="4"/>
                  <a:pt x="46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4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27" name="Oval 9">
            <a:extLst>
              <a:ext uri="{FF2B5EF4-FFF2-40B4-BE49-F238E27FC236}">
                <a16:creationId xmlns:a16="http://schemas.microsoft.com/office/drawing/2014/main" id="{2C1A628A-C495-4307-86E4-0C5A3DDA6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3132" y="6202075"/>
            <a:ext cx="37758" cy="3817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28" name="Oval 10">
            <a:extLst>
              <a:ext uri="{FF2B5EF4-FFF2-40B4-BE49-F238E27FC236}">
                <a16:creationId xmlns:a16="http://schemas.microsoft.com/office/drawing/2014/main" id="{E29B2B4E-B426-4537-83FC-8B3ABD005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5835" y="6202075"/>
            <a:ext cx="37758" cy="3817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29" name="Freeform 11">
            <a:extLst>
              <a:ext uri="{FF2B5EF4-FFF2-40B4-BE49-F238E27FC236}">
                <a16:creationId xmlns:a16="http://schemas.microsoft.com/office/drawing/2014/main" id="{2C2B3D16-53FC-418D-8709-5B8B08A2D4B2}"/>
              </a:ext>
            </a:extLst>
          </p:cNvPr>
          <p:cNvSpPr>
            <a:spLocks/>
          </p:cNvSpPr>
          <p:nvPr/>
        </p:nvSpPr>
        <p:spPr bwMode="auto">
          <a:xfrm>
            <a:off x="3337701" y="6217343"/>
            <a:ext cx="139164" cy="10905"/>
          </a:xfrm>
          <a:custGeom>
            <a:avLst/>
            <a:gdLst>
              <a:gd name="T0" fmla="*/ 48 w 48"/>
              <a:gd name="T1" fmla="*/ 2 h 4"/>
              <a:gd name="T2" fmla="*/ 46 w 48"/>
              <a:gd name="T3" fmla="*/ 4 h 4"/>
              <a:gd name="T4" fmla="*/ 2 w 48"/>
              <a:gd name="T5" fmla="*/ 4 h 4"/>
              <a:gd name="T6" fmla="*/ 0 w 48"/>
              <a:gd name="T7" fmla="*/ 2 h 4"/>
              <a:gd name="T8" fmla="*/ 0 w 48"/>
              <a:gd name="T9" fmla="*/ 2 h 4"/>
              <a:gd name="T10" fmla="*/ 2 w 48"/>
              <a:gd name="T11" fmla="*/ 0 h 4"/>
              <a:gd name="T12" fmla="*/ 46 w 48"/>
              <a:gd name="T13" fmla="*/ 0 h 4"/>
              <a:gd name="T14" fmla="*/ 48 w 4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4">
                <a:moveTo>
                  <a:pt x="48" y="2"/>
                </a:moveTo>
                <a:cubicBezTo>
                  <a:pt x="48" y="4"/>
                  <a:pt x="47" y="4"/>
                  <a:pt x="46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4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100" spc="-80">
              <a:ln>
                <a:solidFill>
                  <a:srgbClr val="00486C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6" name="이등변 삼각형 5">
            <a:extLst>
              <a:ext uri="{FF2B5EF4-FFF2-40B4-BE49-F238E27FC236}">
                <a16:creationId xmlns:a16="http://schemas.microsoft.com/office/drawing/2014/main" id="{6EBA79CE-8808-2110-CAC1-9A7B5E00E2AC}"/>
              </a:ext>
            </a:extLst>
          </p:cNvPr>
          <p:cNvSpPr/>
          <p:nvPr/>
        </p:nvSpPr>
        <p:spPr>
          <a:xfrm rot="5400000">
            <a:off x="1146266" y="3164564"/>
            <a:ext cx="121235" cy="78205"/>
          </a:xfrm>
          <a:prstGeom prst="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112000"/>
              </a:lnSpc>
            </a:pPr>
            <a:endParaRPr lang="ko-KR" altLang="en-US" sz="1200" spc="-10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3DD46B14-A97C-BB83-7544-9D0EA4F7DE9E}"/>
              </a:ext>
            </a:extLst>
          </p:cNvPr>
          <p:cNvSpPr/>
          <p:nvPr/>
        </p:nvSpPr>
        <p:spPr>
          <a:xfrm>
            <a:off x="1518046" y="28096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서비스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환경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en-US" altLang="ko-KR" sz="1100" spc="-80" dirty="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(D1)</a:t>
            </a:r>
            <a:endParaRPr lang="ko-KR" altLang="en-US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3F32E1AD-85ED-6193-513E-67138BA04BB9}"/>
              </a:ext>
            </a:extLst>
          </p:cNvPr>
          <p:cNvSpPr/>
          <p:nvPr/>
        </p:nvSpPr>
        <p:spPr>
          <a:xfrm>
            <a:off x="2489914" y="28096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서비스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과정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en-US" altLang="ko-KR" sz="1100" spc="-80" dirty="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(D2)</a:t>
            </a:r>
            <a:endParaRPr lang="ko-KR" altLang="en-US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F976019B-DA1B-9B81-365D-C540BF0D3FD3}"/>
              </a:ext>
            </a:extLst>
          </p:cNvPr>
          <p:cNvSpPr/>
          <p:nvPr/>
        </p:nvSpPr>
        <p:spPr>
          <a:xfrm>
            <a:off x="3461782" y="28096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서비스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결과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en-US" altLang="ko-KR" sz="1100" spc="-80" dirty="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(D3)</a:t>
            </a:r>
            <a:endParaRPr lang="ko-KR" altLang="en-US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A366C101-D3C1-9781-E0AD-1AE815A33DD8}"/>
              </a:ext>
            </a:extLst>
          </p:cNvPr>
          <p:cNvSpPr/>
          <p:nvPr/>
        </p:nvSpPr>
        <p:spPr>
          <a:xfrm>
            <a:off x="4433650" y="28096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사회적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만족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en-US" altLang="ko-KR" sz="1100" spc="-80" dirty="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(D4)</a:t>
            </a:r>
            <a:endParaRPr lang="ko-KR" altLang="en-US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B25A205D-E512-5D3D-E987-01C08FAB66A5}"/>
              </a:ext>
            </a:extLst>
          </p:cNvPr>
          <p:cNvSpPr/>
          <p:nvPr/>
        </p:nvSpPr>
        <p:spPr>
          <a:xfrm>
            <a:off x="5405519" y="28096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전반적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ko-KR" altLang="en-US" sz="1100" spc="-8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만족</a:t>
            </a:r>
            <a:endParaRPr lang="en-US" altLang="ko-KR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en-US" altLang="ko-KR" sz="1100" spc="-80" dirty="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(D5)</a:t>
            </a:r>
            <a:endParaRPr lang="ko-KR" altLang="en-US" sz="1100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B1A57BBD-2344-83F7-74E8-E4644A5E2F6D}"/>
              </a:ext>
            </a:extLst>
          </p:cNvPr>
          <p:cNvSpPr/>
          <p:nvPr/>
        </p:nvSpPr>
        <p:spPr>
          <a:xfrm>
            <a:off x="1512347" y="39018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1D8F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W1</a:t>
            </a:r>
          </a:p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(10%)</a:t>
            </a:r>
            <a:endParaRPr lang="ko-KR" altLang="en-US" sz="1100" spc="-8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1C5D58C3-4FFD-01B3-4BDE-288E8AE88021}"/>
              </a:ext>
            </a:extLst>
          </p:cNvPr>
          <p:cNvSpPr/>
          <p:nvPr/>
        </p:nvSpPr>
        <p:spPr>
          <a:xfrm>
            <a:off x="2484215" y="39018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1D8F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W1</a:t>
            </a:r>
          </a:p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(20%)</a:t>
            </a:r>
            <a:endParaRPr lang="ko-KR" altLang="en-US" sz="1100" spc="-8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51825C1F-499C-A250-1C24-942648A9B9D2}"/>
              </a:ext>
            </a:extLst>
          </p:cNvPr>
          <p:cNvSpPr/>
          <p:nvPr/>
        </p:nvSpPr>
        <p:spPr>
          <a:xfrm>
            <a:off x="3456083" y="39018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1D8F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W3</a:t>
            </a:r>
          </a:p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(20%)</a:t>
            </a:r>
            <a:endParaRPr lang="ko-KR" altLang="en-US" sz="1100" spc="-8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CACDA452-D9E8-E5F8-5FBA-DCE990D224EF}"/>
              </a:ext>
            </a:extLst>
          </p:cNvPr>
          <p:cNvSpPr/>
          <p:nvPr/>
        </p:nvSpPr>
        <p:spPr>
          <a:xfrm>
            <a:off x="4427951" y="39018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1D8F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W4</a:t>
            </a:r>
          </a:p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</a:t>
            </a:r>
            <a:r>
              <a:rPr lang="en-US" altLang="ko-KR" sz="1100" spc="-8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20%)</a:t>
            </a:r>
            <a:endParaRPr lang="en-US" altLang="ko-KR" sz="1100" spc="-8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E084F904-BDA4-D01C-F050-DB3C447AA2F0}"/>
              </a:ext>
            </a:extLst>
          </p:cNvPr>
          <p:cNvSpPr/>
          <p:nvPr/>
        </p:nvSpPr>
        <p:spPr>
          <a:xfrm>
            <a:off x="5399820" y="3901882"/>
            <a:ext cx="788400" cy="787969"/>
          </a:xfrm>
          <a:prstGeom prst="ellipse">
            <a:avLst/>
          </a:prstGeom>
          <a:solidFill>
            <a:schemeClr val="bg1"/>
          </a:solidFill>
          <a:ln w="19050">
            <a:solidFill>
              <a:srgbClr val="1D8F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W5</a:t>
            </a:r>
          </a:p>
          <a:p>
            <a:pPr algn="ctr"/>
            <a:r>
              <a:rPr lang="en-US" altLang="ko-KR" sz="1100" spc="-80" dirty="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(30%)</a:t>
            </a:r>
            <a:endParaRPr lang="ko-KR" altLang="en-US" sz="1100" spc="-8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C216561-6E9C-41D9-AAB4-7249C20B1530}"/>
              </a:ext>
            </a:extLst>
          </p:cNvPr>
          <p:cNvSpPr/>
          <p:nvPr/>
        </p:nvSpPr>
        <p:spPr>
          <a:xfrm>
            <a:off x="571501" y="2714858"/>
            <a:ext cx="603249" cy="977616"/>
          </a:xfrm>
          <a:prstGeom prst="roundRect">
            <a:avLst>
              <a:gd name="adj" fmla="val 10683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180000" rtlCol="0" anchor="ctr"/>
          <a:lstStyle/>
          <a:p>
            <a:pPr algn="ctr">
              <a:lnSpc>
                <a:spcPct val="112000"/>
              </a:lnSpc>
            </a:pPr>
            <a:r>
              <a:rPr lang="ko-KR" altLang="en-US" sz="1200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차원</a:t>
            </a:r>
          </a:p>
        </p:txBody>
      </p:sp>
      <p:sp>
        <p:nvSpPr>
          <p:cNvPr id="135" name="이등변 삼각형 134">
            <a:extLst>
              <a:ext uri="{FF2B5EF4-FFF2-40B4-BE49-F238E27FC236}">
                <a16:creationId xmlns:a16="http://schemas.microsoft.com/office/drawing/2014/main" id="{9A005A05-807D-4947-A61B-748C189E3FF0}"/>
              </a:ext>
            </a:extLst>
          </p:cNvPr>
          <p:cNvSpPr/>
          <p:nvPr/>
        </p:nvSpPr>
        <p:spPr>
          <a:xfrm rot="5400000">
            <a:off x="1146266" y="4256764"/>
            <a:ext cx="121235" cy="78205"/>
          </a:xfrm>
          <a:prstGeom prst="triangle">
            <a:avLst/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112000"/>
              </a:lnSpc>
            </a:pPr>
            <a:endParaRPr lang="ko-KR" altLang="en-US" sz="1200" spc="-10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43" name="그림 142">
            <a:extLst>
              <a:ext uri="{FF2B5EF4-FFF2-40B4-BE49-F238E27FC236}">
                <a16:creationId xmlns:a16="http://schemas.microsoft.com/office/drawing/2014/main" id="{176ED765-DF8D-44EC-B9E3-02CB58C5C37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27520" b="42236"/>
          <a:stretch/>
        </p:blipFill>
        <p:spPr>
          <a:xfrm>
            <a:off x="8238744" y="962894"/>
            <a:ext cx="1667256" cy="1478451"/>
          </a:xfrm>
          <a:prstGeom prst="rect">
            <a:avLst/>
          </a:prstGeom>
        </p:spPr>
      </p:pic>
      <p:sp>
        <p:nvSpPr>
          <p:cNvPr id="147" name="직각 삼각형 146">
            <a:extLst>
              <a:ext uri="{FF2B5EF4-FFF2-40B4-BE49-F238E27FC236}">
                <a16:creationId xmlns:a16="http://schemas.microsoft.com/office/drawing/2014/main" id="{C1B6FC51-C065-46AD-AB7F-207304D4DA72}"/>
              </a:ext>
            </a:extLst>
          </p:cNvPr>
          <p:cNvSpPr/>
          <p:nvPr/>
        </p:nvSpPr>
        <p:spPr>
          <a:xfrm>
            <a:off x="6250092" y="3438525"/>
            <a:ext cx="350734" cy="253949"/>
          </a:xfrm>
          <a:prstGeom prst="rtTriangle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49" name="직각 삼각형 148">
            <a:extLst>
              <a:ext uri="{FF2B5EF4-FFF2-40B4-BE49-F238E27FC236}">
                <a16:creationId xmlns:a16="http://schemas.microsoft.com/office/drawing/2014/main" id="{B9AEAEC3-FCEE-44DC-A6BA-FF099C072CA0}"/>
              </a:ext>
            </a:extLst>
          </p:cNvPr>
          <p:cNvSpPr/>
          <p:nvPr/>
        </p:nvSpPr>
        <p:spPr>
          <a:xfrm>
            <a:off x="6250092" y="4530725"/>
            <a:ext cx="350734" cy="253949"/>
          </a:xfrm>
          <a:prstGeom prst="rtTriangle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5F9329-9C52-08B7-F7D8-775D31C5B39F}"/>
              </a:ext>
            </a:extLst>
          </p:cNvPr>
          <p:cNvSpPr txBox="1"/>
          <p:nvPr/>
        </p:nvSpPr>
        <p:spPr>
          <a:xfrm>
            <a:off x="8513742" y="3339447"/>
            <a:ext cx="730271" cy="1675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9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편의성 </a:t>
            </a:r>
            <a:r>
              <a:rPr lang="en-US" altLang="ko-KR" sz="9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C1</a:t>
            </a:r>
            <a:endParaRPr lang="ko-KR" altLang="en-US" sz="9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45358AE-6597-80D2-9D12-3D6516C252A6}"/>
              </a:ext>
            </a:extLst>
          </p:cNvPr>
          <p:cNvSpPr txBox="1"/>
          <p:nvPr/>
        </p:nvSpPr>
        <p:spPr>
          <a:xfrm>
            <a:off x="7704285" y="3339447"/>
            <a:ext cx="730271" cy="16756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 sz="9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구성요소</a:t>
            </a:r>
            <a:r>
              <a:rPr lang="en-US" altLang="ko-KR" sz="9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</a:t>
            </a:r>
            <a:endParaRPr lang="ko-KR" altLang="en-US" sz="9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3" name="이등변 삼각형 32">
            <a:extLst>
              <a:ext uri="{FF2B5EF4-FFF2-40B4-BE49-F238E27FC236}">
                <a16:creationId xmlns:a16="http://schemas.microsoft.com/office/drawing/2014/main" id="{D14A3428-6036-A4BC-953C-A3C66CA42358}"/>
              </a:ext>
            </a:extLst>
          </p:cNvPr>
          <p:cNvSpPr/>
          <p:nvPr/>
        </p:nvSpPr>
        <p:spPr>
          <a:xfrm rot="5400000">
            <a:off x="8437444" y="3398885"/>
            <a:ext cx="39115" cy="48692"/>
          </a:xfrm>
          <a:prstGeom prst="triangl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5DAB98C-C15B-42D9-ADC3-1D31CCB9B981}"/>
              </a:ext>
            </a:extLst>
          </p:cNvPr>
          <p:cNvSpPr txBox="1"/>
          <p:nvPr/>
        </p:nvSpPr>
        <p:spPr>
          <a:xfrm>
            <a:off x="8513742" y="3545077"/>
            <a:ext cx="730271" cy="1734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편의성 </a:t>
            </a:r>
            <a:r>
              <a:rPr lang="en-US" altLang="ko-KR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C2</a:t>
            </a:r>
            <a:endParaRPr lang="ko-KR" altLang="en-US" sz="9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6636E253-3434-402E-9262-97EC435A335D}"/>
              </a:ext>
            </a:extLst>
          </p:cNvPr>
          <p:cNvSpPr txBox="1"/>
          <p:nvPr/>
        </p:nvSpPr>
        <p:spPr>
          <a:xfrm>
            <a:off x="7704285" y="3545077"/>
            <a:ext cx="730271" cy="1734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구성요소</a:t>
            </a:r>
            <a:r>
              <a:rPr lang="en-US" altLang="ko-KR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2</a:t>
            </a:r>
            <a:endParaRPr lang="ko-KR" altLang="en-US" sz="9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9" name="이등변 삼각형 158">
            <a:extLst>
              <a:ext uri="{FF2B5EF4-FFF2-40B4-BE49-F238E27FC236}">
                <a16:creationId xmlns:a16="http://schemas.microsoft.com/office/drawing/2014/main" id="{9FC6E5AF-AF16-4AB5-B231-19C713993A9A}"/>
              </a:ext>
            </a:extLst>
          </p:cNvPr>
          <p:cNvSpPr/>
          <p:nvPr/>
        </p:nvSpPr>
        <p:spPr>
          <a:xfrm rot="5400000">
            <a:off x="8437444" y="3607445"/>
            <a:ext cx="39115" cy="48692"/>
          </a:xfrm>
          <a:prstGeom prst="triangl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4C3E90E1-AC0A-460D-B32B-0FE9EE686A9B}"/>
              </a:ext>
            </a:extLst>
          </p:cNvPr>
          <p:cNvSpPr txBox="1"/>
          <p:nvPr/>
        </p:nvSpPr>
        <p:spPr>
          <a:xfrm>
            <a:off x="8513742" y="3756569"/>
            <a:ext cx="730271" cy="1734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편의성 </a:t>
            </a:r>
            <a:r>
              <a:rPr lang="en-US" altLang="ko-KR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C3</a:t>
            </a:r>
            <a:endParaRPr lang="ko-KR" altLang="en-US" sz="9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43694F67-A622-4BF1-AF39-DEC05B2DAF6B}"/>
              </a:ext>
            </a:extLst>
          </p:cNvPr>
          <p:cNvSpPr txBox="1"/>
          <p:nvPr/>
        </p:nvSpPr>
        <p:spPr>
          <a:xfrm>
            <a:off x="7704285" y="3756569"/>
            <a:ext cx="730271" cy="17342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구성요소</a:t>
            </a:r>
            <a:r>
              <a:rPr lang="en-US" altLang="ko-KR" sz="9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3</a:t>
            </a:r>
            <a:endParaRPr lang="ko-KR" altLang="en-US" sz="9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3" name="이등변 삼각형 162">
            <a:extLst>
              <a:ext uri="{FF2B5EF4-FFF2-40B4-BE49-F238E27FC236}">
                <a16:creationId xmlns:a16="http://schemas.microsoft.com/office/drawing/2014/main" id="{7A52041E-07AF-451D-AB93-6865D10B9594}"/>
              </a:ext>
            </a:extLst>
          </p:cNvPr>
          <p:cNvSpPr/>
          <p:nvPr/>
        </p:nvSpPr>
        <p:spPr>
          <a:xfrm rot="5400000">
            <a:off x="8437444" y="3818937"/>
            <a:ext cx="39115" cy="48692"/>
          </a:xfrm>
          <a:prstGeom prst="triangl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FE860399-A3B0-4E39-9E7C-538FC759F6EC}"/>
              </a:ext>
            </a:extLst>
          </p:cNvPr>
          <p:cNvSpPr/>
          <p:nvPr/>
        </p:nvSpPr>
        <p:spPr>
          <a:xfrm flipH="1">
            <a:off x="7048719" y="3301047"/>
            <a:ext cx="554749" cy="653750"/>
          </a:xfrm>
          <a:prstGeom prst="roundRect">
            <a:avLst>
              <a:gd name="adj" fmla="val 11594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9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서비스</a:t>
            </a:r>
            <a:endParaRPr lang="en-US" altLang="ko-KR" sz="9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9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환경</a:t>
            </a:r>
            <a:endParaRPr lang="en-US" altLang="ko-KR" sz="9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9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</a:t>
            </a:r>
            <a:r>
              <a:rPr lang="ko-KR" altLang="en-US" sz="9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예</a:t>
            </a:r>
            <a:r>
              <a:rPr lang="en-US" altLang="ko-KR" sz="9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)</a:t>
            </a:r>
            <a:endParaRPr lang="ko-KR" altLang="en-US" sz="9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C9F79E7C-5590-4D96-A808-E2B84579DECB}"/>
              </a:ext>
            </a:extLst>
          </p:cNvPr>
          <p:cNvSpPr/>
          <p:nvPr/>
        </p:nvSpPr>
        <p:spPr>
          <a:xfrm flipH="1">
            <a:off x="7048719" y="4006885"/>
            <a:ext cx="554749" cy="653750"/>
          </a:xfrm>
          <a:prstGeom prst="roundRect">
            <a:avLst>
              <a:gd name="adj" fmla="val 11594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9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서비스</a:t>
            </a:r>
            <a:endParaRPr lang="en-US" altLang="ko-KR" sz="9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9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환경</a:t>
            </a:r>
            <a:endParaRPr lang="en-US" altLang="ko-KR" sz="9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9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(D1)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834A23DE-39E0-450F-BD65-9C15E85A5255}"/>
              </a:ext>
            </a:extLst>
          </p:cNvPr>
          <p:cNvSpPr txBox="1"/>
          <p:nvPr/>
        </p:nvSpPr>
        <p:spPr>
          <a:xfrm>
            <a:off x="540072" y="3211705"/>
            <a:ext cx="682507" cy="2154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8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n-ea"/>
              </a:rPr>
              <a:t>Dimension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3812E0CD-8086-494D-8C66-9CADB0F7E4C5}"/>
              </a:ext>
            </a:extLst>
          </p:cNvPr>
          <p:cNvSpPr/>
          <p:nvPr/>
        </p:nvSpPr>
        <p:spPr>
          <a:xfrm>
            <a:off x="571501" y="3807058"/>
            <a:ext cx="603249" cy="977616"/>
          </a:xfrm>
          <a:prstGeom prst="roundRect">
            <a:avLst>
              <a:gd name="adj" fmla="val 10683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180000" rtlCol="0" anchor="ctr"/>
          <a:lstStyle/>
          <a:p>
            <a:pPr algn="ctr">
              <a:lnSpc>
                <a:spcPct val="112000"/>
              </a:lnSpc>
            </a:pPr>
            <a:r>
              <a:rPr lang="ko-KR" altLang="en-US" sz="1200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가중치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8350A0D1-DEE0-462F-940D-6ACEE9DE3D19}"/>
              </a:ext>
            </a:extLst>
          </p:cNvPr>
          <p:cNvSpPr txBox="1"/>
          <p:nvPr/>
        </p:nvSpPr>
        <p:spPr>
          <a:xfrm>
            <a:off x="601953" y="4339553"/>
            <a:ext cx="542344" cy="2154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8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n-ea"/>
              </a:rPr>
              <a:t>Weight</a:t>
            </a:r>
          </a:p>
        </p:txBody>
      </p:sp>
      <p:cxnSp>
        <p:nvCxnSpPr>
          <p:cNvPr id="171" name="직선 연결선 170">
            <a:extLst>
              <a:ext uri="{FF2B5EF4-FFF2-40B4-BE49-F238E27FC236}">
                <a16:creationId xmlns:a16="http://schemas.microsoft.com/office/drawing/2014/main" id="{3C6674FA-53B7-4B4D-81BA-45587266FFFA}"/>
              </a:ext>
            </a:extLst>
          </p:cNvPr>
          <p:cNvCxnSpPr>
            <a:cxnSpLocks/>
          </p:cNvCxnSpPr>
          <p:nvPr/>
        </p:nvCxnSpPr>
        <p:spPr>
          <a:xfrm>
            <a:off x="647700" y="4346351"/>
            <a:ext cx="444500" cy="0"/>
          </a:xfrm>
          <a:prstGeom prst="line">
            <a:avLst/>
          </a:prstGeom>
          <a:ln w="3175">
            <a:solidFill>
              <a:schemeClr val="bg1">
                <a:alpha val="3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직선 연결선 173">
            <a:extLst>
              <a:ext uri="{FF2B5EF4-FFF2-40B4-BE49-F238E27FC236}">
                <a16:creationId xmlns:a16="http://schemas.microsoft.com/office/drawing/2014/main" id="{1A8D7170-DA4D-490D-BBB8-2332C0569B27}"/>
              </a:ext>
            </a:extLst>
          </p:cNvPr>
          <p:cNvCxnSpPr>
            <a:cxnSpLocks/>
          </p:cNvCxnSpPr>
          <p:nvPr/>
        </p:nvCxnSpPr>
        <p:spPr>
          <a:xfrm>
            <a:off x="647700" y="3235101"/>
            <a:ext cx="444500" cy="0"/>
          </a:xfrm>
          <a:prstGeom prst="line">
            <a:avLst/>
          </a:prstGeom>
          <a:ln w="3175">
            <a:solidFill>
              <a:schemeClr val="bg1">
                <a:alpha val="3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733434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>
            <a:extLst>
              <a:ext uri="{FF2B5EF4-FFF2-40B4-BE49-F238E27FC236}">
                <a16:creationId xmlns:a16="http://schemas.microsoft.com/office/drawing/2014/main" id="{23824DB1-DB0B-4B93-B7C0-1BC5D3C1CED6}"/>
              </a:ext>
            </a:extLst>
          </p:cNvPr>
          <p:cNvGrpSpPr/>
          <p:nvPr/>
        </p:nvGrpSpPr>
        <p:grpSpPr>
          <a:xfrm>
            <a:off x="1073818" y="2815897"/>
            <a:ext cx="1324700" cy="1279854"/>
            <a:chOff x="1216692" y="3368346"/>
            <a:chExt cx="1356247" cy="1310333"/>
          </a:xfrm>
        </p:grpSpPr>
        <p:pic>
          <p:nvPicPr>
            <p:cNvPr id="10" name="그림 9">
              <a:extLst>
                <a:ext uri="{FF2B5EF4-FFF2-40B4-BE49-F238E27FC236}">
                  <a16:creationId xmlns:a16="http://schemas.microsoft.com/office/drawing/2014/main" id="{3F3E74B4-F668-453E-9C4A-BE3A655CB4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216692" y="3368346"/>
              <a:ext cx="1356247" cy="1310333"/>
            </a:xfrm>
            <a:prstGeom prst="rect">
              <a:avLst/>
            </a:prstGeom>
            <a:effectLst>
              <a:outerShdw blurRad="381000" dist="406400" dir="2700000" algn="tl" rotWithShape="0">
                <a:srgbClr val="495F77">
                  <a:alpha val="40000"/>
                </a:srgbClr>
              </a:outerShdw>
            </a:effectLst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A98BCF6-D8F1-4E74-B51C-732BE7830552}"/>
                </a:ext>
              </a:extLst>
            </p:cNvPr>
            <p:cNvSpPr txBox="1"/>
            <p:nvPr/>
          </p:nvSpPr>
          <p:spPr>
            <a:xfrm>
              <a:off x="1454652" y="3474294"/>
              <a:ext cx="650449" cy="85078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8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Ⅳ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99F63CE7-3C4F-4689-B44D-F584FD47F69D}"/>
              </a:ext>
            </a:extLst>
          </p:cNvPr>
          <p:cNvSpPr txBox="1"/>
          <p:nvPr/>
        </p:nvSpPr>
        <p:spPr>
          <a:xfrm>
            <a:off x="2191702" y="2941736"/>
            <a:ext cx="6224989" cy="9449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5000" b="1" spc="-6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분석 결과</a:t>
            </a:r>
            <a:r>
              <a:rPr lang="ko-KR" altLang="en-US" sz="5000" b="1" spc="-600" dirty="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 요약</a:t>
            </a:r>
          </a:p>
        </p:txBody>
      </p:sp>
    </p:spTree>
    <p:extLst>
      <p:ext uri="{BB962C8B-B14F-4D97-AF65-F5344CB8AC3E}">
        <p14:creationId xmlns:p14="http://schemas.microsoft.com/office/powerpoint/2010/main" val="310942133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in_summary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1. </a:t>
            </a:r>
            <a:r>
              <a:rPr lang="ko-KR" altLang="en-US" dirty="0"/>
              <a:t>전체 결과 요약</a:t>
            </a:r>
          </a:p>
        </p:txBody>
      </p:sp>
      <p:pic>
        <p:nvPicPr>
          <p:cNvPr id="73" name="zero1">
            <a:extLst>
              <a:ext uri="{FF2B5EF4-FFF2-40B4-BE49-F238E27FC236}">
                <a16:creationId xmlns:a16="http://schemas.microsoft.com/office/drawing/2014/main" id="{39FEB865-223A-447B-BDFC-025E547ED1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892910" y="1427989"/>
            <a:ext cx="1469823" cy="451482"/>
          </a:xfrm>
          <a:prstGeom prst="rect">
            <a:avLst/>
          </a:prstGeom>
        </p:spPr>
      </p:pic>
      <p:sp>
        <p:nvSpPr>
          <p:cNvPr id="66" name="zero2">
            <a:extLst>
              <a:ext uri="{FF2B5EF4-FFF2-40B4-BE49-F238E27FC236}">
                <a16:creationId xmlns:a16="http://schemas.microsoft.com/office/drawing/2014/main" id="{67B61154-CEE7-4C1E-903B-CB10DD9CA760}"/>
              </a:ext>
            </a:extLst>
          </p:cNvPr>
          <p:cNvSpPr/>
          <p:nvPr/>
        </p:nvSpPr>
        <p:spPr>
          <a:xfrm>
            <a:off x="571500" y="1536801"/>
            <a:ext cx="4112643" cy="2149434"/>
          </a:xfrm>
          <a:prstGeom prst="roundRect">
            <a:avLst>
              <a:gd name="adj" fmla="val 4259"/>
            </a:avLst>
          </a:prstGeom>
          <a:gradFill>
            <a:gsLst>
              <a:gs pos="96000">
                <a:schemeClr val="bg1"/>
              </a:gs>
              <a:gs pos="100000">
                <a:srgbClr val="E8E8E8"/>
              </a:gs>
            </a:gsLst>
            <a:lin ang="5400000" scaled="1"/>
          </a:gradFill>
          <a:ln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shp1">
            <a:extLst>
              <a:ext uri="{FF2B5EF4-FFF2-40B4-BE49-F238E27FC236}">
                <a16:creationId xmlns:a16="http://schemas.microsoft.com/office/drawing/2014/main" id="{96232C58-6CE8-487C-8574-00D20350EFC3}"/>
              </a:ext>
            </a:extLst>
          </p:cNvPr>
          <p:cNvSpPr txBox="1"/>
          <p:nvPr/>
        </p:nvSpPr>
        <p:spPr>
          <a:xfrm>
            <a:off x="675018" y="1829925"/>
            <a:ext cx="3888357" cy="6988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과천도시공사의
</a:t>
            </a:r>
            <a:r>
              <a:rPr lang="ko-KR" altLang="en-US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종합만족도는 </a:t>
            </a:r>
            <a:r>
              <a:rPr lang="en-US" altLang="ko-KR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85.3</a:t>
            </a:r>
            <a:r>
              <a:rPr lang="ko-KR" altLang="en-US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점</a:t>
            </a:r>
            <a:endParaRPr lang="ko-KR" altLang="en-US" b="1" spc="-12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3" name="shp3">
            <a:extLst>
              <a:ext uri="{FF2B5EF4-FFF2-40B4-BE49-F238E27FC236}">
                <a16:creationId xmlns:a16="http://schemas.microsoft.com/office/drawing/2014/main" id="{47110F2E-DDAA-4135-B9AE-CFEA3DB4EEB5}"/>
              </a:ext>
            </a:extLst>
          </p:cNvPr>
          <p:cNvSpPr txBox="1"/>
          <p:nvPr/>
        </p:nvSpPr>
        <p:spPr>
          <a:xfrm>
            <a:off x="689360" y="2866035"/>
            <a:ext cx="3859673" cy="6121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시설관리공단 전체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(89.2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 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대비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3.9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 낮게 나타남
지방공기업 전체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(85.2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 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대비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0.1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 높음</a:t>
            </a:r>
            <a:endParaRPr lang="ko-KR" altLang="en-US" sz="135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65" name="zero5">
            <a:extLst>
              <a:ext uri="{FF2B5EF4-FFF2-40B4-BE49-F238E27FC236}">
                <a16:creationId xmlns:a16="http://schemas.microsoft.com/office/drawing/2014/main" id="{6689FE4E-E022-41D0-AF7C-18228BAAFF3B}"/>
              </a:ext>
            </a:extLst>
          </p:cNvPr>
          <p:cNvCxnSpPr>
            <a:cxnSpLocks/>
          </p:cNvCxnSpPr>
          <p:nvPr/>
        </p:nvCxnSpPr>
        <p:spPr>
          <a:xfrm>
            <a:off x="755889" y="2686050"/>
            <a:ext cx="374386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zero6">
            <a:extLst>
              <a:ext uri="{FF2B5EF4-FFF2-40B4-BE49-F238E27FC236}">
                <a16:creationId xmlns:a16="http://schemas.microsoft.com/office/drawing/2014/main" id="{D64CF5AF-C2D2-4479-8B5A-92FCB7E11932}"/>
              </a:ext>
            </a:extLst>
          </p:cNvPr>
          <p:cNvSpPr/>
          <p:nvPr/>
        </p:nvSpPr>
        <p:spPr>
          <a:xfrm>
            <a:off x="4531389" y="2662393"/>
            <a:ext cx="47314" cy="47314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zero7">
            <a:extLst>
              <a:ext uri="{FF2B5EF4-FFF2-40B4-BE49-F238E27FC236}">
                <a16:creationId xmlns:a16="http://schemas.microsoft.com/office/drawing/2014/main" id="{41588E93-DD78-4BFA-85AF-3633225A608F}"/>
              </a:ext>
            </a:extLst>
          </p:cNvPr>
          <p:cNvSpPr/>
          <p:nvPr/>
        </p:nvSpPr>
        <p:spPr>
          <a:xfrm>
            <a:off x="676939" y="2662393"/>
            <a:ext cx="47314" cy="47314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2" name="zero8">
            <a:extLst>
              <a:ext uri="{FF2B5EF4-FFF2-40B4-BE49-F238E27FC236}">
                <a16:creationId xmlns:a16="http://schemas.microsoft.com/office/drawing/2014/main" id="{47C94990-7130-435F-A332-539FA87C5D8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2198984" y="1503387"/>
            <a:ext cx="857674" cy="185805"/>
          </a:xfrm>
          <a:prstGeom prst="rect">
            <a:avLst/>
          </a:prstGeom>
        </p:spPr>
      </p:pic>
      <p:pic>
        <p:nvPicPr>
          <p:cNvPr id="76" name="zero9">
            <a:extLst>
              <a:ext uri="{FF2B5EF4-FFF2-40B4-BE49-F238E27FC236}">
                <a16:creationId xmlns:a16="http://schemas.microsoft.com/office/drawing/2014/main" id="{79611B2E-63A1-4BF8-AB94-9AC6BDC5655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541110" y="1427989"/>
            <a:ext cx="1469823" cy="451482"/>
          </a:xfrm>
          <a:prstGeom prst="rect">
            <a:avLst/>
          </a:prstGeom>
        </p:spPr>
      </p:pic>
      <p:sp>
        <p:nvSpPr>
          <p:cNvPr id="77" name="zero10">
            <a:extLst>
              <a:ext uri="{FF2B5EF4-FFF2-40B4-BE49-F238E27FC236}">
                <a16:creationId xmlns:a16="http://schemas.microsoft.com/office/drawing/2014/main" id="{1B361596-5727-4E53-AC0C-82DC27D33B78}"/>
              </a:ext>
            </a:extLst>
          </p:cNvPr>
          <p:cNvSpPr/>
          <p:nvPr/>
        </p:nvSpPr>
        <p:spPr>
          <a:xfrm>
            <a:off x="5219700" y="1536801"/>
            <a:ext cx="4112643" cy="2149434"/>
          </a:xfrm>
          <a:prstGeom prst="roundRect">
            <a:avLst>
              <a:gd name="adj" fmla="val 4259"/>
            </a:avLst>
          </a:prstGeom>
          <a:gradFill>
            <a:gsLst>
              <a:gs pos="96000">
                <a:schemeClr val="bg1"/>
              </a:gs>
              <a:gs pos="100000">
                <a:srgbClr val="E8E8E8"/>
              </a:gs>
            </a:gsLst>
            <a:lin ang="5400000" scaled="1"/>
          </a:gradFill>
          <a:ln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shp2">
            <a:extLst>
              <a:ext uri="{FF2B5EF4-FFF2-40B4-BE49-F238E27FC236}">
                <a16:creationId xmlns:a16="http://schemas.microsoft.com/office/drawing/2014/main" id="{4C1DF848-349D-4EDA-91AC-1402F25153DF}"/>
              </a:ext>
            </a:extLst>
          </p:cNvPr>
          <p:cNvSpPr txBox="1"/>
          <p:nvPr/>
        </p:nvSpPr>
        <p:spPr>
          <a:xfrm>
            <a:off x="5323218" y="1829925"/>
            <a:ext cx="3888357" cy="6988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전년도 종합만족도 대비
</a:t>
            </a:r>
            <a:r>
              <a:rPr lang="en-US" altLang="ko-KR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0.1</a:t>
            </a:r>
            <a:r>
              <a:rPr lang="ko-KR" altLang="en-US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점 하락</a:t>
            </a:r>
            <a:endParaRPr lang="ko-KR" altLang="en-US" b="1" spc="-12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79" name="shp4">
            <a:extLst>
              <a:ext uri="{FF2B5EF4-FFF2-40B4-BE49-F238E27FC236}">
                <a16:creationId xmlns:a16="http://schemas.microsoft.com/office/drawing/2014/main" id="{EC30C5A1-4D13-461D-ACC5-4F3515741C1D}"/>
              </a:ext>
            </a:extLst>
          </p:cNvPr>
          <p:cNvSpPr txBox="1"/>
          <p:nvPr/>
        </p:nvSpPr>
        <p:spPr>
          <a:xfrm>
            <a:off x="5337560" y="2866035"/>
            <a:ext cx="3859673" cy="6121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2022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84.6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점에서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2023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85.4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점으로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0.8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 상승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
2024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년에는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85.3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점으로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2023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대비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0.1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 하락</a:t>
            </a:r>
            <a:endParaRPr lang="ko-KR" altLang="en-US" sz="135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82" name="zero13">
            <a:extLst>
              <a:ext uri="{FF2B5EF4-FFF2-40B4-BE49-F238E27FC236}">
                <a16:creationId xmlns:a16="http://schemas.microsoft.com/office/drawing/2014/main" id="{B464EAEA-3AE0-44FD-923C-551A92F5F5F5}"/>
              </a:ext>
            </a:extLst>
          </p:cNvPr>
          <p:cNvCxnSpPr>
            <a:cxnSpLocks/>
          </p:cNvCxnSpPr>
          <p:nvPr/>
        </p:nvCxnSpPr>
        <p:spPr>
          <a:xfrm>
            <a:off x="5404089" y="2686050"/>
            <a:ext cx="374386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zero14">
            <a:extLst>
              <a:ext uri="{FF2B5EF4-FFF2-40B4-BE49-F238E27FC236}">
                <a16:creationId xmlns:a16="http://schemas.microsoft.com/office/drawing/2014/main" id="{B047A03E-0334-422B-A63B-25B5F1D978A8}"/>
              </a:ext>
            </a:extLst>
          </p:cNvPr>
          <p:cNvSpPr/>
          <p:nvPr/>
        </p:nvSpPr>
        <p:spPr>
          <a:xfrm>
            <a:off x="9179589" y="2662393"/>
            <a:ext cx="47314" cy="47314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zero15">
            <a:extLst>
              <a:ext uri="{FF2B5EF4-FFF2-40B4-BE49-F238E27FC236}">
                <a16:creationId xmlns:a16="http://schemas.microsoft.com/office/drawing/2014/main" id="{C488D45D-FE39-4488-B3AE-EAC2B332A040}"/>
              </a:ext>
            </a:extLst>
          </p:cNvPr>
          <p:cNvSpPr/>
          <p:nvPr/>
        </p:nvSpPr>
        <p:spPr>
          <a:xfrm>
            <a:off x="5325139" y="2662393"/>
            <a:ext cx="47314" cy="47314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zero16">
            <a:extLst>
              <a:ext uri="{FF2B5EF4-FFF2-40B4-BE49-F238E27FC236}">
                <a16:creationId xmlns:a16="http://schemas.microsoft.com/office/drawing/2014/main" id="{2E500AAB-6AF4-4E5E-8B30-F562269E85D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6847184" y="1503387"/>
            <a:ext cx="857674" cy="185805"/>
          </a:xfrm>
          <a:prstGeom prst="rect">
            <a:avLst/>
          </a:prstGeom>
        </p:spPr>
      </p:pic>
      <p:pic>
        <p:nvPicPr>
          <p:cNvPr id="100" name="zero17">
            <a:extLst>
              <a:ext uri="{FF2B5EF4-FFF2-40B4-BE49-F238E27FC236}">
                <a16:creationId xmlns:a16="http://schemas.microsoft.com/office/drawing/2014/main" id="{B632990F-FABE-4379-BBBE-7EC96F06BB9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892910" y="4018789"/>
            <a:ext cx="1469823" cy="451482"/>
          </a:xfrm>
          <a:prstGeom prst="rect">
            <a:avLst/>
          </a:prstGeom>
        </p:spPr>
      </p:pic>
      <p:sp>
        <p:nvSpPr>
          <p:cNvPr id="101" name="zero18">
            <a:extLst>
              <a:ext uri="{FF2B5EF4-FFF2-40B4-BE49-F238E27FC236}">
                <a16:creationId xmlns:a16="http://schemas.microsoft.com/office/drawing/2014/main" id="{F9307769-1CB6-4300-BA0C-F8CE1E46A047}"/>
              </a:ext>
            </a:extLst>
          </p:cNvPr>
          <p:cNvSpPr/>
          <p:nvPr/>
        </p:nvSpPr>
        <p:spPr>
          <a:xfrm>
            <a:off x="571500" y="4127601"/>
            <a:ext cx="4112643" cy="2149434"/>
          </a:xfrm>
          <a:prstGeom prst="roundRect">
            <a:avLst>
              <a:gd name="adj" fmla="val 4259"/>
            </a:avLst>
          </a:prstGeom>
          <a:gradFill>
            <a:gsLst>
              <a:gs pos="96000">
                <a:schemeClr val="bg1"/>
              </a:gs>
              <a:gs pos="100000">
                <a:srgbClr val="E8E8E8"/>
              </a:gs>
            </a:gsLst>
            <a:lin ang="5400000" scaled="1"/>
          </a:gradFill>
          <a:ln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2" name="shp5">
            <a:extLst>
              <a:ext uri="{FF2B5EF4-FFF2-40B4-BE49-F238E27FC236}">
                <a16:creationId xmlns:a16="http://schemas.microsoft.com/office/drawing/2014/main" id="{37913BC5-F891-489D-AD7F-222BD6CCE954}"/>
              </a:ext>
            </a:extLst>
          </p:cNvPr>
          <p:cNvSpPr txBox="1"/>
          <p:nvPr/>
        </p:nvSpPr>
        <p:spPr>
          <a:xfrm>
            <a:off x="675018" y="4420726"/>
            <a:ext cx="3888357" cy="6988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사업별 만족도는 
</a:t>
            </a:r>
            <a:r>
              <a:rPr lang="ko-KR" altLang="en-US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수련관 체육시설사업이 가장 높음</a:t>
            </a:r>
            <a:endParaRPr lang="ko-KR" altLang="en-US" b="1" spc="-12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3" name="shp7">
            <a:extLst>
              <a:ext uri="{FF2B5EF4-FFF2-40B4-BE49-F238E27FC236}">
                <a16:creationId xmlns:a16="http://schemas.microsoft.com/office/drawing/2014/main" id="{9D137FD4-1584-4F00-BFFB-7C6075C7436E}"/>
              </a:ext>
            </a:extLst>
          </p:cNvPr>
          <p:cNvSpPr txBox="1"/>
          <p:nvPr/>
        </p:nvSpPr>
        <p:spPr>
          <a:xfrm>
            <a:off x="689360" y="5456835"/>
            <a:ext cx="3859673" cy="6121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수련관 체육시설사업이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93.2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점으로 가장 높고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
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공원관리사업이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79.8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점으로 가장 낮음</a:t>
            </a:r>
            <a:endParaRPr lang="ko-KR" altLang="en-US" sz="135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106" name="zero21">
            <a:extLst>
              <a:ext uri="{FF2B5EF4-FFF2-40B4-BE49-F238E27FC236}">
                <a16:creationId xmlns:a16="http://schemas.microsoft.com/office/drawing/2014/main" id="{6EA66DBD-CCA5-4C23-B40C-E529C5EBB7E7}"/>
              </a:ext>
            </a:extLst>
          </p:cNvPr>
          <p:cNvCxnSpPr>
            <a:cxnSpLocks/>
          </p:cNvCxnSpPr>
          <p:nvPr/>
        </p:nvCxnSpPr>
        <p:spPr>
          <a:xfrm>
            <a:off x="755889" y="5276850"/>
            <a:ext cx="374386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zero22">
            <a:extLst>
              <a:ext uri="{FF2B5EF4-FFF2-40B4-BE49-F238E27FC236}">
                <a16:creationId xmlns:a16="http://schemas.microsoft.com/office/drawing/2014/main" id="{B64AF820-1DE6-445A-AD12-BD481DE4604B}"/>
              </a:ext>
            </a:extLst>
          </p:cNvPr>
          <p:cNvSpPr/>
          <p:nvPr/>
        </p:nvSpPr>
        <p:spPr>
          <a:xfrm>
            <a:off x="4531389" y="5253193"/>
            <a:ext cx="47314" cy="47314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zero23">
            <a:extLst>
              <a:ext uri="{FF2B5EF4-FFF2-40B4-BE49-F238E27FC236}">
                <a16:creationId xmlns:a16="http://schemas.microsoft.com/office/drawing/2014/main" id="{35379F30-2238-473B-9279-3F2E4082DFDC}"/>
              </a:ext>
            </a:extLst>
          </p:cNvPr>
          <p:cNvSpPr/>
          <p:nvPr/>
        </p:nvSpPr>
        <p:spPr>
          <a:xfrm>
            <a:off x="676939" y="5253193"/>
            <a:ext cx="47314" cy="47314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5" name="zero24">
            <a:extLst>
              <a:ext uri="{FF2B5EF4-FFF2-40B4-BE49-F238E27FC236}">
                <a16:creationId xmlns:a16="http://schemas.microsoft.com/office/drawing/2014/main" id="{457DF7CA-665D-4E4B-A5CB-7FC65E697A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2198984" y="4094187"/>
            <a:ext cx="857674" cy="185805"/>
          </a:xfrm>
          <a:prstGeom prst="rect">
            <a:avLst/>
          </a:prstGeom>
        </p:spPr>
      </p:pic>
      <p:pic>
        <p:nvPicPr>
          <p:cNvPr id="90" name="zero25">
            <a:extLst>
              <a:ext uri="{FF2B5EF4-FFF2-40B4-BE49-F238E27FC236}">
                <a16:creationId xmlns:a16="http://schemas.microsoft.com/office/drawing/2014/main" id="{DAC21A86-CF3C-4ECE-BD00-90F03DA9A7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541110" y="4018789"/>
            <a:ext cx="1469823" cy="451482"/>
          </a:xfrm>
          <a:prstGeom prst="rect">
            <a:avLst/>
          </a:prstGeom>
        </p:spPr>
      </p:pic>
      <p:sp>
        <p:nvSpPr>
          <p:cNvPr id="91" name="zero26">
            <a:extLst>
              <a:ext uri="{FF2B5EF4-FFF2-40B4-BE49-F238E27FC236}">
                <a16:creationId xmlns:a16="http://schemas.microsoft.com/office/drawing/2014/main" id="{FBCC07DE-ADC3-4691-81BE-955324220B14}"/>
              </a:ext>
            </a:extLst>
          </p:cNvPr>
          <p:cNvSpPr/>
          <p:nvPr/>
        </p:nvSpPr>
        <p:spPr>
          <a:xfrm>
            <a:off x="5219700" y="4127601"/>
            <a:ext cx="4112643" cy="2149434"/>
          </a:xfrm>
          <a:prstGeom prst="roundRect">
            <a:avLst>
              <a:gd name="adj" fmla="val 4259"/>
            </a:avLst>
          </a:prstGeom>
          <a:gradFill>
            <a:gsLst>
              <a:gs pos="96000">
                <a:schemeClr val="bg1"/>
              </a:gs>
              <a:gs pos="100000">
                <a:srgbClr val="E8E8E8"/>
              </a:gs>
            </a:gsLst>
            <a:lin ang="5400000" scaled="1"/>
          </a:gradFill>
          <a:ln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2" name="shp6">
            <a:extLst>
              <a:ext uri="{FF2B5EF4-FFF2-40B4-BE49-F238E27FC236}">
                <a16:creationId xmlns:a16="http://schemas.microsoft.com/office/drawing/2014/main" id="{C65FBC09-E709-4B0F-8C84-CDC95C269F95}"/>
              </a:ext>
            </a:extLst>
          </p:cNvPr>
          <p:cNvSpPr txBox="1"/>
          <p:nvPr/>
        </p:nvSpPr>
        <p:spPr>
          <a:xfrm>
            <a:off x="5323218" y="4438006"/>
            <a:ext cx="3888357" cy="66428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요소별 만족도는
</a:t>
            </a:r>
            <a:r>
              <a:rPr lang="ko-KR" altLang="en-US" sz="16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사회적 만족 차원의 지속성이 가장 높음</a:t>
            </a:r>
            <a:endParaRPr lang="ko-KR" altLang="en-US" sz="1600" b="1" spc="-12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93" name="shp8">
            <a:extLst>
              <a:ext uri="{FF2B5EF4-FFF2-40B4-BE49-F238E27FC236}">
                <a16:creationId xmlns:a16="http://schemas.microsoft.com/office/drawing/2014/main" id="{60FC8DA3-6296-4035-BCB9-B8D1774001D9}"/>
              </a:ext>
            </a:extLst>
          </p:cNvPr>
          <p:cNvSpPr txBox="1"/>
          <p:nvPr/>
        </p:nvSpPr>
        <p:spPr>
          <a:xfrm>
            <a:off x="5337560" y="5456835"/>
            <a:ext cx="3859673" cy="6121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사회적 만족 차원의 지속성이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94.4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점으로 가장 높고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
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전반적 만족 차원의 향상적이 </a:t>
            </a:r>
            <a:r>
              <a:rPr lang="en-US" altLang="ko-KR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77.5</a:t>
            </a:r>
            <a:r>
              <a:rPr lang="ko-KR" altLang="en-US" sz="13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점으로 가장 낮음</a:t>
            </a:r>
            <a:endParaRPr lang="ko-KR" altLang="en-US" sz="135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96" name="zero29">
            <a:extLst>
              <a:ext uri="{FF2B5EF4-FFF2-40B4-BE49-F238E27FC236}">
                <a16:creationId xmlns:a16="http://schemas.microsoft.com/office/drawing/2014/main" id="{71A0497A-C5D4-4DEF-A0E2-778C09F3B7E0}"/>
              </a:ext>
            </a:extLst>
          </p:cNvPr>
          <p:cNvCxnSpPr>
            <a:cxnSpLocks/>
          </p:cNvCxnSpPr>
          <p:nvPr/>
        </p:nvCxnSpPr>
        <p:spPr>
          <a:xfrm>
            <a:off x="5404089" y="5276850"/>
            <a:ext cx="374386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zero30">
            <a:extLst>
              <a:ext uri="{FF2B5EF4-FFF2-40B4-BE49-F238E27FC236}">
                <a16:creationId xmlns:a16="http://schemas.microsoft.com/office/drawing/2014/main" id="{E92EEE56-6647-4D72-9B92-74EAC997501F}"/>
              </a:ext>
            </a:extLst>
          </p:cNvPr>
          <p:cNvSpPr/>
          <p:nvPr/>
        </p:nvSpPr>
        <p:spPr>
          <a:xfrm>
            <a:off x="9179589" y="5253193"/>
            <a:ext cx="47314" cy="47314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zero31">
            <a:extLst>
              <a:ext uri="{FF2B5EF4-FFF2-40B4-BE49-F238E27FC236}">
                <a16:creationId xmlns:a16="http://schemas.microsoft.com/office/drawing/2014/main" id="{43BCE707-0230-4971-A08D-6414ED67CE08}"/>
              </a:ext>
            </a:extLst>
          </p:cNvPr>
          <p:cNvSpPr/>
          <p:nvPr/>
        </p:nvSpPr>
        <p:spPr>
          <a:xfrm>
            <a:off x="5325139" y="5253193"/>
            <a:ext cx="47314" cy="47314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5" name="zero32">
            <a:extLst>
              <a:ext uri="{FF2B5EF4-FFF2-40B4-BE49-F238E27FC236}">
                <a16:creationId xmlns:a16="http://schemas.microsoft.com/office/drawing/2014/main" id="{F6408074-3EF5-4CEE-88DB-D38099BD08A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6847184" y="4094187"/>
            <a:ext cx="857674" cy="185805"/>
          </a:xfrm>
          <a:prstGeom prst="rect">
            <a:avLst/>
          </a:prstGeom>
        </p:spPr>
      </p:pic>
      <p:sp>
        <p:nvSpPr>
          <p:cNvPr id="110" name="zero33">
            <a:extLst>
              <a:ext uri="{FF2B5EF4-FFF2-40B4-BE49-F238E27FC236}">
                <a16:creationId xmlns:a16="http://schemas.microsoft.com/office/drawing/2014/main" id="{BAD0F12D-2522-44C6-91F9-6B07C86D9E99}"/>
              </a:ext>
            </a:extLst>
          </p:cNvPr>
          <p:cNvSpPr/>
          <p:nvPr/>
        </p:nvSpPr>
        <p:spPr>
          <a:xfrm>
            <a:off x="1558147" y="2346385"/>
            <a:ext cx="2139349" cy="138023"/>
          </a:xfrm>
          <a:prstGeom prst="rect">
            <a:avLst/>
          </a:prstGeom>
          <a:solidFill>
            <a:srgbClr val="0F5BAA">
              <a:alpha val="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zero34">
            <a:extLst>
              <a:ext uri="{FF2B5EF4-FFF2-40B4-BE49-F238E27FC236}">
                <a16:creationId xmlns:a16="http://schemas.microsoft.com/office/drawing/2014/main" id="{DA5259A4-7494-414C-91A5-C440B71CA2D9}"/>
              </a:ext>
            </a:extLst>
          </p:cNvPr>
          <p:cNvSpPr/>
          <p:nvPr/>
        </p:nvSpPr>
        <p:spPr>
          <a:xfrm>
            <a:off x="6727109" y="2346385"/>
            <a:ext cx="1097825" cy="138023"/>
          </a:xfrm>
          <a:prstGeom prst="rect">
            <a:avLst/>
          </a:prstGeom>
          <a:solidFill>
            <a:srgbClr val="0F5BAA">
              <a:alpha val="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zero35">
            <a:extLst>
              <a:ext uri="{FF2B5EF4-FFF2-40B4-BE49-F238E27FC236}">
                <a16:creationId xmlns:a16="http://schemas.microsoft.com/office/drawing/2014/main" id="{22CE686D-7113-4119-89D8-FED3265A8310}"/>
              </a:ext>
            </a:extLst>
          </p:cNvPr>
          <p:cNvSpPr/>
          <p:nvPr/>
        </p:nvSpPr>
        <p:spPr>
          <a:xfrm>
            <a:off x="905100" y="4968815"/>
            <a:ext cx="3445442" cy="138023"/>
          </a:xfrm>
          <a:prstGeom prst="rect">
            <a:avLst/>
          </a:prstGeom>
          <a:solidFill>
            <a:srgbClr val="0F5BAA">
              <a:alpha val="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zero36">
            <a:extLst>
              <a:ext uri="{FF2B5EF4-FFF2-40B4-BE49-F238E27FC236}">
                <a16:creationId xmlns:a16="http://schemas.microsoft.com/office/drawing/2014/main" id="{20981DDB-8FD8-47F6-A727-57CBDB7AEF4F}"/>
              </a:ext>
            </a:extLst>
          </p:cNvPr>
          <p:cNvSpPr/>
          <p:nvPr/>
        </p:nvSpPr>
        <p:spPr>
          <a:xfrm>
            <a:off x="5381028" y="4968815"/>
            <a:ext cx="3789986" cy="138023"/>
          </a:xfrm>
          <a:prstGeom prst="rect">
            <a:avLst/>
          </a:prstGeom>
          <a:solidFill>
            <a:srgbClr val="0F5BAA">
              <a:alpha val="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4959071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사업별 결과 요약</a:t>
            </a:r>
          </a:p>
        </p:txBody>
      </p:sp>
      <p:cxnSp>
        <p:nvCxnSpPr>
          <p:cNvPr id="9" name="zero1">
            <a:extLst>
              <a:ext uri="{FF2B5EF4-FFF2-40B4-BE49-F238E27FC236}">
                <a16:creationId xmlns:a16="http://schemas.microsoft.com/office/drawing/2014/main" id="{877D09B5-2B86-4CE0-9F9A-097E944999F1}"/>
              </a:ext>
            </a:extLst>
          </p:cNvPr>
          <p:cNvCxnSpPr>
            <a:cxnSpLocks/>
          </p:cNvCxnSpPr>
          <p:nvPr/>
        </p:nvCxnSpPr>
        <p:spPr>
          <a:xfrm>
            <a:off x="571500" y="1598081"/>
            <a:ext cx="8763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hp1">
            <a:extLst>
              <a:ext uri="{FF2B5EF4-FFF2-40B4-BE49-F238E27FC236}">
                <a16:creationId xmlns:a16="http://schemas.microsoft.com/office/drawing/2014/main" id="{B5655387-1A06-1BD9-8BA3-3AE565F5B2DE}"/>
              </a:ext>
            </a:extLst>
          </p:cNvPr>
          <p:cNvSpPr txBox="1"/>
          <p:nvPr/>
        </p:nvSpPr>
        <p:spPr>
          <a:xfrm>
            <a:off x="685130" y="1255224"/>
            <a:ext cx="1618713" cy="3231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500" spc="-7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공영주차장관리사업</a:t>
            </a:r>
            <a:endParaRPr kumimoji="0" lang="ko-KR" altLang="en-US" sz="1500" b="0" i="0" u="none" strike="noStrike" kern="1200" cap="none" spc="-70" normalizeH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22" name="zero3">
            <a:extLst>
              <a:ext uri="{FF2B5EF4-FFF2-40B4-BE49-F238E27FC236}">
                <a16:creationId xmlns:a16="http://schemas.microsoft.com/office/drawing/2014/main" id="{20606783-B2BE-4067-86EE-F73FEB109259}"/>
              </a:ext>
            </a:extLst>
          </p:cNvPr>
          <p:cNvGrpSpPr/>
          <p:nvPr/>
        </p:nvGrpSpPr>
        <p:grpSpPr>
          <a:xfrm>
            <a:off x="571500" y="1367618"/>
            <a:ext cx="109415" cy="110463"/>
            <a:chOff x="569483" y="1426046"/>
            <a:chExt cx="99468" cy="107801"/>
          </a:xfrm>
        </p:grpSpPr>
        <p:sp>
          <p:nvSpPr>
            <p:cNvPr id="11" name="사각형: 둥근 모서리 10">
              <a:extLst>
                <a:ext uri="{FF2B5EF4-FFF2-40B4-BE49-F238E27FC236}">
                  <a16:creationId xmlns:a16="http://schemas.microsoft.com/office/drawing/2014/main" id="{82927D55-F2FD-4ABE-AF6A-21431CE05DE1}"/>
                </a:ext>
              </a:extLst>
            </p:cNvPr>
            <p:cNvSpPr/>
            <p:nvPr/>
          </p:nvSpPr>
          <p:spPr>
            <a:xfrm>
              <a:off x="56948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5" name="사각형: 둥근 모서리 34">
              <a:extLst>
                <a:ext uri="{FF2B5EF4-FFF2-40B4-BE49-F238E27FC236}">
                  <a16:creationId xmlns:a16="http://schemas.microsoft.com/office/drawing/2014/main" id="{F0D85548-950F-4020-82D9-1145E606EA45}"/>
                </a:ext>
              </a:extLst>
            </p:cNvPr>
            <p:cNvSpPr/>
            <p:nvPr/>
          </p:nvSpPr>
          <p:spPr>
            <a:xfrm>
              <a:off x="62459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8" name="사각형: 둥근 모서리 47">
              <a:extLst>
                <a:ext uri="{FF2B5EF4-FFF2-40B4-BE49-F238E27FC236}">
                  <a16:creationId xmlns:a16="http://schemas.microsoft.com/office/drawing/2014/main" id="{78CB90AF-21C7-4A37-98F2-5CA9F5FC03B4}"/>
                </a:ext>
              </a:extLst>
            </p:cNvPr>
            <p:cNvSpPr/>
            <p:nvPr/>
          </p:nvSpPr>
          <p:spPr>
            <a:xfrm>
              <a:off x="569483" y="1486533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9" name="사각형: 둥근 모서리 48">
              <a:extLst>
                <a:ext uri="{FF2B5EF4-FFF2-40B4-BE49-F238E27FC236}">
                  <a16:creationId xmlns:a16="http://schemas.microsoft.com/office/drawing/2014/main" id="{DA7DF6F5-D50E-4FCD-8523-124FBD906B3D}"/>
                </a:ext>
              </a:extLst>
            </p:cNvPr>
            <p:cNvSpPr/>
            <p:nvPr/>
          </p:nvSpPr>
          <p:spPr>
            <a:xfrm>
              <a:off x="624593" y="1486533"/>
              <a:ext cx="44358" cy="47314"/>
            </a:xfrm>
            <a:prstGeom prst="round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50" name="zero4">
            <a:extLst>
              <a:ext uri="{FF2B5EF4-FFF2-40B4-BE49-F238E27FC236}">
                <a16:creationId xmlns:a16="http://schemas.microsoft.com/office/drawing/2014/main" id="{9346DB53-1B44-4C7D-9F0A-5F5336907995}"/>
              </a:ext>
            </a:extLst>
          </p:cNvPr>
          <p:cNvCxnSpPr>
            <a:cxnSpLocks/>
          </p:cNvCxnSpPr>
          <p:nvPr/>
        </p:nvCxnSpPr>
        <p:spPr>
          <a:xfrm>
            <a:off x="9221638" y="1598081"/>
            <a:ext cx="112862" cy="0"/>
          </a:xfrm>
          <a:prstGeom prst="line">
            <a:avLst/>
          </a:prstGeom>
          <a:ln w="12700">
            <a:solidFill>
              <a:srgbClr val="0F5BA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zero5">
            <a:extLst>
              <a:ext uri="{FF2B5EF4-FFF2-40B4-BE49-F238E27FC236}">
                <a16:creationId xmlns:a16="http://schemas.microsoft.com/office/drawing/2014/main" id="{1887DEDE-4D75-CD37-C6F9-B8EBF6DAEFB0}"/>
              </a:ext>
            </a:extLst>
          </p:cNvPr>
          <p:cNvSpPr/>
          <p:nvPr/>
        </p:nvSpPr>
        <p:spPr>
          <a:xfrm>
            <a:off x="571500" y="1740060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shp2">
            <a:extLst>
              <a:ext uri="{FF2B5EF4-FFF2-40B4-BE49-F238E27FC236}">
                <a16:creationId xmlns:a16="http://schemas.microsoft.com/office/drawing/2014/main" id="{8FFCC61A-1766-B3B2-FC7D-53B636A99D4E}"/>
              </a:ext>
            </a:extLst>
          </p:cNvPr>
          <p:cNvSpPr txBox="1"/>
          <p:nvPr/>
        </p:nvSpPr>
        <p:spPr>
          <a:xfrm>
            <a:off x="607699" y="1771300"/>
            <a:ext cx="269097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공영주차장관리사업의
종합만족도는 </a:t>
            </a:r>
            <a:r>
              <a:rPr lang="en-US" altLang="ko-KR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81.1</a:t>
            </a:r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점</a:t>
            </a:r>
            <a:endParaRPr lang="ko-KR" altLang="en-US" sz="1300" b="1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53" name="zero7">
            <a:extLst>
              <a:ext uri="{FF2B5EF4-FFF2-40B4-BE49-F238E27FC236}">
                <a16:creationId xmlns:a16="http://schemas.microsoft.com/office/drawing/2014/main" id="{E2B01C0C-4677-4E67-9D5D-EF1065AAF4E4}"/>
              </a:ext>
            </a:extLst>
          </p:cNvPr>
          <p:cNvSpPr/>
          <p:nvPr/>
        </p:nvSpPr>
        <p:spPr>
          <a:xfrm>
            <a:off x="621751" y="2286552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shp4">
            <a:extLst>
              <a:ext uri="{FF2B5EF4-FFF2-40B4-BE49-F238E27FC236}">
                <a16:creationId xmlns:a16="http://schemas.microsoft.com/office/drawing/2014/main" id="{8E304971-5486-D51A-1DFC-0E464F5B7951}"/>
              </a:ext>
            </a:extLst>
          </p:cNvPr>
          <p:cNvSpPr txBox="1"/>
          <p:nvPr/>
        </p:nvSpPr>
        <p:spPr>
          <a:xfrm>
            <a:off x="690329" y="2656221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과천도시공사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4.2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낮게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
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시설관리공단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8.1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낮게 나타남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9" name="zero9">
            <a:extLst>
              <a:ext uri="{FF2B5EF4-FFF2-40B4-BE49-F238E27FC236}">
                <a16:creationId xmlns:a16="http://schemas.microsoft.com/office/drawing/2014/main" id="{0ABC54C8-0BF4-4DEF-8D71-31B36785F9D4}"/>
              </a:ext>
            </a:extLst>
          </p:cNvPr>
          <p:cNvSpPr/>
          <p:nvPr/>
        </p:nvSpPr>
        <p:spPr>
          <a:xfrm rot="10800000">
            <a:off x="1837933" y="2282667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zero10">
            <a:extLst>
              <a:ext uri="{FF2B5EF4-FFF2-40B4-BE49-F238E27FC236}">
                <a16:creationId xmlns:a16="http://schemas.microsoft.com/office/drawing/2014/main" id="{E217BC1A-664B-48FB-8C31-9B16D0ACF927}"/>
              </a:ext>
            </a:extLst>
          </p:cNvPr>
          <p:cNvSpPr/>
          <p:nvPr/>
        </p:nvSpPr>
        <p:spPr>
          <a:xfrm rot="5400000">
            <a:off x="570718" y="1740844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zero11">
            <a:extLst>
              <a:ext uri="{FF2B5EF4-FFF2-40B4-BE49-F238E27FC236}">
                <a16:creationId xmlns:a16="http://schemas.microsoft.com/office/drawing/2014/main" id="{1338E829-F448-418E-8714-1EAFFB721F2D}"/>
              </a:ext>
            </a:extLst>
          </p:cNvPr>
          <p:cNvSpPr/>
          <p:nvPr/>
        </p:nvSpPr>
        <p:spPr>
          <a:xfrm>
            <a:off x="3571315" y="1740060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zero12">
            <a:extLst>
              <a:ext uri="{FF2B5EF4-FFF2-40B4-BE49-F238E27FC236}">
                <a16:creationId xmlns:a16="http://schemas.microsoft.com/office/drawing/2014/main" id="{FFB72E00-7CF0-4A21-B5B3-BCFBB4547D4B}"/>
              </a:ext>
            </a:extLst>
          </p:cNvPr>
          <p:cNvSpPr txBox="1"/>
          <p:nvPr/>
        </p:nvSpPr>
        <p:spPr>
          <a:xfrm>
            <a:off x="3607514" y="1867719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 err="1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차원별</a:t>
            </a:r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 만족도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60" name="zero13">
            <a:extLst>
              <a:ext uri="{FF2B5EF4-FFF2-40B4-BE49-F238E27FC236}">
                <a16:creationId xmlns:a16="http://schemas.microsoft.com/office/drawing/2014/main" id="{10AF3677-DFF2-49A5-896F-ADF226315C69}"/>
              </a:ext>
            </a:extLst>
          </p:cNvPr>
          <p:cNvSpPr/>
          <p:nvPr/>
        </p:nvSpPr>
        <p:spPr>
          <a:xfrm>
            <a:off x="3621566" y="2286552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shp5">
            <a:extLst>
              <a:ext uri="{FF2B5EF4-FFF2-40B4-BE49-F238E27FC236}">
                <a16:creationId xmlns:a16="http://schemas.microsoft.com/office/drawing/2014/main" id="{F069A872-5E95-45A1-A31D-34776FA5EDA9}"/>
              </a:ext>
            </a:extLst>
          </p:cNvPr>
          <p:cNvSpPr txBox="1"/>
          <p:nvPr/>
        </p:nvSpPr>
        <p:spPr>
          <a:xfrm>
            <a:off x="3690144" y="2656222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사회적 만족이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88.3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높고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</a:p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전반적 만족이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77.0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낮게 나타남</a:t>
            </a:r>
          </a:p>
        </p:txBody>
      </p:sp>
      <p:sp>
        <p:nvSpPr>
          <p:cNvPr id="62" name="zero15">
            <a:extLst>
              <a:ext uri="{FF2B5EF4-FFF2-40B4-BE49-F238E27FC236}">
                <a16:creationId xmlns:a16="http://schemas.microsoft.com/office/drawing/2014/main" id="{9ACF0410-9A79-4CD4-A897-772F1DCADED7}"/>
              </a:ext>
            </a:extLst>
          </p:cNvPr>
          <p:cNvSpPr/>
          <p:nvPr/>
        </p:nvSpPr>
        <p:spPr>
          <a:xfrm rot="10800000">
            <a:off x="4837748" y="2282667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zero16">
            <a:extLst>
              <a:ext uri="{FF2B5EF4-FFF2-40B4-BE49-F238E27FC236}">
                <a16:creationId xmlns:a16="http://schemas.microsoft.com/office/drawing/2014/main" id="{AD293EF3-514A-4041-A3C9-4B90A4F97E37}"/>
              </a:ext>
            </a:extLst>
          </p:cNvPr>
          <p:cNvSpPr/>
          <p:nvPr/>
        </p:nvSpPr>
        <p:spPr>
          <a:xfrm rot="5400000">
            <a:off x="3570533" y="1740844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zero17">
            <a:extLst>
              <a:ext uri="{FF2B5EF4-FFF2-40B4-BE49-F238E27FC236}">
                <a16:creationId xmlns:a16="http://schemas.microsoft.com/office/drawing/2014/main" id="{2627F1BF-BB15-405D-98BE-EECA09B31AE8}"/>
              </a:ext>
            </a:extLst>
          </p:cNvPr>
          <p:cNvSpPr/>
          <p:nvPr/>
        </p:nvSpPr>
        <p:spPr>
          <a:xfrm>
            <a:off x="6571129" y="1740060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zero18">
            <a:extLst>
              <a:ext uri="{FF2B5EF4-FFF2-40B4-BE49-F238E27FC236}">
                <a16:creationId xmlns:a16="http://schemas.microsoft.com/office/drawing/2014/main" id="{EBA0C113-9FBF-4C19-A953-0CD33D64D98A}"/>
              </a:ext>
            </a:extLst>
          </p:cNvPr>
          <p:cNvSpPr txBox="1"/>
          <p:nvPr/>
        </p:nvSpPr>
        <p:spPr>
          <a:xfrm>
            <a:off x="6607328" y="1867719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우선 개선 항목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67" name="zero19">
            <a:extLst>
              <a:ext uri="{FF2B5EF4-FFF2-40B4-BE49-F238E27FC236}">
                <a16:creationId xmlns:a16="http://schemas.microsoft.com/office/drawing/2014/main" id="{0FA22787-9B3D-4F96-8D1C-D5C618627588}"/>
              </a:ext>
            </a:extLst>
          </p:cNvPr>
          <p:cNvSpPr/>
          <p:nvPr/>
        </p:nvSpPr>
        <p:spPr>
          <a:xfrm>
            <a:off x="6621380" y="2286552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shp3">
            <a:extLst>
              <a:ext uri="{FF2B5EF4-FFF2-40B4-BE49-F238E27FC236}">
                <a16:creationId xmlns:a16="http://schemas.microsoft.com/office/drawing/2014/main" id="{9CAEED0E-B332-4EE9-9F9F-2CCC0A710111}"/>
              </a:ext>
            </a:extLst>
          </p:cNvPr>
          <p:cNvSpPr txBox="1"/>
          <p:nvPr/>
        </p:nvSpPr>
        <p:spPr>
          <a:xfrm>
            <a:off x="6689958" y="2555451"/>
            <a:ext cx="2525713" cy="6941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과정의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대응성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1, 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환경의 편의성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1, 
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결과의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충족성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 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항목에 대한 
우선 개선이 필요한 것으로 나타남  </a:t>
            </a:r>
          </a:p>
        </p:txBody>
      </p:sp>
      <p:sp>
        <p:nvSpPr>
          <p:cNvPr id="69" name="zero21">
            <a:extLst>
              <a:ext uri="{FF2B5EF4-FFF2-40B4-BE49-F238E27FC236}">
                <a16:creationId xmlns:a16="http://schemas.microsoft.com/office/drawing/2014/main" id="{7D58D083-1442-4B2B-A6CB-1DEC004B81F2}"/>
              </a:ext>
            </a:extLst>
          </p:cNvPr>
          <p:cNvSpPr/>
          <p:nvPr/>
        </p:nvSpPr>
        <p:spPr>
          <a:xfrm rot="10800000">
            <a:off x="7837562" y="2282667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zero22">
            <a:extLst>
              <a:ext uri="{FF2B5EF4-FFF2-40B4-BE49-F238E27FC236}">
                <a16:creationId xmlns:a16="http://schemas.microsoft.com/office/drawing/2014/main" id="{19687B91-5E6A-4843-98E0-208A689A9174}"/>
              </a:ext>
            </a:extLst>
          </p:cNvPr>
          <p:cNvSpPr/>
          <p:nvPr/>
        </p:nvSpPr>
        <p:spPr>
          <a:xfrm rot="5400000">
            <a:off x="6570347" y="1740844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2" name="zero1">
            <a:extLst>
              <a:ext uri="{FF2B5EF4-FFF2-40B4-BE49-F238E27FC236}">
                <a16:creationId xmlns:a16="http://schemas.microsoft.com/office/drawing/2014/main" id="{31DB1B9B-CE61-4E0A-8718-0B6DB2678E55}"/>
              </a:ext>
            </a:extLst>
          </p:cNvPr>
          <p:cNvCxnSpPr>
            <a:cxnSpLocks/>
          </p:cNvCxnSpPr>
          <p:nvPr/>
        </p:nvCxnSpPr>
        <p:spPr>
          <a:xfrm>
            <a:off x="571500" y="4038780"/>
            <a:ext cx="8763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shp1">
            <a:extLst>
              <a:ext uri="{FF2B5EF4-FFF2-40B4-BE49-F238E27FC236}">
                <a16:creationId xmlns:a16="http://schemas.microsoft.com/office/drawing/2014/main" id="{367E91D1-0577-4C0F-A457-57397F1B8CDC}"/>
              </a:ext>
            </a:extLst>
          </p:cNvPr>
          <p:cNvSpPr txBox="1"/>
          <p:nvPr/>
        </p:nvSpPr>
        <p:spPr>
          <a:xfrm>
            <a:off x="685130" y="3695923"/>
            <a:ext cx="1140697" cy="3231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500" spc="-7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공원관리사업</a:t>
            </a:r>
            <a:endParaRPr kumimoji="0" lang="ko-KR" altLang="en-US" sz="1500" b="0" i="0" u="none" strike="noStrike" kern="1200" cap="none" spc="-70" normalizeH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36" name="zero3">
            <a:extLst>
              <a:ext uri="{FF2B5EF4-FFF2-40B4-BE49-F238E27FC236}">
                <a16:creationId xmlns:a16="http://schemas.microsoft.com/office/drawing/2014/main" id="{8660FEB1-489F-41FC-BA87-39214405E918}"/>
              </a:ext>
            </a:extLst>
          </p:cNvPr>
          <p:cNvGrpSpPr/>
          <p:nvPr/>
        </p:nvGrpSpPr>
        <p:grpSpPr>
          <a:xfrm>
            <a:off x="571500" y="3808317"/>
            <a:ext cx="109415" cy="110463"/>
            <a:chOff x="569483" y="1426046"/>
            <a:chExt cx="99468" cy="107801"/>
          </a:xfrm>
        </p:grpSpPr>
        <p:sp>
          <p:nvSpPr>
            <p:cNvPr id="37" name="사각형: 둥근 모서리 36">
              <a:extLst>
                <a:ext uri="{FF2B5EF4-FFF2-40B4-BE49-F238E27FC236}">
                  <a16:creationId xmlns:a16="http://schemas.microsoft.com/office/drawing/2014/main" id="{B8AF198C-9013-462D-8C38-E22FB4FA9E5C}"/>
                </a:ext>
              </a:extLst>
            </p:cNvPr>
            <p:cNvSpPr/>
            <p:nvPr/>
          </p:nvSpPr>
          <p:spPr>
            <a:xfrm>
              <a:off x="56948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8" name="사각형: 둥근 모서리 37">
              <a:extLst>
                <a:ext uri="{FF2B5EF4-FFF2-40B4-BE49-F238E27FC236}">
                  <a16:creationId xmlns:a16="http://schemas.microsoft.com/office/drawing/2014/main" id="{CC5E70BB-9336-4EA9-957A-A1226A1ABCD6}"/>
                </a:ext>
              </a:extLst>
            </p:cNvPr>
            <p:cNvSpPr/>
            <p:nvPr/>
          </p:nvSpPr>
          <p:spPr>
            <a:xfrm>
              <a:off x="62459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9" name="사각형: 둥근 모서리 38">
              <a:extLst>
                <a:ext uri="{FF2B5EF4-FFF2-40B4-BE49-F238E27FC236}">
                  <a16:creationId xmlns:a16="http://schemas.microsoft.com/office/drawing/2014/main" id="{7F737812-2910-4A10-84AD-98BD770875CD}"/>
                </a:ext>
              </a:extLst>
            </p:cNvPr>
            <p:cNvSpPr/>
            <p:nvPr/>
          </p:nvSpPr>
          <p:spPr>
            <a:xfrm>
              <a:off x="569483" y="1486533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0" name="사각형: 둥근 모서리 39">
              <a:extLst>
                <a:ext uri="{FF2B5EF4-FFF2-40B4-BE49-F238E27FC236}">
                  <a16:creationId xmlns:a16="http://schemas.microsoft.com/office/drawing/2014/main" id="{FF103183-BEBD-40EB-8792-E06FB96BC436}"/>
                </a:ext>
              </a:extLst>
            </p:cNvPr>
            <p:cNvSpPr/>
            <p:nvPr/>
          </p:nvSpPr>
          <p:spPr>
            <a:xfrm>
              <a:off x="624593" y="1486533"/>
              <a:ext cx="44358" cy="47314"/>
            </a:xfrm>
            <a:prstGeom prst="round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41" name="zero4">
            <a:extLst>
              <a:ext uri="{FF2B5EF4-FFF2-40B4-BE49-F238E27FC236}">
                <a16:creationId xmlns:a16="http://schemas.microsoft.com/office/drawing/2014/main" id="{A1C7EF56-4356-4AA1-8DB5-FC5B25307025}"/>
              </a:ext>
            </a:extLst>
          </p:cNvPr>
          <p:cNvCxnSpPr>
            <a:cxnSpLocks/>
          </p:cNvCxnSpPr>
          <p:nvPr/>
        </p:nvCxnSpPr>
        <p:spPr>
          <a:xfrm>
            <a:off x="9221638" y="4038780"/>
            <a:ext cx="112862" cy="0"/>
          </a:xfrm>
          <a:prstGeom prst="line">
            <a:avLst/>
          </a:prstGeom>
          <a:ln w="12700">
            <a:solidFill>
              <a:srgbClr val="0F5BA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zero5">
            <a:extLst>
              <a:ext uri="{FF2B5EF4-FFF2-40B4-BE49-F238E27FC236}">
                <a16:creationId xmlns:a16="http://schemas.microsoft.com/office/drawing/2014/main" id="{BD3F6B1A-4CA1-4454-BBA0-8CD34FF7BA70}"/>
              </a:ext>
            </a:extLst>
          </p:cNvPr>
          <p:cNvSpPr/>
          <p:nvPr/>
        </p:nvSpPr>
        <p:spPr>
          <a:xfrm>
            <a:off x="571500" y="4180759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shp2">
            <a:extLst>
              <a:ext uri="{FF2B5EF4-FFF2-40B4-BE49-F238E27FC236}">
                <a16:creationId xmlns:a16="http://schemas.microsoft.com/office/drawing/2014/main" id="{EC552E90-97EE-4928-BE63-C05FDE65B505}"/>
              </a:ext>
            </a:extLst>
          </p:cNvPr>
          <p:cNvSpPr txBox="1"/>
          <p:nvPr/>
        </p:nvSpPr>
        <p:spPr>
          <a:xfrm>
            <a:off x="607699" y="4211999"/>
            <a:ext cx="269097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공원관리사업의
종합만족도는 </a:t>
            </a:r>
            <a:r>
              <a:rPr lang="en-US" altLang="ko-KR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79.8</a:t>
            </a:r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점</a:t>
            </a:r>
            <a:endParaRPr lang="ko-KR" altLang="en-US" sz="1300" b="1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44" name="zero7">
            <a:extLst>
              <a:ext uri="{FF2B5EF4-FFF2-40B4-BE49-F238E27FC236}">
                <a16:creationId xmlns:a16="http://schemas.microsoft.com/office/drawing/2014/main" id="{E1E0DEE9-288F-44E1-9D2C-9215E48FD20F}"/>
              </a:ext>
            </a:extLst>
          </p:cNvPr>
          <p:cNvSpPr/>
          <p:nvPr/>
        </p:nvSpPr>
        <p:spPr>
          <a:xfrm>
            <a:off x="621751" y="4727251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shp4">
            <a:extLst>
              <a:ext uri="{FF2B5EF4-FFF2-40B4-BE49-F238E27FC236}">
                <a16:creationId xmlns:a16="http://schemas.microsoft.com/office/drawing/2014/main" id="{16E130FF-8D0F-455F-BE77-E2EE9FA051F0}"/>
              </a:ext>
            </a:extLst>
          </p:cNvPr>
          <p:cNvSpPr txBox="1"/>
          <p:nvPr/>
        </p:nvSpPr>
        <p:spPr>
          <a:xfrm>
            <a:off x="690329" y="5096920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과천도시공사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5.5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낮게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
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시설관리공단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9.4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낮게 나타남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6" name="zero9">
            <a:extLst>
              <a:ext uri="{FF2B5EF4-FFF2-40B4-BE49-F238E27FC236}">
                <a16:creationId xmlns:a16="http://schemas.microsoft.com/office/drawing/2014/main" id="{81C5922F-3BBB-45A6-8E9B-03845E1FFC4B}"/>
              </a:ext>
            </a:extLst>
          </p:cNvPr>
          <p:cNvSpPr/>
          <p:nvPr/>
        </p:nvSpPr>
        <p:spPr>
          <a:xfrm rot="10800000">
            <a:off x="1837933" y="4723366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zero10">
            <a:extLst>
              <a:ext uri="{FF2B5EF4-FFF2-40B4-BE49-F238E27FC236}">
                <a16:creationId xmlns:a16="http://schemas.microsoft.com/office/drawing/2014/main" id="{531234DB-16DE-4AF5-8783-B08590152A5F}"/>
              </a:ext>
            </a:extLst>
          </p:cNvPr>
          <p:cNvSpPr/>
          <p:nvPr/>
        </p:nvSpPr>
        <p:spPr>
          <a:xfrm rot="5400000">
            <a:off x="570718" y="4181543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zero11">
            <a:extLst>
              <a:ext uri="{FF2B5EF4-FFF2-40B4-BE49-F238E27FC236}">
                <a16:creationId xmlns:a16="http://schemas.microsoft.com/office/drawing/2014/main" id="{E0467F8D-9EE4-4D83-9740-F6FF432EB4A4}"/>
              </a:ext>
            </a:extLst>
          </p:cNvPr>
          <p:cNvSpPr/>
          <p:nvPr/>
        </p:nvSpPr>
        <p:spPr>
          <a:xfrm>
            <a:off x="3571315" y="4180759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zero12">
            <a:extLst>
              <a:ext uri="{FF2B5EF4-FFF2-40B4-BE49-F238E27FC236}">
                <a16:creationId xmlns:a16="http://schemas.microsoft.com/office/drawing/2014/main" id="{4D5EB5E9-6142-4023-8E73-7E5CAE2C91FD}"/>
              </a:ext>
            </a:extLst>
          </p:cNvPr>
          <p:cNvSpPr txBox="1"/>
          <p:nvPr/>
        </p:nvSpPr>
        <p:spPr>
          <a:xfrm>
            <a:off x="3607514" y="4308418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 err="1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차원별</a:t>
            </a:r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 만족도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54" name="zero13">
            <a:extLst>
              <a:ext uri="{FF2B5EF4-FFF2-40B4-BE49-F238E27FC236}">
                <a16:creationId xmlns:a16="http://schemas.microsoft.com/office/drawing/2014/main" id="{80CF065C-3534-4E50-B2C4-C7C95C2E5E98}"/>
              </a:ext>
            </a:extLst>
          </p:cNvPr>
          <p:cNvSpPr/>
          <p:nvPr/>
        </p:nvSpPr>
        <p:spPr>
          <a:xfrm>
            <a:off x="3621566" y="4727251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shp5">
            <a:extLst>
              <a:ext uri="{FF2B5EF4-FFF2-40B4-BE49-F238E27FC236}">
                <a16:creationId xmlns:a16="http://schemas.microsoft.com/office/drawing/2014/main" id="{C5894024-7973-4865-909A-41DADD8558AC}"/>
              </a:ext>
            </a:extLst>
          </p:cNvPr>
          <p:cNvSpPr txBox="1"/>
          <p:nvPr/>
        </p:nvSpPr>
        <p:spPr>
          <a:xfrm>
            <a:off x="3690144" y="5096921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환경이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90.4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높고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</a:p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전반적 만족이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73.1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낮게 나타남</a:t>
            </a:r>
          </a:p>
        </p:txBody>
      </p:sp>
      <p:sp>
        <p:nvSpPr>
          <p:cNvPr id="56" name="zero15">
            <a:extLst>
              <a:ext uri="{FF2B5EF4-FFF2-40B4-BE49-F238E27FC236}">
                <a16:creationId xmlns:a16="http://schemas.microsoft.com/office/drawing/2014/main" id="{BFC06238-7812-4ECF-B9A5-568D5368AB95}"/>
              </a:ext>
            </a:extLst>
          </p:cNvPr>
          <p:cNvSpPr/>
          <p:nvPr/>
        </p:nvSpPr>
        <p:spPr>
          <a:xfrm rot="10800000">
            <a:off x="4837748" y="4723366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zero16">
            <a:extLst>
              <a:ext uri="{FF2B5EF4-FFF2-40B4-BE49-F238E27FC236}">
                <a16:creationId xmlns:a16="http://schemas.microsoft.com/office/drawing/2014/main" id="{15311C20-6516-4D7A-8E41-7DD73C6F420D}"/>
              </a:ext>
            </a:extLst>
          </p:cNvPr>
          <p:cNvSpPr/>
          <p:nvPr/>
        </p:nvSpPr>
        <p:spPr>
          <a:xfrm rot="5400000">
            <a:off x="3570533" y="4181543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zero17">
            <a:extLst>
              <a:ext uri="{FF2B5EF4-FFF2-40B4-BE49-F238E27FC236}">
                <a16:creationId xmlns:a16="http://schemas.microsoft.com/office/drawing/2014/main" id="{50C29896-E7DA-408D-967C-0E8CEF94A2D4}"/>
              </a:ext>
            </a:extLst>
          </p:cNvPr>
          <p:cNvSpPr/>
          <p:nvPr/>
        </p:nvSpPr>
        <p:spPr>
          <a:xfrm>
            <a:off x="6571129" y="4180759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zero18">
            <a:extLst>
              <a:ext uri="{FF2B5EF4-FFF2-40B4-BE49-F238E27FC236}">
                <a16:creationId xmlns:a16="http://schemas.microsoft.com/office/drawing/2014/main" id="{0F1B099E-104C-41D9-A72E-0E78416F1FA7}"/>
              </a:ext>
            </a:extLst>
          </p:cNvPr>
          <p:cNvSpPr txBox="1"/>
          <p:nvPr/>
        </p:nvSpPr>
        <p:spPr>
          <a:xfrm>
            <a:off x="6607328" y="4308418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우선 개선 항목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72" name="zero19">
            <a:extLst>
              <a:ext uri="{FF2B5EF4-FFF2-40B4-BE49-F238E27FC236}">
                <a16:creationId xmlns:a16="http://schemas.microsoft.com/office/drawing/2014/main" id="{8574DF42-D6E1-4AD4-B128-ED6505E71235}"/>
              </a:ext>
            </a:extLst>
          </p:cNvPr>
          <p:cNvSpPr/>
          <p:nvPr/>
        </p:nvSpPr>
        <p:spPr>
          <a:xfrm>
            <a:off x="6621380" y="4727251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shp3">
            <a:extLst>
              <a:ext uri="{FF2B5EF4-FFF2-40B4-BE49-F238E27FC236}">
                <a16:creationId xmlns:a16="http://schemas.microsoft.com/office/drawing/2014/main" id="{5199175D-1C70-4D54-9142-EEAF15F63870}"/>
              </a:ext>
            </a:extLst>
          </p:cNvPr>
          <p:cNvSpPr txBox="1"/>
          <p:nvPr/>
        </p:nvSpPr>
        <p:spPr>
          <a:xfrm>
            <a:off x="6689958" y="4996150"/>
            <a:ext cx="2525713" cy="6941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과정의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대응성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1, 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과정의 신속성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1, 
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결과의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충족성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 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항목에 대한 
우선 개선이 필요한 것으로 나타남  </a:t>
            </a:r>
          </a:p>
        </p:txBody>
      </p:sp>
      <p:sp>
        <p:nvSpPr>
          <p:cNvPr id="74" name="zero21">
            <a:extLst>
              <a:ext uri="{FF2B5EF4-FFF2-40B4-BE49-F238E27FC236}">
                <a16:creationId xmlns:a16="http://schemas.microsoft.com/office/drawing/2014/main" id="{3868C9BB-F454-4ABD-953C-821219CDADBB}"/>
              </a:ext>
            </a:extLst>
          </p:cNvPr>
          <p:cNvSpPr/>
          <p:nvPr/>
        </p:nvSpPr>
        <p:spPr>
          <a:xfrm rot="10800000">
            <a:off x="7837562" y="4723366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zero22">
            <a:extLst>
              <a:ext uri="{FF2B5EF4-FFF2-40B4-BE49-F238E27FC236}">
                <a16:creationId xmlns:a16="http://schemas.microsoft.com/office/drawing/2014/main" id="{AC71A82A-9F74-4982-8A75-846A1993695C}"/>
              </a:ext>
            </a:extLst>
          </p:cNvPr>
          <p:cNvSpPr/>
          <p:nvPr/>
        </p:nvSpPr>
        <p:spPr>
          <a:xfrm rot="5400000">
            <a:off x="6570347" y="4181543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6632558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사업별 결과 요약</a:t>
            </a:r>
          </a:p>
        </p:txBody>
      </p:sp>
      <p:cxnSp>
        <p:nvCxnSpPr>
          <p:cNvPr id="9" name="zero1">
            <a:extLst>
              <a:ext uri="{FF2B5EF4-FFF2-40B4-BE49-F238E27FC236}">
                <a16:creationId xmlns:a16="http://schemas.microsoft.com/office/drawing/2014/main" id="{877D09B5-2B86-4CE0-9F9A-097E944999F1}"/>
              </a:ext>
            </a:extLst>
          </p:cNvPr>
          <p:cNvCxnSpPr>
            <a:cxnSpLocks/>
          </p:cNvCxnSpPr>
          <p:nvPr/>
        </p:nvCxnSpPr>
        <p:spPr>
          <a:xfrm>
            <a:off x="571500" y="1598081"/>
            <a:ext cx="8763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hp1">
            <a:extLst>
              <a:ext uri="{FF2B5EF4-FFF2-40B4-BE49-F238E27FC236}">
                <a16:creationId xmlns:a16="http://schemas.microsoft.com/office/drawing/2014/main" id="{B5655387-1A06-1BD9-8BA3-3AE565F5B2DE}"/>
              </a:ext>
            </a:extLst>
          </p:cNvPr>
          <p:cNvSpPr txBox="1"/>
          <p:nvPr/>
        </p:nvSpPr>
        <p:spPr>
          <a:xfrm>
            <a:off x="685130" y="1255224"/>
            <a:ext cx="1665841" cy="3231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500" spc="-7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수련관 체육시설사업</a:t>
            </a:r>
            <a:endParaRPr kumimoji="0" lang="ko-KR" altLang="en-US" sz="1500" b="0" i="0" u="none" strike="noStrike" kern="1200" cap="none" spc="-70" normalizeH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22" name="zero3">
            <a:extLst>
              <a:ext uri="{FF2B5EF4-FFF2-40B4-BE49-F238E27FC236}">
                <a16:creationId xmlns:a16="http://schemas.microsoft.com/office/drawing/2014/main" id="{20606783-B2BE-4067-86EE-F73FEB109259}"/>
              </a:ext>
            </a:extLst>
          </p:cNvPr>
          <p:cNvGrpSpPr/>
          <p:nvPr/>
        </p:nvGrpSpPr>
        <p:grpSpPr>
          <a:xfrm>
            <a:off x="571500" y="1367618"/>
            <a:ext cx="109415" cy="110463"/>
            <a:chOff x="569483" y="1426046"/>
            <a:chExt cx="99468" cy="107801"/>
          </a:xfrm>
        </p:grpSpPr>
        <p:sp>
          <p:nvSpPr>
            <p:cNvPr id="11" name="사각형: 둥근 모서리 10">
              <a:extLst>
                <a:ext uri="{FF2B5EF4-FFF2-40B4-BE49-F238E27FC236}">
                  <a16:creationId xmlns:a16="http://schemas.microsoft.com/office/drawing/2014/main" id="{82927D55-F2FD-4ABE-AF6A-21431CE05DE1}"/>
                </a:ext>
              </a:extLst>
            </p:cNvPr>
            <p:cNvSpPr/>
            <p:nvPr/>
          </p:nvSpPr>
          <p:spPr>
            <a:xfrm>
              <a:off x="56948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5" name="사각형: 둥근 모서리 34">
              <a:extLst>
                <a:ext uri="{FF2B5EF4-FFF2-40B4-BE49-F238E27FC236}">
                  <a16:creationId xmlns:a16="http://schemas.microsoft.com/office/drawing/2014/main" id="{F0D85548-950F-4020-82D9-1145E606EA45}"/>
                </a:ext>
              </a:extLst>
            </p:cNvPr>
            <p:cNvSpPr/>
            <p:nvPr/>
          </p:nvSpPr>
          <p:spPr>
            <a:xfrm>
              <a:off x="62459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8" name="사각형: 둥근 모서리 47">
              <a:extLst>
                <a:ext uri="{FF2B5EF4-FFF2-40B4-BE49-F238E27FC236}">
                  <a16:creationId xmlns:a16="http://schemas.microsoft.com/office/drawing/2014/main" id="{78CB90AF-21C7-4A37-98F2-5CA9F5FC03B4}"/>
                </a:ext>
              </a:extLst>
            </p:cNvPr>
            <p:cNvSpPr/>
            <p:nvPr/>
          </p:nvSpPr>
          <p:spPr>
            <a:xfrm>
              <a:off x="569483" y="1486533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9" name="사각형: 둥근 모서리 48">
              <a:extLst>
                <a:ext uri="{FF2B5EF4-FFF2-40B4-BE49-F238E27FC236}">
                  <a16:creationId xmlns:a16="http://schemas.microsoft.com/office/drawing/2014/main" id="{DA7DF6F5-D50E-4FCD-8523-124FBD906B3D}"/>
                </a:ext>
              </a:extLst>
            </p:cNvPr>
            <p:cNvSpPr/>
            <p:nvPr/>
          </p:nvSpPr>
          <p:spPr>
            <a:xfrm>
              <a:off x="624593" y="1486533"/>
              <a:ext cx="44358" cy="47314"/>
            </a:xfrm>
            <a:prstGeom prst="round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50" name="zero4">
            <a:extLst>
              <a:ext uri="{FF2B5EF4-FFF2-40B4-BE49-F238E27FC236}">
                <a16:creationId xmlns:a16="http://schemas.microsoft.com/office/drawing/2014/main" id="{9346DB53-1B44-4C7D-9F0A-5F5336907995}"/>
              </a:ext>
            </a:extLst>
          </p:cNvPr>
          <p:cNvCxnSpPr>
            <a:cxnSpLocks/>
          </p:cNvCxnSpPr>
          <p:nvPr/>
        </p:nvCxnSpPr>
        <p:spPr>
          <a:xfrm>
            <a:off x="9221638" y="1598081"/>
            <a:ext cx="112862" cy="0"/>
          </a:xfrm>
          <a:prstGeom prst="line">
            <a:avLst/>
          </a:prstGeom>
          <a:ln w="12700">
            <a:solidFill>
              <a:srgbClr val="0F5BA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zero5">
            <a:extLst>
              <a:ext uri="{FF2B5EF4-FFF2-40B4-BE49-F238E27FC236}">
                <a16:creationId xmlns:a16="http://schemas.microsoft.com/office/drawing/2014/main" id="{1887DEDE-4D75-CD37-C6F9-B8EBF6DAEFB0}"/>
              </a:ext>
            </a:extLst>
          </p:cNvPr>
          <p:cNvSpPr/>
          <p:nvPr/>
        </p:nvSpPr>
        <p:spPr>
          <a:xfrm>
            <a:off x="571500" y="1740060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shp2">
            <a:extLst>
              <a:ext uri="{FF2B5EF4-FFF2-40B4-BE49-F238E27FC236}">
                <a16:creationId xmlns:a16="http://schemas.microsoft.com/office/drawing/2014/main" id="{8FFCC61A-1766-B3B2-FC7D-53B636A99D4E}"/>
              </a:ext>
            </a:extLst>
          </p:cNvPr>
          <p:cNvSpPr txBox="1"/>
          <p:nvPr/>
        </p:nvSpPr>
        <p:spPr>
          <a:xfrm>
            <a:off x="607699" y="1771300"/>
            <a:ext cx="269097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수련관 체육시설사업의
종합만족도는 </a:t>
            </a:r>
            <a:r>
              <a:rPr lang="en-US" altLang="ko-KR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93.2</a:t>
            </a:r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점</a:t>
            </a:r>
            <a:endParaRPr lang="ko-KR" altLang="en-US" sz="1300" b="1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53" name="zero7">
            <a:extLst>
              <a:ext uri="{FF2B5EF4-FFF2-40B4-BE49-F238E27FC236}">
                <a16:creationId xmlns:a16="http://schemas.microsoft.com/office/drawing/2014/main" id="{E2B01C0C-4677-4E67-9D5D-EF1065AAF4E4}"/>
              </a:ext>
            </a:extLst>
          </p:cNvPr>
          <p:cNvSpPr/>
          <p:nvPr/>
        </p:nvSpPr>
        <p:spPr>
          <a:xfrm>
            <a:off x="621751" y="2286552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shp4">
            <a:extLst>
              <a:ext uri="{FF2B5EF4-FFF2-40B4-BE49-F238E27FC236}">
                <a16:creationId xmlns:a16="http://schemas.microsoft.com/office/drawing/2014/main" id="{8E304971-5486-D51A-1DFC-0E464F5B7951}"/>
              </a:ext>
            </a:extLst>
          </p:cNvPr>
          <p:cNvSpPr txBox="1"/>
          <p:nvPr/>
        </p:nvSpPr>
        <p:spPr>
          <a:xfrm>
            <a:off x="690329" y="2656221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과천도시공사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7.9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높게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
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시설관리공단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4.0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높게 나타남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9" name="zero9">
            <a:extLst>
              <a:ext uri="{FF2B5EF4-FFF2-40B4-BE49-F238E27FC236}">
                <a16:creationId xmlns:a16="http://schemas.microsoft.com/office/drawing/2014/main" id="{0ABC54C8-0BF4-4DEF-8D71-31B36785F9D4}"/>
              </a:ext>
            </a:extLst>
          </p:cNvPr>
          <p:cNvSpPr/>
          <p:nvPr/>
        </p:nvSpPr>
        <p:spPr>
          <a:xfrm rot="10800000">
            <a:off x="1837933" y="2282667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zero10">
            <a:extLst>
              <a:ext uri="{FF2B5EF4-FFF2-40B4-BE49-F238E27FC236}">
                <a16:creationId xmlns:a16="http://schemas.microsoft.com/office/drawing/2014/main" id="{E217BC1A-664B-48FB-8C31-9B16D0ACF927}"/>
              </a:ext>
            </a:extLst>
          </p:cNvPr>
          <p:cNvSpPr/>
          <p:nvPr/>
        </p:nvSpPr>
        <p:spPr>
          <a:xfrm rot="5400000">
            <a:off x="570718" y="1740844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zero11">
            <a:extLst>
              <a:ext uri="{FF2B5EF4-FFF2-40B4-BE49-F238E27FC236}">
                <a16:creationId xmlns:a16="http://schemas.microsoft.com/office/drawing/2014/main" id="{1338E829-F448-418E-8714-1EAFFB721F2D}"/>
              </a:ext>
            </a:extLst>
          </p:cNvPr>
          <p:cNvSpPr/>
          <p:nvPr/>
        </p:nvSpPr>
        <p:spPr>
          <a:xfrm>
            <a:off x="3571315" y="1740060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zero12">
            <a:extLst>
              <a:ext uri="{FF2B5EF4-FFF2-40B4-BE49-F238E27FC236}">
                <a16:creationId xmlns:a16="http://schemas.microsoft.com/office/drawing/2014/main" id="{FFB72E00-7CF0-4A21-B5B3-BCFBB4547D4B}"/>
              </a:ext>
            </a:extLst>
          </p:cNvPr>
          <p:cNvSpPr txBox="1"/>
          <p:nvPr/>
        </p:nvSpPr>
        <p:spPr>
          <a:xfrm>
            <a:off x="3607514" y="1867719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 err="1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차원별</a:t>
            </a:r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 만족도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60" name="zero13">
            <a:extLst>
              <a:ext uri="{FF2B5EF4-FFF2-40B4-BE49-F238E27FC236}">
                <a16:creationId xmlns:a16="http://schemas.microsoft.com/office/drawing/2014/main" id="{10AF3677-DFF2-49A5-896F-ADF226315C69}"/>
              </a:ext>
            </a:extLst>
          </p:cNvPr>
          <p:cNvSpPr/>
          <p:nvPr/>
        </p:nvSpPr>
        <p:spPr>
          <a:xfrm>
            <a:off x="3621566" y="2286552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shp5">
            <a:extLst>
              <a:ext uri="{FF2B5EF4-FFF2-40B4-BE49-F238E27FC236}">
                <a16:creationId xmlns:a16="http://schemas.microsoft.com/office/drawing/2014/main" id="{F069A872-5E95-45A1-A31D-34776FA5EDA9}"/>
              </a:ext>
            </a:extLst>
          </p:cNvPr>
          <p:cNvSpPr txBox="1"/>
          <p:nvPr/>
        </p:nvSpPr>
        <p:spPr>
          <a:xfrm>
            <a:off x="3690144" y="2656222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사회적 만족이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97.0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높고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</a:p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전반적 만족이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91.6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낮게 나타남</a:t>
            </a:r>
          </a:p>
        </p:txBody>
      </p:sp>
      <p:sp>
        <p:nvSpPr>
          <p:cNvPr id="62" name="zero15">
            <a:extLst>
              <a:ext uri="{FF2B5EF4-FFF2-40B4-BE49-F238E27FC236}">
                <a16:creationId xmlns:a16="http://schemas.microsoft.com/office/drawing/2014/main" id="{9ACF0410-9A79-4CD4-A897-772F1DCADED7}"/>
              </a:ext>
            </a:extLst>
          </p:cNvPr>
          <p:cNvSpPr/>
          <p:nvPr/>
        </p:nvSpPr>
        <p:spPr>
          <a:xfrm rot="10800000">
            <a:off x="4837748" y="2282667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zero16">
            <a:extLst>
              <a:ext uri="{FF2B5EF4-FFF2-40B4-BE49-F238E27FC236}">
                <a16:creationId xmlns:a16="http://schemas.microsoft.com/office/drawing/2014/main" id="{AD293EF3-514A-4041-A3C9-4B90A4F97E37}"/>
              </a:ext>
            </a:extLst>
          </p:cNvPr>
          <p:cNvSpPr/>
          <p:nvPr/>
        </p:nvSpPr>
        <p:spPr>
          <a:xfrm rot="5400000">
            <a:off x="3570533" y="1740844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zero17">
            <a:extLst>
              <a:ext uri="{FF2B5EF4-FFF2-40B4-BE49-F238E27FC236}">
                <a16:creationId xmlns:a16="http://schemas.microsoft.com/office/drawing/2014/main" id="{2627F1BF-BB15-405D-98BE-EECA09B31AE8}"/>
              </a:ext>
            </a:extLst>
          </p:cNvPr>
          <p:cNvSpPr/>
          <p:nvPr/>
        </p:nvSpPr>
        <p:spPr>
          <a:xfrm>
            <a:off x="6571129" y="1740060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zero18">
            <a:extLst>
              <a:ext uri="{FF2B5EF4-FFF2-40B4-BE49-F238E27FC236}">
                <a16:creationId xmlns:a16="http://schemas.microsoft.com/office/drawing/2014/main" id="{EBA0C113-9FBF-4C19-A953-0CD33D64D98A}"/>
              </a:ext>
            </a:extLst>
          </p:cNvPr>
          <p:cNvSpPr txBox="1"/>
          <p:nvPr/>
        </p:nvSpPr>
        <p:spPr>
          <a:xfrm>
            <a:off x="6607328" y="1867719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우선 개선 항목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67" name="zero19">
            <a:extLst>
              <a:ext uri="{FF2B5EF4-FFF2-40B4-BE49-F238E27FC236}">
                <a16:creationId xmlns:a16="http://schemas.microsoft.com/office/drawing/2014/main" id="{0FA22787-9B3D-4F96-8D1C-D5C618627588}"/>
              </a:ext>
            </a:extLst>
          </p:cNvPr>
          <p:cNvSpPr/>
          <p:nvPr/>
        </p:nvSpPr>
        <p:spPr>
          <a:xfrm>
            <a:off x="6621380" y="2286552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shp3">
            <a:extLst>
              <a:ext uri="{FF2B5EF4-FFF2-40B4-BE49-F238E27FC236}">
                <a16:creationId xmlns:a16="http://schemas.microsoft.com/office/drawing/2014/main" id="{9CAEED0E-B332-4EE9-9F9F-2CCC0A710111}"/>
              </a:ext>
            </a:extLst>
          </p:cNvPr>
          <p:cNvSpPr txBox="1"/>
          <p:nvPr/>
        </p:nvSpPr>
        <p:spPr>
          <a:xfrm>
            <a:off x="6689958" y="2663841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환경의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쾌적성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 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항목에 대한 
우선 개선이 필요한 것으로 나타남  </a:t>
            </a:r>
          </a:p>
        </p:txBody>
      </p:sp>
      <p:sp>
        <p:nvSpPr>
          <p:cNvPr id="69" name="zero21">
            <a:extLst>
              <a:ext uri="{FF2B5EF4-FFF2-40B4-BE49-F238E27FC236}">
                <a16:creationId xmlns:a16="http://schemas.microsoft.com/office/drawing/2014/main" id="{7D58D083-1442-4B2B-A6CB-1DEC004B81F2}"/>
              </a:ext>
            </a:extLst>
          </p:cNvPr>
          <p:cNvSpPr/>
          <p:nvPr/>
        </p:nvSpPr>
        <p:spPr>
          <a:xfrm rot="10800000">
            <a:off x="7837562" y="2282667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zero22">
            <a:extLst>
              <a:ext uri="{FF2B5EF4-FFF2-40B4-BE49-F238E27FC236}">
                <a16:creationId xmlns:a16="http://schemas.microsoft.com/office/drawing/2014/main" id="{19687B91-5E6A-4843-98E0-208A689A9174}"/>
              </a:ext>
            </a:extLst>
          </p:cNvPr>
          <p:cNvSpPr/>
          <p:nvPr/>
        </p:nvSpPr>
        <p:spPr>
          <a:xfrm rot="5400000">
            <a:off x="6570347" y="1740844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2" name="zero1">
            <a:extLst>
              <a:ext uri="{FF2B5EF4-FFF2-40B4-BE49-F238E27FC236}">
                <a16:creationId xmlns:a16="http://schemas.microsoft.com/office/drawing/2014/main" id="{2F5791F9-4C33-45A1-B336-2737542EF830}"/>
              </a:ext>
            </a:extLst>
          </p:cNvPr>
          <p:cNvCxnSpPr>
            <a:cxnSpLocks/>
          </p:cNvCxnSpPr>
          <p:nvPr/>
        </p:nvCxnSpPr>
        <p:spPr>
          <a:xfrm>
            <a:off x="571500" y="4009772"/>
            <a:ext cx="8763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shp1">
            <a:extLst>
              <a:ext uri="{FF2B5EF4-FFF2-40B4-BE49-F238E27FC236}">
                <a16:creationId xmlns:a16="http://schemas.microsoft.com/office/drawing/2014/main" id="{12DC82C1-D22B-4D29-B026-138E1E99C2CB}"/>
              </a:ext>
            </a:extLst>
          </p:cNvPr>
          <p:cNvSpPr txBox="1"/>
          <p:nvPr/>
        </p:nvSpPr>
        <p:spPr>
          <a:xfrm>
            <a:off x="685130" y="3666915"/>
            <a:ext cx="1778051" cy="3231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500" spc="-7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체육전용시설관리사업</a:t>
            </a:r>
            <a:endParaRPr kumimoji="0" lang="ko-KR" altLang="en-US" sz="1500" b="0" i="0" u="none" strike="noStrike" kern="1200" cap="none" spc="-70" normalizeH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36" name="zero3">
            <a:extLst>
              <a:ext uri="{FF2B5EF4-FFF2-40B4-BE49-F238E27FC236}">
                <a16:creationId xmlns:a16="http://schemas.microsoft.com/office/drawing/2014/main" id="{703CA849-61E4-41A8-B51C-766555D62593}"/>
              </a:ext>
            </a:extLst>
          </p:cNvPr>
          <p:cNvGrpSpPr/>
          <p:nvPr/>
        </p:nvGrpSpPr>
        <p:grpSpPr>
          <a:xfrm>
            <a:off x="571500" y="3779309"/>
            <a:ext cx="109415" cy="110463"/>
            <a:chOff x="569483" y="1426046"/>
            <a:chExt cx="99468" cy="107801"/>
          </a:xfrm>
        </p:grpSpPr>
        <p:sp>
          <p:nvSpPr>
            <p:cNvPr id="37" name="사각형: 둥근 모서리 36">
              <a:extLst>
                <a:ext uri="{FF2B5EF4-FFF2-40B4-BE49-F238E27FC236}">
                  <a16:creationId xmlns:a16="http://schemas.microsoft.com/office/drawing/2014/main" id="{B73F407D-78F4-4E60-A518-BCC34407018D}"/>
                </a:ext>
              </a:extLst>
            </p:cNvPr>
            <p:cNvSpPr/>
            <p:nvPr/>
          </p:nvSpPr>
          <p:spPr>
            <a:xfrm>
              <a:off x="56948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8" name="사각형: 둥근 모서리 37">
              <a:extLst>
                <a:ext uri="{FF2B5EF4-FFF2-40B4-BE49-F238E27FC236}">
                  <a16:creationId xmlns:a16="http://schemas.microsoft.com/office/drawing/2014/main" id="{F1301A89-F989-4B70-B16B-F629282D1ADF}"/>
                </a:ext>
              </a:extLst>
            </p:cNvPr>
            <p:cNvSpPr/>
            <p:nvPr/>
          </p:nvSpPr>
          <p:spPr>
            <a:xfrm>
              <a:off x="62459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9" name="사각형: 둥근 모서리 38">
              <a:extLst>
                <a:ext uri="{FF2B5EF4-FFF2-40B4-BE49-F238E27FC236}">
                  <a16:creationId xmlns:a16="http://schemas.microsoft.com/office/drawing/2014/main" id="{674AE5E9-2BD2-4D6D-81FA-42CC2319F89C}"/>
                </a:ext>
              </a:extLst>
            </p:cNvPr>
            <p:cNvSpPr/>
            <p:nvPr/>
          </p:nvSpPr>
          <p:spPr>
            <a:xfrm>
              <a:off x="569483" y="1486533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0" name="사각형: 둥근 모서리 39">
              <a:extLst>
                <a:ext uri="{FF2B5EF4-FFF2-40B4-BE49-F238E27FC236}">
                  <a16:creationId xmlns:a16="http://schemas.microsoft.com/office/drawing/2014/main" id="{FD4F1752-4367-4545-8915-63C1DFCC5A41}"/>
                </a:ext>
              </a:extLst>
            </p:cNvPr>
            <p:cNvSpPr/>
            <p:nvPr/>
          </p:nvSpPr>
          <p:spPr>
            <a:xfrm>
              <a:off x="624593" y="1486533"/>
              <a:ext cx="44358" cy="47314"/>
            </a:xfrm>
            <a:prstGeom prst="round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41" name="zero4">
            <a:extLst>
              <a:ext uri="{FF2B5EF4-FFF2-40B4-BE49-F238E27FC236}">
                <a16:creationId xmlns:a16="http://schemas.microsoft.com/office/drawing/2014/main" id="{D25BE942-F862-404C-AF73-F147FDEC9DA8}"/>
              </a:ext>
            </a:extLst>
          </p:cNvPr>
          <p:cNvCxnSpPr>
            <a:cxnSpLocks/>
          </p:cNvCxnSpPr>
          <p:nvPr/>
        </p:nvCxnSpPr>
        <p:spPr>
          <a:xfrm>
            <a:off x="9221638" y="4009772"/>
            <a:ext cx="112862" cy="0"/>
          </a:xfrm>
          <a:prstGeom prst="line">
            <a:avLst/>
          </a:prstGeom>
          <a:ln w="12700">
            <a:solidFill>
              <a:srgbClr val="0F5BA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zero5">
            <a:extLst>
              <a:ext uri="{FF2B5EF4-FFF2-40B4-BE49-F238E27FC236}">
                <a16:creationId xmlns:a16="http://schemas.microsoft.com/office/drawing/2014/main" id="{6E0CF454-6572-45A7-AAD0-2E41C80865ED}"/>
              </a:ext>
            </a:extLst>
          </p:cNvPr>
          <p:cNvSpPr/>
          <p:nvPr/>
        </p:nvSpPr>
        <p:spPr>
          <a:xfrm>
            <a:off x="571500" y="4151751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shp2">
            <a:extLst>
              <a:ext uri="{FF2B5EF4-FFF2-40B4-BE49-F238E27FC236}">
                <a16:creationId xmlns:a16="http://schemas.microsoft.com/office/drawing/2014/main" id="{FC7B8C50-23E8-4708-95A2-6D3BBD741472}"/>
              </a:ext>
            </a:extLst>
          </p:cNvPr>
          <p:cNvSpPr txBox="1"/>
          <p:nvPr/>
        </p:nvSpPr>
        <p:spPr>
          <a:xfrm>
            <a:off x="607699" y="4182991"/>
            <a:ext cx="269097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체육전용시설관리사업의
종합만족도는 </a:t>
            </a:r>
            <a:r>
              <a:rPr lang="en-US" altLang="ko-KR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85.2</a:t>
            </a:r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점</a:t>
            </a:r>
            <a:endParaRPr lang="ko-KR" altLang="en-US" sz="1300" b="1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44" name="zero7">
            <a:extLst>
              <a:ext uri="{FF2B5EF4-FFF2-40B4-BE49-F238E27FC236}">
                <a16:creationId xmlns:a16="http://schemas.microsoft.com/office/drawing/2014/main" id="{078E538C-0C48-4624-BE86-421BE7145751}"/>
              </a:ext>
            </a:extLst>
          </p:cNvPr>
          <p:cNvSpPr/>
          <p:nvPr/>
        </p:nvSpPr>
        <p:spPr>
          <a:xfrm>
            <a:off x="621751" y="4698243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shp4">
            <a:extLst>
              <a:ext uri="{FF2B5EF4-FFF2-40B4-BE49-F238E27FC236}">
                <a16:creationId xmlns:a16="http://schemas.microsoft.com/office/drawing/2014/main" id="{24CEC020-2AD8-42D4-A287-19C5C873B661}"/>
              </a:ext>
            </a:extLst>
          </p:cNvPr>
          <p:cNvSpPr txBox="1"/>
          <p:nvPr/>
        </p:nvSpPr>
        <p:spPr>
          <a:xfrm>
            <a:off x="690329" y="5067912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과천도시공사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0.1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낮게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
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시설관리공단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4.0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낮게 나타남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6" name="zero9">
            <a:extLst>
              <a:ext uri="{FF2B5EF4-FFF2-40B4-BE49-F238E27FC236}">
                <a16:creationId xmlns:a16="http://schemas.microsoft.com/office/drawing/2014/main" id="{E3E8B5A7-7B7D-4096-B518-7BAEB179FD22}"/>
              </a:ext>
            </a:extLst>
          </p:cNvPr>
          <p:cNvSpPr/>
          <p:nvPr/>
        </p:nvSpPr>
        <p:spPr>
          <a:xfrm rot="10800000">
            <a:off x="1837933" y="4694358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zero10">
            <a:extLst>
              <a:ext uri="{FF2B5EF4-FFF2-40B4-BE49-F238E27FC236}">
                <a16:creationId xmlns:a16="http://schemas.microsoft.com/office/drawing/2014/main" id="{FFA548EF-8D57-4BF6-BE85-86A44BE5EA8F}"/>
              </a:ext>
            </a:extLst>
          </p:cNvPr>
          <p:cNvSpPr/>
          <p:nvPr/>
        </p:nvSpPr>
        <p:spPr>
          <a:xfrm rot="5400000">
            <a:off x="570718" y="4152535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zero11">
            <a:extLst>
              <a:ext uri="{FF2B5EF4-FFF2-40B4-BE49-F238E27FC236}">
                <a16:creationId xmlns:a16="http://schemas.microsoft.com/office/drawing/2014/main" id="{AEF614E7-A745-4A10-B3B0-CACDC1B0F351}"/>
              </a:ext>
            </a:extLst>
          </p:cNvPr>
          <p:cNvSpPr/>
          <p:nvPr/>
        </p:nvSpPr>
        <p:spPr>
          <a:xfrm>
            <a:off x="3571315" y="4151751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zero12">
            <a:extLst>
              <a:ext uri="{FF2B5EF4-FFF2-40B4-BE49-F238E27FC236}">
                <a16:creationId xmlns:a16="http://schemas.microsoft.com/office/drawing/2014/main" id="{2FDA28F7-6DEE-4C7B-A38B-95E608257C16}"/>
              </a:ext>
            </a:extLst>
          </p:cNvPr>
          <p:cNvSpPr txBox="1"/>
          <p:nvPr/>
        </p:nvSpPr>
        <p:spPr>
          <a:xfrm>
            <a:off x="3607514" y="4279410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 err="1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차원별</a:t>
            </a:r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 만족도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54" name="zero13">
            <a:extLst>
              <a:ext uri="{FF2B5EF4-FFF2-40B4-BE49-F238E27FC236}">
                <a16:creationId xmlns:a16="http://schemas.microsoft.com/office/drawing/2014/main" id="{B210DDD3-ACC7-41F5-9E44-67B484DFC142}"/>
              </a:ext>
            </a:extLst>
          </p:cNvPr>
          <p:cNvSpPr/>
          <p:nvPr/>
        </p:nvSpPr>
        <p:spPr>
          <a:xfrm>
            <a:off x="3621566" y="4698243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shp5">
            <a:extLst>
              <a:ext uri="{FF2B5EF4-FFF2-40B4-BE49-F238E27FC236}">
                <a16:creationId xmlns:a16="http://schemas.microsoft.com/office/drawing/2014/main" id="{5DE0E556-8063-4808-A8F8-0D054C85768D}"/>
              </a:ext>
            </a:extLst>
          </p:cNvPr>
          <p:cNvSpPr txBox="1"/>
          <p:nvPr/>
        </p:nvSpPr>
        <p:spPr>
          <a:xfrm>
            <a:off x="3690144" y="5067913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사회적 만족이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91.6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높고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</a:p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전반적 만족이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79.6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낮게 나타남</a:t>
            </a:r>
          </a:p>
        </p:txBody>
      </p:sp>
      <p:sp>
        <p:nvSpPr>
          <p:cNvPr id="56" name="zero15">
            <a:extLst>
              <a:ext uri="{FF2B5EF4-FFF2-40B4-BE49-F238E27FC236}">
                <a16:creationId xmlns:a16="http://schemas.microsoft.com/office/drawing/2014/main" id="{6F084C9D-129C-4202-A9C1-98AD2962879F}"/>
              </a:ext>
            </a:extLst>
          </p:cNvPr>
          <p:cNvSpPr/>
          <p:nvPr/>
        </p:nvSpPr>
        <p:spPr>
          <a:xfrm rot="10800000">
            <a:off x="4837748" y="4694358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zero16">
            <a:extLst>
              <a:ext uri="{FF2B5EF4-FFF2-40B4-BE49-F238E27FC236}">
                <a16:creationId xmlns:a16="http://schemas.microsoft.com/office/drawing/2014/main" id="{A976E349-3C48-4132-9CE3-532AF728D599}"/>
              </a:ext>
            </a:extLst>
          </p:cNvPr>
          <p:cNvSpPr/>
          <p:nvPr/>
        </p:nvSpPr>
        <p:spPr>
          <a:xfrm rot="5400000">
            <a:off x="3570533" y="4152535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zero17">
            <a:extLst>
              <a:ext uri="{FF2B5EF4-FFF2-40B4-BE49-F238E27FC236}">
                <a16:creationId xmlns:a16="http://schemas.microsoft.com/office/drawing/2014/main" id="{6B575626-2024-4368-A02B-AC7F5C1D6EBC}"/>
              </a:ext>
            </a:extLst>
          </p:cNvPr>
          <p:cNvSpPr/>
          <p:nvPr/>
        </p:nvSpPr>
        <p:spPr>
          <a:xfrm>
            <a:off x="6571129" y="4151751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zero18">
            <a:extLst>
              <a:ext uri="{FF2B5EF4-FFF2-40B4-BE49-F238E27FC236}">
                <a16:creationId xmlns:a16="http://schemas.microsoft.com/office/drawing/2014/main" id="{E76EF359-88BF-45CC-8019-15D000953F9B}"/>
              </a:ext>
            </a:extLst>
          </p:cNvPr>
          <p:cNvSpPr txBox="1"/>
          <p:nvPr/>
        </p:nvSpPr>
        <p:spPr>
          <a:xfrm>
            <a:off x="6607328" y="4279410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우선 개선 항목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72" name="zero19">
            <a:extLst>
              <a:ext uri="{FF2B5EF4-FFF2-40B4-BE49-F238E27FC236}">
                <a16:creationId xmlns:a16="http://schemas.microsoft.com/office/drawing/2014/main" id="{FE42B6B6-E420-4BFE-9944-A2DF65233363}"/>
              </a:ext>
            </a:extLst>
          </p:cNvPr>
          <p:cNvSpPr/>
          <p:nvPr/>
        </p:nvSpPr>
        <p:spPr>
          <a:xfrm>
            <a:off x="6621380" y="4698243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shp3">
            <a:extLst>
              <a:ext uri="{FF2B5EF4-FFF2-40B4-BE49-F238E27FC236}">
                <a16:creationId xmlns:a16="http://schemas.microsoft.com/office/drawing/2014/main" id="{FDA0AEA4-8E17-4593-B1B0-D1CE6627E3E9}"/>
              </a:ext>
            </a:extLst>
          </p:cNvPr>
          <p:cNvSpPr txBox="1"/>
          <p:nvPr/>
        </p:nvSpPr>
        <p:spPr>
          <a:xfrm>
            <a:off x="6689958" y="4967142"/>
            <a:ext cx="2525713" cy="6941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환경의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쾌적성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1, 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환경의 편의성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2, 
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결과의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편익성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 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항목에 대한 
우선 개선이 필요한 것으로 나타남  </a:t>
            </a:r>
          </a:p>
        </p:txBody>
      </p:sp>
      <p:sp>
        <p:nvSpPr>
          <p:cNvPr id="74" name="zero21">
            <a:extLst>
              <a:ext uri="{FF2B5EF4-FFF2-40B4-BE49-F238E27FC236}">
                <a16:creationId xmlns:a16="http://schemas.microsoft.com/office/drawing/2014/main" id="{78C54B44-3345-4437-BB3B-E1F9160053BA}"/>
              </a:ext>
            </a:extLst>
          </p:cNvPr>
          <p:cNvSpPr/>
          <p:nvPr/>
        </p:nvSpPr>
        <p:spPr>
          <a:xfrm rot="10800000">
            <a:off x="7837562" y="4694358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zero22">
            <a:extLst>
              <a:ext uri="{FF2B5EF4-FFF2-40B4-BE49-F238E27FC236}">
                <a16:creationId xmlns:a16="http://schemas.microsoft.com/office/drawing/2014/main" id="{27C8587A-B0A6-45B3-827D-461F9EBF6C4B}"/>
              </a:ext>
            </a:extLst>
          </p:cNvPr>
          <p:cNvSpPr/>
          <p:nvPr/>
        </p:nvSpPr>
        <p:spPr>
          <a:xfrm rot="5400000">
            <a:off x="6570347" y="4152535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9076141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사업별 결과 요약</a:t>
            </a:r>
          </a:p>
        </p:txBody>
      </p:sp>
      <p:cxnSp>
        <p:nvCxnSpPr>
          <p:cNvPr id="9" name="zero1">
            <a:extLst>
              <a:ext uri="{FF2B5EF4-FFF2-40B4-BE49-F238E27FC236}">
                <a16:creationId xmlns:a16="http://schemas.microsoft.com/office/drawing/2014/main" id="{877D09B5-2B86-4CE0-9F9A-097E944999F1}"/>
              </a:ext>
            </a:extLst>
          </p:cNvPr>
          <p:cNvCxnSpPr>
            <a:cxnSpLocks/>
          </p:cNvCxnSpPr>
          <p:nvPr/>
        </p:nvCxnSpPr>
        <p:spPr>
          <a:xfrm>
            <a:off x="571500" y="1598081"/>
            <a:ext cx="8763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hp1">
            <a:extLst>
              <a:ext uri="{FF2B5EF4-FFF2-40B4-BE49-F238E27FC236}">
                <a16:creationId xmlns:a16="http://schemas.microsoft.com/office/drawing/2014/main" id="{B5655387-1A06-1BD9-8BA3-3AE565F5B2DE}"/>
              </a:ext>
            </a:extLst>
          </p:cNvPr>
          <p:cNvSpPr txBox="1"/>
          <p:nvPr/>
        </p:nvSpPr>
        <p:spPr>
          <a:xfrm>
            <a:off x="685130" y="1255224"/>
            <a:ext cx="2096728" cy="3231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500" spc="-7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교통약자이동지원센터사업</a:t>
            </a:r>
            <a:endParaRPr kumimoji="0" lang="ko-KR" altLang="en-US" sz="1500" b="0" i="0" u="none" strike="noStrike" kern="1200" cap="none" spc="-70" normalizeH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22" name="zero3">
            <a:extLst>
              <a:ext uri="{FF2B5EF4-FFF2-40B4-BE49-F238E27FC236}">
                <a16:creationId xmlns:a16="http://schemas.microsoft.com/office/drawing/2014/main" id="{20606783-B2BE-4067-86EE-F73FEB109259}"/>
              </a:ext>
            </a:extLst>
          </p:cNvPr>
          <p:cNvGrpSpPr/>
          <p:nvPr/>
        </p:nvGrpSpPr>
        <p:grpSpPr>
          <a:xfrm>
            <a:off x="571500" y="1367618"/>
            <a:ext cx="109415" cy="110463"/>
            <a:chOff x="569483" y="1426046"/>
            <a:chExt cx="99468" cy="107801"/>
          </a:xfrm>
        </p:grpSpPr>
        <p:sp>
          <p:nvSpPr>
            <p:cNvPr id="11" name="사각형: 둥근 모서리 10">
              <a:extLst>
                <a:ext uri="{FF2B5EF4-FFF2-40B4-BE49-F238E27FC236}">
                  <a16:creationId xmlns:a16="http://schemas.microsoft.com/office/drawing/2014/main" id="{82927D55-F2FD-4ABE-AF6A-21431CE05DE1}"/>
                </a:ext>
              </a:extLst>
            </p:cNvPr>
            <p:cNvSpPr/>
            <p:nvPr/>
          </p:nvSpPr>
          <p:spPr>
            <a:xfrm>
              <a:off x="56948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5" name="사각형: 둥근 모서리 34">
              <a:extLst>
                <a:ext uri="{FF2B5EF4-FFF2-40B4-BE49-F238E27FC236}">
                  <a16:creationId xmlns:a16="http://schemas.microsoft.com/office/drawing/2014/main" id="{F0D85548-950F-4020-82D9-1145E606EA45}"/>
                </a:ext>
              </a:extLst>
            </p:cNvPr>
            <p:cNvSpPr/>
            <p:nvPr/>
          </p:nvSpPr>
          <p:spPr>
            <a:xfrm>
              <a:off x="624593" y="1426046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8" name="사각형: 둥근 모서리 47">
              <a:extLst>
                <a:ext uri="{FF2B5EF4-FFF2-40B4-BE49-F238E27FC236}">
                  <a16:creationId xmlns:a16="http://schemas.microsoft.com/office/drawing/2014/main" id="{78CB90AF-21C7-4A37-98F2-5CA9F5FC03B4}"/>
                </a:ext>
              </a:extLst>
            </p:cNvPr>
            <p:cNvSpPr/>
            <p:nvPr/>
          </p:nvSpPr>
          <p:spPr>
            <a:xfrm>
              <a:off x="569483" y="1486533"/>
              <a:ext cx="44358" cy="47314"/>
            </a:xfrm>
            <a:prstGeom prst="round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9" name="사각형: 둥근 모서리 48">
              <a:extLst>
                <a:ext uri="{FF2B5EF4-FFF2-40B4-BE49-F238E27FC236}">
                  <a16:creationId xmlns:a16="http://schemas.microsoft.com/office/drawing/2014/main" id="{DA7DF6F5-D50E-4FCD-8523-124FBD906B3D}"/>
                </a:ext>
              </a:extLst>
            </p:cNvPr>
            <p:cNvSpPr/>
            <p:nvPr/>
          </p:nvSpPr>
          <p:spPr>
            <a:xfrm>
              <a:off x="624593" y="1486533"/>
              <a:ext cx="44358" cy="47314"/>
            </a:xfrm>
            <a:prstGeom prst="round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50" name="zero4">
            <a:extLst>
              <a:ext uri="{FF2B5EF4-FFF2-40B4-BE49-F238E27FC236}">
                <a16:creationId xmlns:a16="http://schemas.microsoft.com/office/drawing/2014/main" id="{9346DB53-1B44-4C7D-9F0A-5F5336907995}"/>
              </a:ext>
            </a:extLst>
          </p:cNvPr>
          <p:cNvCxnSpPr>
            <a:cxnSpLocks/>
          </p:cNvCxnSpPr>
          <p:nvPr/>
        </p:nvCxnSpPr>
        <p:spPr>
          <a:xfrm>
            <a:off x="9221638" y="1598081"/>
            <a:ext cx="112862" cy="0"/>
          </a:xfrm>
          <a:prstGeom prst="line">
            <a:avLst/>
          </a:prstGeom>
          <a:ln w="12700">
            <a:solidFill>
              <a:srgbClr val="0F5BA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zero5">
            <a:extLst>
              <a:ext uri="{FF2B5EF4-FFF2-40B4-BE49-F238E27FC236}">
                <a16:creationId xmlns:a16="http://schemas.microsoft.com/office/drawing/2014/main" id="{1887DEDE-4D75-CD37-C6F9-B8EBF6DAEFB0}"/>
              </a:ext>
            </a:extLst>
          </p:cNvPr>
          <p:cNvSpPr/>
          <p:nvPr/>
        </p:nvSpPr>
        <p:spPr>
          <a:xfrm>
            <a:off x="571500" y="1740060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shp2">
            <a:extLst>
              <a:ext uri="{FF2B5EF4-FFF2-40B4-BE49-F238E27FC236}">
                <a16:creationId xmlns:a16="http://schemas.microsoft.com/office/drawing/2014/main" id="{8FFCC61A-1766-B3B2-FC7D-53B636A99D4E}"/>
              </a:ext>
            </a:extLst>
          </p:cNvPr>
          <p:cNvSpPr txBox="1"/>
          <p:nvPr/>
        </p:nvSpPr>
        <p:spPr>
          <a:xfrm>
            <a:off x="607699" y="1771300"/>
            <a:ext cx="2690973" cy="49244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교통약자이동지원센터사업의
종합만족도는 </a:t>
            </a:r>
            <a:r>
              <a:rPr lang="en-US" altLang="ko-KR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83.7</a:t>
            </a:r>
            <a:r>
              <a:rPr lang="ko-KR" altLang="en-US" sz="1300" b="1" spc="-8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점</a:t>
            </a:r>
            <a:endParaRPr lang="ko-KR" altLang="en-US" sz="1300" b="1" spc="-8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53" name="zero7">
            <a:extLst>
              <a:ext uri="{FF2B5EF4-FFF2-40B4-BE49-F238E27FC236}">
                <a16:creationId xmlns:a16="http://schemas.microsoft.com/office/drawing/2014/main" id="{E2B01C0C-4677-4E67-9D5D-EF1065AAF4E4}"/>
              </a:ext>
            </a:extLst>
          </p:cNvPr>
          <p:cNvSpPr/>
          <p:nvPr/>
        </p:nvSpPr>
        <p:spPr>
          <a:xfrm>
            <a:off x="621751" y="2286552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shp4">
            <a:extLst>
              <a:ext uri="{FF2B5EF4-FFF2-40B4-BE49-F238E27FC236}">
                <a16:creationId xmlns:a16="http://schemas.microsoft.com/office/drawing/2014/main" id="{8E304971-5486-D51A-1DFC-0E464F5B7951}"/>
              </a:ext>
            </a:extLst>
          </p:cNvPr>
          <p:cNvSpPr txBox="1"/>
          <p:nvPr/>
        </p:nvSpPr>
        <p:spPr>
          <a:xfrm>
            <a:off x="690329" y="2656221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과천도시공사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1.6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낮게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
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시설관리공단 전체 대비 </a:t>
            </a:r>
            <a:r>
              <a:rPr lang="en-US" altLang="ko-KR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5.5</a:t>
            </a:r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 낮게 나타남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9" name="zero9">
            <a:extLst>
              <a:ext uri="{FF2B5EF4-FFF2-40B4-BE49-F238E27FC236}">
                <a16:creationId xmlns:a16="http://schemas.microsoft.com/office/drawing/2014/main" id="{0ABC54C8-0BF4-4DEF-8D71-31B36785F9D4}"/>
              </a:ext>
            </a:extLst>
          </p:cNvPr>
          <p:cNvSpPr/>
          <p:nvPr/>
        </p:nvSpPr>
        <p:spPr>
          <a:xfrm rot="10800000">
            <a:off x="1837933" y="2282667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zero10">
            <a:extLst>
              <a:ext uri="{FF2B5EF4-FFF2-40B4-BE49-F238E27FC236}">
                <a16:creationId xmlns:a16="http://schemas.microsoft.com/office/drawing/2014/main" id="{E217BC1A-664B-48FB-8C31-9B16D0ACF927}"/>
              </a:ext>
            </a:extLst>
          </p:cNvPr>
          <p:cNvSpPr/>
          <p:nvPr/>
        </p:nvSpPr>
        <p:spPr>
          <a:xfrm rot="5400000">
            <a:off x="570718" y="1740844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zero11">
            <a:extLst>
              <a:ext uri="{FF2B5EF4-FFF2-40B4-BE49-F238E27FC236}">
                <a16:creationId xmlns:a16="http://schemas.microsoft.com/office/drawing/2014/main" id="{1338E829-F448-418E-8714-1EAFFB721F2D}"/>
              </a:ext>
            </a:extLst>
          </p:cNvPr>
          <p:cNvSpPr/>
          <p:nvPr/>
        </p:nvSpPr>
        <p:spPr>
          <a:xfrm>
            <a:off x="3571315" y="1740060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zero12">
            <a:extLst>
              <a:ext uri="{FF2B5EF4-FFF2-40B4-BE49-F238E27FC236}">
                <a16:creationId xmlns:a16="http://schemas.microsoft.com/office/drawing/2014/main" id="{FFB72E00-7CF0-4A21-B5B3-BCFBB4547D4B}"/>
              </a:ext>
            </a:extLst>
          </p:cNvPr>
          <p:cNvSpPr txBox="1"/>
          <p:nvPr/>
        </p:nvSpPr>
        <p:spPr>
          <a:xfrm>
            <a:off x="3607514" y="1867719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 err="1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차원별</a:t>
            </a:r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 만족도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60" name="zero13">
            <a:extLst>
              <a:ext uri="{FF2B5EF4-FFF2-40B4-BE49-F238E27FC236}">
                <a16:creationId xmlns:a16="http://schemas.microsoft.com/office/drawing/2014/main" id="{10AF3677-DFF2-49A5-896F-ADF226315C69}"/>
              </a:ext>
            </a:extLst>
          </p:cNvPr>
          <p:cNvSpPr/>
          <p:nvPr/>
        </p:nvSpPr>
        <p:spPr>
          <a:xfrm>
            <a:off x="3621566" y="2286552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shp5">
            <a:extLst>
              <a:ext uri="{FF2B5EF4-FFF2-40B4-BE49-F238E27FC236}">
                <a16:creationId xmlns:a16="http://schemas.microsoft.com/office/drawing/2014/main" id="{F069A872-5E95-45A1-A31D-34776FA5EDA9}"/>
              </a:ext>
            </a:extLst>
          </p:cNvPr>
          <p:cNvSpPr txBox="1"/>
          <p:nvPr/>
        </p:nvSpPr>
        <p:spPr>
          <a:xfrm>
            <a:off x="3690144" y="2656222"/>
            <a:ext cx="2525713" cy="4773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사회적 만족이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93.2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높고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</a:p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전반적 만족이 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73.6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가장 낮게 나타남</a:t>
            </a:r>
          </a:p>
        </p:txBody>
      </p:sp>
      <p:sp>
        <p:nvSpPr>
          <p:cNvPr id="62" name="zero15">
            <a:extLst>
              <a:ext uri="{FF2B5EF4-FFF2-40B4-BE49-F238E27FC236}">
                <a16:creationId xmlns:a16="http://schemas.microsoft.com/office/drawing/2014/main" id="{9ACF0410-9A79-4CD4-A897-772F1DCADED7}"/>
              </a:ext>
            </a:extLst>
          </p:cNvPr>
          <p:cNvSpPr/>
          <p:nvPr/>
        </p:nvSpPr>
        <p:spPr>
          <a:xfrm rot="10800000">
            <a:off x="4837748" y="2282667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zero16">
            <a:extLst>
              <a:ext uri="{FF2B5EF4-FFF2-40B4-BE49-F238E27FC236}">
                <a16:creationId xmlns:a16="http://schemas.microsoft.com/office/drawing/2014/main" id="{AD293EF3-514A-4041-A3C9-4B90A4F97E37}"/>
              </a:ext>
            </a:extLst>
          </p:cNvPr>
          <p:cNvSpPr/>
          <p:nvPr/>
        </p:nvSpPr>
        <p:spPr>
          <a:xfrm rot="5400000">
            <a:off x="3570533" y="1740844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zero17">
            <a:extLst>
              <a:ext uri="{FF2B5EF4-FFF2-40B4-BE49-F238E27FC236}">
                <a16:creationId xmlns:a16="http://schemas.microsoft.com/office/drawing/2014/main" id="{2627F1BF-BB15-405D-98BE-EECA09B31AE8}"/>
              </a:ext>
            </a:extLst>
          </p:cNvPr>
          <p:cNvSpPr/>
          <p:nvPr/>
        </p:nvSpPr>
        <p:spPr>
          <a:xfrm>
            <a:off x="6571129" y="1740060"/>
            <a:ext cx="2763371" cy="1812006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zero18">
            <a:extLst>
              <a:ext uri="{FF2B5EF4-FFF2-40B4-BE49-F238E27FC236}">
                <a16:creationId xmlns:a16="http://schemas.microsoft.com/office/drawing/2014/main" id="{EBA0C113-9FBF-4C19-A953-0CD33D64D98A}"/>
              </a:ext>
            </a:extLst>
          </p:cNvPr>
          <p:cNvSpPr txBox="1"/>
          <p:nvPr/>
        </p:nvSpPr>
        <p:spPr>
          <a:xfrm>
            <a:off x="6607328" y="1867719"/>
            <a:ext cx="2690973" cy="2996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우선 개선 항목 분석 결과</a:t>
            </a:r>
            <a:r>
              <a:rPr lang="en-US" altLang="ko-KR" sz="1300" b="1" spc="-8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,</a:t>
            </a:r>
          </a:p>
        </p:txBody>
      </p:sp>
      <p:sp>
        <p:nvSpPr>
          <p:cNvPr id="67" name="zero19">
            <a:extLst>
              <a:ext uri="{FF2B5EF4-FFF2-40B4-BE49-F238E27FC236}">
                <a16:creationId xmlns:a16="http://schemas.microsoft.com/office/drawing/2014/main" id="{0FA22787-9B3D-4F96-8D1C-D5C618627588}"/>
              </a:ext>
            </a:extLst>
          </p:cNvPr>
          <p:cNvSpPr/>
          <p:nvPr/>
        </p:nvSpPr>
        <p:spPr>
          <a:xfrm>
            <a:off x="6621380" y="2286552"/>
            <a:ext cx="2662868" cy="12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shp3">
            <a:extLst>
              <a:ext uri="{FF2B5EF4-FFF2-40B4-BE49-F238E27FC236}">
                <a16:creationId xmlns:a16="http://schemas.microsoft.com/office/drawing/2014/main" id="{9CAEED0E-B332-4EE9-9F9F-2CCC0A710111}"/>
              </a:ext>
            </a:extLst>
          </p:cNvPr>
          <p:cNvSpPr txBox="1"/>
          <p:nvPr/>
        </p:nvSpPr>
        <p:spPr>
          <a:xfrm>
            <a:off x="6689958" y="2555451"/>
            <a:ext cx="2525713" cy="6941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과정의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대응성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1, 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환경의 편의성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1, 
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결과의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충족성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 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항목에 대한 
우선 개선이 필요한 것으로 나타남  </a:t>
            </a:r>
          </a:p>
        </p:txBody>
      </p:sp>
      <p:sp>
        <p:nvSpPr>
          <p:cNvPr id="69" name="zero21">
            <a:extLst>
              <a:ext uri="{FF2B5EF4-FFF2-40B4-BE49-F238E27FC236}">
                <a16:creationId xmlns:a16="http://schemas.microsoft.com/office/drawing/2014/main" id="{7D58D083-1442-4B2B-A6CB-1DEC004B81F2}"/>
              </a:ext>
            </a:extLst>
          </p:cNvPr>
          <p:cNvSpPr/>
          <p:nvPr/>
        </p:nvSpPr>
        <p:spPr>
          <a:xfrm rot="10800000">
            <a:off x="7837562" y="2282667"/>
            <a:ext cx="230505" cy="72596"/>
          </a:xfrm>
          <a:prstGeom prst="triangl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zero22">
            <a:extLst>
              <a:ext uri="{FF2B5EF4-FFF2-40B4-BE49-F238E27FC236}">
                <a16:creationId xmlns:a16="http://schemas.microsoft.com/office/drawing/2014/main" id="{19687B91-5E6A-4843-98E0-208A689A9174}"/>
              </a:ext>
            </a:extLst>
          </p:cNvPr>
          <p:cNvSpPr/>
          <p:nvPr/>
        </p:nvSpPr>
        <p:spPr>
          <a:xfrm rot="5400000">
            <a:off x="6570347" y="1740844"/>
            <a:ext cx="64937" cy="63372"/>
          </a:xfrm>
          <a:prstGeom prst="rtTriangl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1811586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림 9">
            <a:extLst>
              <a:ext uri="{FF2B5EF4-FFF2-40B4-BE49-F238E27FC236}">
                <a16:creationId xmlns:a16="http://schemas.microsoft.com/office/drawing/2014/main" id="{3F3E74B4-F668-453E-9C4A-BE3A655CB4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3818" y="2815897"/>
            <a:ext cx="1324700" cy="1279854"/>
          </a:xfrm>
          <a:prstGeom prst="rect">
            <a:avLst/>
          </a:prstGeom>
          <a:effectLst>
            <a:outerShdw blurRad="381000" dist="406400" dir="2700000" algn="tl" rotWithShape="0">
              <a:srgbClr val="495F77">
                <a:alpha val="40000"/>
              </a:srgb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8A98BCF6-D8F1-4E74-B51C-732BE7830552}"/>
              </a:ext>
            </a:extLst>
          </p:cNvPr>
          <p:cNvSpPr txBox="1"/>
          <p:nvPr/>
        </p:nvSpPr>
        <p:spPr>
          <a:xfrm>
            <a:off x="1306243" y="2919381"/>
            <a:ext cx="63531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spc="-5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HG꼬딕씨 80g" panose="02020603020101020101" pitchFamily="18" charset="-127"/>
                <a:ea typeface="HG꼬딕씨 80g" panose="02020603020101020101" pitchFamily="18" charset="-127"/>
              </a:rPr>
              <a:t>Ⅴ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9F63CE7-3C4F-4689-B44D-F584FD47F69D}"/>
              </a:ext>
            </a:extLst>
          </p:cNvPr>
          <p:cNvSpPr txBox="1"/>
          <p:nvPr/>
        </p:nvSpPr>
        <p:spPr>
          <a:xfrm>
            <a:off x="2191702" y="2941736"/>
            <a:ext cx="6224989" cy="9449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5000" b="1" spc="-6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지방공기업</a:t>
            </a:r>
            <a:r>
              <a:rPr lang="ko-KR" altLang="en-US" sz="5000" b="1" spc="-600" dirty="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 전체 결과</a:t>
            </a:r>
          </a:p>
        </p:txBody>
      </p:sp>
    </p:spTree>
    <p:extLst>
      <p:ext uri="{BB962C8B-B14F-4D97-AF65-F5344CB8AC3E}">
        <p14:creationId xmlns:p14="http://schemas.microsoft.com/office/powerpoint/2010/main" val="244843216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>
            <a:extLst>
              <a:ext uri="{FF2B5EF4-FFF2-40B4-BE49-F238E27FC236}">
                <a16:creationId xmlns:a16="http://schemas.microsoft.com/office/drawing/2014/main" id="{7C4C2826-DB3D-422A-A245-7A337FC46535}"/>
              </a:ext>
            </a:extLst>
          </p:cNvPr>
          <p:cNvGrpSpPr/>
          <p:nvPr/>
        </p:nvGrpSpPr>
        <p:grpSpPr>
          <a:xfrm>
            <a:off x="570134" y="1220483"/>
            <a:ext cx="8761948" cy="773979"/>
            <a:chOff x="570134" y="1220483"/>
            <a:chExt cx="8761948" cy="773979"/>
          </a:xfrm>
        </p:grpSpPr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CFA92AD0-F8B8-348B-1F55-6A908DE60090}"/>
                </a:ext>
              </a:extLst>
            </p:cNvPr>
            <p:cNvSpPr/>
            <p:nvPr/>
          </p:nvSpPr>
          <p:spPr>
            <a:xfrm flipH="1">
              <a:off x="570134" y="1220483"/>
              <a:ext cx="8761948" cy="773979"/>
            </a:xfrm>
            <a:prstGeom prst="rect">
              <a:avLst/>
            </a:prstGeom>
            <a:solidFill>
              <a:srgbClr val="F6F6F6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 latinLnBrk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kern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2A303A"/>
                </a:solidFill>
                <a:latin typeface="Times New Roman"/>
                <a:ea typeface="맑은 고딕"/>
              </a:endParaRPr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C06BDF09-57D8-DE0D-EE7E-BEA7B8748D54}"/>
                </a:ext>
              </a:extLst>
            </p:cNvPr>
            <p:cNvGrpSpPr/>
            <p:nvPr/>
          </p:nvGrpSpPr>
          <p:grpSpPr>
            <a:xfrm>
              <a:off x="666887" y="1307241"/>
              <a:ext cx="8568443" cy="600463"/>
              <a:chOff x="684011" y="1864604"/>
              <a:chExt cx="8568443" cy="600463"/>
            </a:xfrm>
          </p:grpSpPr>
          <p:grpSp>
            <p:nvGrpSpPr>
              <p:cNvPr id="12" name="그룹 11">
                <a:extLst>
                  <a:ext uri="{FF2B5EF4-FFF2-40B4-BE49-F238E27FC236}">
                    <a16:creationId xmlns:a16="http://schemas.microsoft.com/office/drawing/2014/main" id="{1136543C-6624-3756-C2C9-888E47573595}"/>
                  </a:ext>
                </a:extLst>
              </p:cNvPr>
              <p:cNvGrpSpPr/>
              <p:nvPr/>
            </p:nvGrpSpPr>
            <p:grpSpPr>
              <a:xfrm>
                <a:off x="9210791" y="1864604"/>
                <a:ext cx="41663" cy="600463"/>
                <a:chOff x="9210791" y="1864604"/>
                <a:chExt cx="41663" cy="600463"/>
              </a:xfrm>
            </p:grpSpPr>
            <p:sp>
              <p:nvSpPr>
                <p:cNvPr id="16" name="타원 15">
                  <a:extLst>
                    <a:ext uri="{FF2B5EF4-FFF2-40B4-BE49-F238E27FC236}">
                      <a16:creationId xmlns:a16="http://schemas.microsoft.com/office/drawing/2014/main" id="{A0B10D29-A10F-B50F-55BB-344A6743AEDA}"/>
                    </a:ext>
                  </a:extLst>
                </p:cNvPr>
                <p:cNvSpPr/>
                <p:nvPr/>
              </p:nvSpPr>
              <p:spPr>
                <a:xfrm>
                  <a:off x="9210791" y="18646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  <p:sp>
              <p:nvSpPr>
                <p:cNvPr id="17" name="타원 16">
                  <a:extLst>
                    <a:ext uri="{FF2B5EF4-FFF2-40B4-BE49-F238E27FC236}">
                      <a16:creationId xmlns:a16="http://schemas.microsoft.com/office/drawing/2014/main" id="{E3C0FD35-20D0-A0A6-485F-1576296D3705}"/>
                    </a:ext>
                  </a:extLst>
                </p:cNvPr>
                <p:cNvSpPr/>
                <p:nvPr/>
              </p:nvSpPr>
              <p:spPr>
                <a:xfrm>
                  <a:off x="9210791" y="24234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</p:grpSp>
          <p:grpSp>
            <p:nvGrpSpPr>
              <p:cNvPr id="13" name="그룹 12">
                <a:extLst>
                  <a:ext uri="{FF2B5EF4-FFF2-40B4-BE49-F238E27FC236}">
                    <a16:creationId xmlns:a16="http://schemas.microsoft.com/office/drawing/2014/main" id="{FCC5D36A-8D58-CAE1-DCDC-2C6DF588B4FE}"/>
                  </a:ext>
                </a:extLst>
              </p:cNvPr>
              <p:cNvGrpSpPr/>
              <p:nvPr/>
            </p:nvGrpSpPr>
            <p:grpSpPr>
              <a:xfrm>
                <a:off x="684011" y="1864604"/>
                <a:ext cx="41663" cy="600463"/>
                <a:chOff x="9210791" y="1864604"/>
                <a:chExt cx="41663" cy="600463"/>
              </a:xfrm>
            </p:grpSpPr>
            <p:sp>
              <p:nvSpPr>
                <p:cNvPr id="14" name="타원 13">
                  <a:extLst>
                    <a:ext uri="{FF2B5EF4-FFF2-40B4-BE49-F238E27FC236}">
                      <a16:creationId xmlns:a16="http://schemas.microsoft.com/office/drawing/2014/main" id="{493A31D0-F90A-3624-2AA1-C5E4390742B5}"/>
                    </a:ext>
                  </a:extLst>
                </p:cNvPr>
                <p:cNvSpPr/>
                <p:nvPr/>
              </p:nvSpPr>
              <p:spPr>
                <a:xfrm>
                  <a:off x="9210791" y="18646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  <p:sp>
              <p:nvSpPr>
                <p:cNvPr id="15" name="타원 14">
                  <a:extLst>
                    <a:ext uri="{FF2B5EF4-FFF2-40B4-BE49-F238E27FC236}">
                      <a16:creationId xmlns:a16="http://schemas.microsoft.com/office/drawing/2014/main" id="{E86EFC7F-94E9-4F9E-67B4-2202BFA67B69}"/>
                    </a:ext>
                  </a:extLst>
                </p:cNvPr>
                <p:cNvSpPr/>
                <p:nvPr/>
              </p:nvSpPr>
              <p:spPr>
                <a:xfrm>
                  <a:off x="9210791" y="24234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</p:grpSp>
        </p:grpSp>
      </p:grpSp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1. </a:t>
            </a:r>
            <a:r>
              <a:rPr lang="ko-KR" altLang="en-US" dirty="0"/>
              <a:t>전체 만족도 추이</a:t>
            </a: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64CF3A1E-5621-4A99-80FB-4E45E8F5797F}"/>
              </a:ext>
            </a:extLst>
          </p:cNvPr>
          <p:cNvGrpSpPr/>
          <p:nvPr/>
        </p:nvGrpSpPr>
        <p:grpSpPr>
          <a:xfrm>
            <a:off x="840466" y="1301349"/>
            <a:ext cx="4884291" cy="612246"/>
            <a:chOff x="840466" y="1322308"/>
            <a:chExt cx="4884291" cy="612246"/>
          </a:xfrm>
        </p:grpSpPr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118E3939-77F2-E6B6-8EBF-B0F098CA2753}"/>
                </a:ext>
              </a:extLst>
            </p:cNvPr>
            <p:cNvGrpSpPr/>
            <p:nvPr/>
          </p:nvGrpSpPr>
          <p:grpSpPr>
            <a:xfrm>
              <a:off x="840466" y="1322308"/>
              <a:ext cx="4154283" cy="307777"/>
              <a:chOff x="1915979" y="1385059"/>
              <a:chExt cx="4154283" cy="307777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2E4885C2-EEC5-90DA-2DBC-C7F1F44A1210}"/>
                  </a:ext>
                </a:extLst>
              </p:cNvPr>
              <p:cNvSpPr txBox="1"/>
              <p:nvPr/>
            </p:nvSpPr>
            <p:spPr>
              <a:xfrm>
                <a:off x="2046083" y="1385059"/>
                <a:ext cx="4024179" cy="30777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지방공기업 고객만족도는 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2014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년 이후 상승 추세로 나타남</a:t>
                </a:r>
              </a:p>
            </p:txBody>
          </p:sp>
          <p:grpSp>
            <p:nvGrpSpPr>
              <p:cNvPr id="25" name="그룹 24">
                <a:extLst>
                  <a:ext uri="{FF2B5EF4-FFF2-40B4-BE49-F238E27FC236}">
                    <a16:creationId xmlns:a16="http://schemas.microsoft.com/office/drawing/2014/main" id="{D7DB2AE0-E87F-03AF-4390-2C4E9E9DFEE7}"/>
                  </a:ext>
                </a:extLst>
              </p:cNvPr>
              <p:cNvGrpSpPr/>
              <p:nvPr/>
            </p:nvGrpSpPr>
            <p:grpSpPr>
              <a:xfrm>
                <a:off x="1915979" y="1468273"/>
                <a:ext cx="149914" cy="128313"/>
                <a:chOff x="649154" y="2473160"/>
                <a:chExt cx="149914" cy="128313"/>
              </a:xfrm>
            </p:grpSpPr>
            <p:sp>
              <p:nvSpPr>
                <p:cNvPr id="26" name="Freeform 5">
                  <a:extLst>
                    <a:ext uri="{FF2B5EF4-FFF2-40B4-BE49-F238E27FC236}">
                      <a16:creationId xmlns:a16="http://schemas.microsoft.com/office/drawing/2014/main" id="{110E1E28-4D45-5373-7074-07D57D3538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9154" y="2490787"/>
                  <a:ext cx="110599" cy="110686"/>
                </a:xfrm>
                <a:custGeom>
                  <a:avLst/>
                  <a:gdLst>
                    <a:gd name="T0" fmla="*/ 2327 w 2560"/>
                    <a:gd name="T1" fmla="*/ 1015 h 2562"/>
                    <a:gd name="T2" fmla="*/ 2327 w 2560"/>
                    <a:gd name="T3" fmla="*/ 2329 h 2562"/>
                    <a:gd name="T4" fmla="*/ 232 w 2560"/>
                    <a:gd name="T5" fmla="*/ 2329 h 2562"/>
                    <a:gd name="T6" fmla="*/ 232 w 2560"/>
                    <a:gd name="T7" fmla="*/ 233 h 2562"/>
                    <a:gd name="T8" fmla="*/ 2327 w 2560"/>
                    <a:gd name="T9" fmla="*/ 233 h 2562"/>
                    <a:gd name="T10" fmla="*/ 2327 w 2560"/>
                    <a:gd name="T11" fmla="*/ 488 h 2562"/>
                    <a:gd name="T12" fmla="*/ 2560 w 2560"/>
                    <a:gd name="T13" fmla="*/ 283 h 2562"/>
                    <a:gd name="T14" fmla="*/ 2560 w 2560"/>
                    <a:gd name="T15" fmla="*/ 0 h 2562"/>
                    <a:gd name="T16" fmla="*/ 0 w 2560"/>
                    <a:gd name="T17" fmla="*/ 0 h 2562"/>
                    <a:gd name="T18" fmla="*/ 0 w 2560"/>
                    <a:gd name="T19" fmla="*/ 2562 h 2562"/>
                    <a:gd name="T20" fmla="*/ 2560 w 2560"/>
                    <a:gd name="T21" fmla="*/ 2562 h 2562"/>
                    <a:gd name="T22" fmla="*/ 2560 w 2560"/>
                    <a:gd name="T23" fmla="*/ 749 h 2562"/>
                    <a:gd name="T24" fmla="*/ 2327 w 2560"/>
                    <a:gd name="T25" fmla="*/ 1015 h 2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60" h="2562">
                      <a:moveTo>
                        <a:pt x="2327" y="1015"/>
                      </a:moveTo>
                      <a:lnTo>
                        <a:pt x="2327" y="2329"/>
                      </a:lnTo>
                      <a:lnTo>
                        <a:pt x="232" y="2329"/>
                      </a:lnTo>
                      <a:lnTo>
                        <a:pt x="232" y="233"/>
                      </a:lnTo>
                      <a:lnTo>
                        <a:pt x="2327" y="233"/>
                      </a:lnTo>
                      <a:lnTo>
                        <a:pt x="2327" y="488"/>
                      </a:lnTo>
                      <a:lnTo>
                        <a:pt x="2560" y="283"/>
                      </a:lnTo>
                      <a:lnTo>
                        <a:pt x="2560" y="0"/>
                      </a:lnTo>
                      <a:lnTo>
                        <a:pt x="0" y="0"/>
                      </a:lnTo>
                      <a:lnTo>
                        <a:pt x="0" y="2562"/>
                      </a:lnTo>
                      <a:lnTo>
                        <a:pt x="2560" y="2562"/>
                      </a:lnTo>
                      <a:lnTo>
                        <a:pt x="2560" y="749"/>
                      </a:lnTo>
                      <a:lnTo>
                        <a:pt x="2327" y="101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latinLnBrk="0"/>
                  <a:endParaRPr lang="ko-KR" altLang="en-US" sz="1150" kern="0" spc="-50">
                    <a:solidFill>
                      <a:prstClr val="white"/>
                    </a:solidFill>
                    <a:latin typeface="맑은 고딕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7" name="Freeform 6">
                  <a:extLst>
                    <a:ext uri="{FF2B5EF4-FFF2-40B4-BE49-F238E27FC236}">
                      <a16:creationId xmlns:a16="http://schemas.microsoft.com/office/drawing/2014/main" id="{2B49DAE1-5BDE-E2E0-3775-77C7086A1E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206" y="2473160"/>
                  <a:ext cx="130862" cy="105027"/>
                </a:xfrm>
                <a:custGeom>
                  <a:avLst/>
                  <a:gdLst>
                    <a:gd name="T0" fmla="*/ 892 w 1275"/>
                    <a:gd name="T1" fmla="*/ 335 h 1023"/>
                    <a:gd name="T2" fmla="*/ 794 w 1275"/>
                    <a:gd name="T3" fmla="*/ 420 h 1023"/>
                    <a:gd name="T4" fmla="*/ 380 w 1275"/>
                    <a:gd name="T5" fmla="*/ 783 h 1023"/>
                    <a:gd name="T6" fmla="*/ 0 w 1275"/>
                    <a:gd name="T7" fmla="*/ 506 h 1023"/>
                    <a:gd name="T8" fmla="*/ 380 w 1275"/>
                    <a:gd name="T9" fmla="*/ 1023 h 1023"/>
                    <a:gd name="T10" fmla="*/ 794 w 1275"/>
                    <a:gd name="T11" fmla="*/ 550 h 1023"/>
                    <a:gd name="T12" fmla="*/ 892 w 1275"/>
                    <a:gd name="T13" fmla="*/ 438 h 1023"/>
                    <a:gd name="T14" fmla="*/ 1275 w 1275"/>
                    <a:gd name="T15" fmla="*/ 0 h 1023"/>
                    <a:gd name="T16" fmla="*/ 892 w 1275"/>
                    <a:gd name="T17" fmla="*/ 335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75" h="1023">
                      <a:moveTo>
                        <a:pt x="892" y="335"/>
                      </a:moveTo>
                      <a:cubicBezTo>
                        <a:pt x="794" y="420"/>
                        <a:pt x="794" y="420"/>
                        <a:pt x="794" y="420"/>
                      </a:cubicBezTo>
                      <a:cubicBezTo>
                        <a:pt x="380" y="783"/>
                        <a:pt x="380" y="783"/>
                        <a:pt x="380" y="783"/>
                      </a:cubicBezTo>
                      <a:cubicBezTo>
                        <a:pt x="0" y="506"/>
                        <a:pt x="0" y="506"/>
                        <a:pt x="0" y="506"/>
                      </a:cubicBezTo>
                      <a:cubicBezTo>
                        <a:pt x="6" y="515"/>
                        <a:pt x="372" y="1013"/>
                        <a:pt x="380" y="1023"/>
                      </a:cubicBezTo>
                      <a:cubicBezTo>
                        <a:pt x="395" y="1005"/>
                        <a:pt x="590" y="783"/>
                        <a:pt x="794" y="550"/>
                      </a:cubicBezTo>
                      <a:cubicBezTo>
                        <a:pt x="826" y="512"/>
                        <a:pt x="859" y="475"/>
                        <a:pt x="892" y="438"/>
                      </a:cubicBezTo>
                      <a:cubicBezTo>
                        <a:pt x="1084" y="218"/>
                        <a:pt x="1260" y="17"/>
                        <a:pt x="1275" y="0"/>
                      </a:cubicBezTo>
                      <a:lnTo>
                        <a:pt x="892" y="335"/>
                      </a:lnTo>
                      <a:close/>
                    </a:path>
                  </a:pathLst>
                </a:custGeom>
                <a:solidFill>
                  <a:srgbClr val="093B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1150"/>
                </a:p>
              </p:txBody>
            </p:sp>
          </p:grpSp>
        </p:grp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33EBA80D-86C2-20BF-762B-B7895C80DBDD}"/>
                </a:ext>
              </a:extLst>
            </p:cNvPr>
            <p:cNvGrpSpPr/>
            <p:nvPr/>
          </p:nvGrpSpPr>
          <p:grpSpPr>
            <a:xfrm>
              <a:off x="840466" y="1626777"/>
              <a:ext cx="4884291" cy="307777"/>
              <a:chOff x="1915979" y="1385059"/>
              <a:chExt cx="4884291" cy="307777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028DB17-6F29-E0FE-6865-3F3FB0FD784A}"/>
                  </a:ext>
                </a:extLst>
              </p:cNvPr>
              <p:cNvSpPr txBox="1"/>
              <p:nvPr/>
            </p:nvSpPr>
            <p:spPr>
              <a:xfrm>
                <a:off x="2046083" y="1385059"/>
                <a:ext cx="4754187" cy="30777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2024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년 지방공기업 고객만족도는 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85.2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점으로 전년 대비 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3.5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점 상승함</a:t>
                </a:r>
              </a:p>
            </p:txBody>
          </p:sp>
          <p:grpSp>
            <p:nvGrpSpPr>
              <p:cNvPr id="21" name="그룹 20">
                <a:extLst>
                  <a:ext uri="{FF2B5EF4-FFF2-40B4-BE49-F238E27FC236}">
                    <a16:creationId xmlns:a16="http://schemas.microsoft.com/office/drawing/2014/main" id="{75791D4C-401B-8C7F-0164-FA951A24FC96}"/>
                  </a:ext>
                </a:extLst>
              </p:cNvPr>
              <p:cNvGrpSpPr/>
              <p:nvPr/>
            </p:nvGrpSpPr>
            <p:grpSpPr>
              <a:xfrm>
                <a:off x="1915979" y="1468273"/>
                <a:ext cx="149914" cy="128313"/>
                <a:chOff x="649154" y="2473160"/>
                <a:chExt cx="149914" cy="128313"/>
              </a:xfrm>
            </p:grpSpPr>
            <p:sp>
              <p:nvSpPr>
                <p:cNvPr id="22" name="Freeform 5">
                  <a:extLst>
                    <a:ext uri="{FF2B5EF4-FFF2-40B4-BE49-F238E27FC236}">
                      <a16:creationId xmlns:a16="http://schemas.microsoft.com/office/drawing/2014/main" id="{7F8F5D3E-6EFD-A14F-7724-F0E96FCA71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9154" y="2490787"/>
                  <a:ext cx="110599" cy="110686"/>
                </a:xfrm>
                <a:custGeom>
                  <a:avLst/>
                  <a:gdLst>
                    <a:gd name="T0" fmla="*/ 2327 w 2560"/>
                    <a:gd name="T1" fmla="*/ 1015 h 2562"/>
                    <a:gd name="T2" fmla="*/ 2327 w 2560"/>
                    <a:gd name="T3" fmla="*/ 2329 h 2562"/>
                    <a:gd name="T4" fmla="*/ 232 w 2560"/>
                    <a:gd name="T5" fmla="*/ 2329 h 2562"/>
                    <a:gd name="T6" fmla="*/ 232 w 2560"/>
                    <a:gd name="T7" fmla="*/ 233 h 2562"/>
                    <a:gd name="T8" fmla="*/ 2327 w 2560"/>
                    <a:gd name="T9" fmla="*/ 233 h 2562"/>
                    <a:gd name="T10" fmla="*/ 2327 w 2560"/>
                    <a:gd name="T11" fmla="*/ 488 h 2562"/>
                    <a:gd name="T12" fmla="*/ 2560 w 2560"/>
                    <a:gd name="T13" fmla="*/ 283 h 2562"/>
                    <a:gd name="T14" fmla="*/ 2560 w 2560"/>
                    <a:gd name="T15" fmla="*/ 0 h 2562"/>
                    <a:gd name="T16" fmla="*/ 0 w 2560"/>
                    <a:gd name="T17" fmla="*/ 0 h 2562"/>
                    <a:gd name="T18" fmla="*/ 0 w 2560"/>
                    <a:gd name="T19" fmla="*/ 2562 h 2562"/>
                    <a:gd name="T20" fmla="*/ 2560 w 2560"/>
                    <a:gd name="T21" fmla="*/ 2562 h 2562"/>
                    <a:gd name="T22" fmla="*/ 2560 w 2560"/>
                    <a:gd name="T23" fmla="*/ 749 h 2562"/>
                    <a:gd name="T24" fmla="*/ 2327 w 2560"/>
                    <a:gd name="T25" fmla="*/ 1015 h 2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60" h="2562">
                      <a:moveTo>
                        <a:pt x="2327" y="1015"/>
                      </a:moveTo>
                      <a:lnTo>
                        <a:pt x="2327" y="2329"/>
                      </a:lnTo>
                      <a:lnTo>
                        <a:pt x="232" y="2329"/>
                      </a:lnTo>
                      <a:lnTo>
                        <a:pt x="232" y="233"/>
                      </a:lnTo>
                      <a:lnTo>
                        <a:pt x="2327" y="233"/>
                      </a:lnTo>
                      <a:lnTo>
                        <a:pt x="2327" y="488"/>
                      </a:lnTo>
                      <a:lnTo>
                        <a:pt x="2560" y="283"/>
                      </a:lnTo>
                      <a:lnTo>
                        <a:pt x="2560" y="0"/>
                      </a:lnTo>
                      <a:lnTo>
                        <a:pt x="0" y="0"/>
                      </a:lnTo>
                      <a:lnTo>
                        <a:pt x="0" y="2562"/>
                      </a:lnTo>
                      <a:lnTo>
                        <a:pt x="2560" y="2562"/>
                      </a:lnTo>
                      <a:lnTo>
                        <a:pt x="2560" y="749"/>
                      </a:lnTo>
                      <a:lnTo>
                        <a:pt x="2327" y="101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latinLnBrk="0"/>
                  <a:endParaRPr lang="ko-KR" altLang="en-US" sz="1150" kern="0" spc="-50">
                    <a:solidFill>
                      <a:prstClr val="white"/>
                    </a:solidFill>
                    <a:latin typeface="맑은 고딕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23" name="Freeform 6">
                  <a:extLst>
                    <a:ext uri="{FF2B5EF4-FFF2-40B4-BE49-F238E27FC236}">
                      <a16:creationId xmlns:a16="http://schemas.microsoft.com/office/drawing/2014/main" id="{3AB617A1-D3A5-74D8-8969-09EC401FC9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206" y="2473160"/>
                  <a:ext cx="130862" cy="105027"/>
                </a:xfrm>
                <a:custGeom>
                  <a:avLst/>
                  <a:gdLst>
                    <a:gd name="T0" fmla="*/ 892 w 1275"/>
                    <a:gd name="T1" fmla="*/ 335 h 1023"/>
                    <a:gd name="T2" fmla="*/ 794 w 1275"/>
                    <a:gd name="T3" fmla="*/ 420 h 1023"/>
                    <a:gd name="T4" fmla="*/ 380 w 1275"/>
                    <a:gd name="T5" fmla="*/ 783 h 1023"/>
                    <a:gd name="T6" fmla="*/ 0 w 1275"/>
                    <a:gd name="T7" fmla="*/ 506 h 1023"/>
                    <a:gd name="T8" fmla="*/ 380 w 1275"/>
                    <a:gd name="T9" fmla="*/ 1023 h 1023"/>
                    <a:gd name="T10" fmla="*/ 794 w 1275"/>
                    <a:gd name="T11" fmla="*/ 550 h 1023"/>
                    <a:gd name="T12" fmla="*/ 892 w 1275"/>
                    <a:gd name="T13" fmla="*/ 438 h 1023"/>
                    <a:gd name="T14" fmla="*/ 1275 w 1275"/>
                    <a:gd name="T15" fmla="*/ 0 h 1023"/>
                    <a:gd name="T16" fmla="*/ 892 w 1275"/>
                    <a:gd name="T17" fmla="*/ 335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75" h="1023">
                      <a:moveTo>
                        <a:pt x="892" y="335"/>
                      </a:moveTo>
                      <a:cubicBezTo>
                        <a:pt x="794" y="420"/>
                        <a:pt x="794" y="420"/>
                        <a:pt x="794" y="420"/>
                      </a:cubicBezTo>
                      <a:cubicBezTo>
                        <a:pt x="380" y="783"/>
                        <a:pt x="380" y="783"/>
                        <a:pt x="380" y="783"/>
                      </a:cubicBezTo>
                      <a:cubicBezTo>
                        <a:pt x="0" y="506"/>
                        <a:pt x="0" y="506"/>
                        <a:pt x="0" y="506"/>
                      </a:cubicBezTo>
                      <a:cubicBezTo>
                        <a:pt x="6" y="515"/>
                        <a:pt x="372" y="1013"/>
                        <a:pt x="380" y="1023"/>
                      </a:cubicBezTo>
                      <a:cubicBezTo>
                        <a:pt x="395" y="1005"/>
                        <a:pt x="590" y="783"/>
                        <a:pt x="794" y="550"/>
                      </a:cubicBezTo>
                      <a:cubicBezTo>
                        <a:pt x="826" y="512"/>
                        <a:pt x="859" y="475"/>
                        <a:pt x="892" y="438"/>
                      </a:cubicBezTo>
                      <a:cubicBezTo>
                        <a:pt x="1084" y="218"/>
                        <a:pt x="1260" y="17"/>
                        <a:pt x="1275" y="0"/>
                      </a:cubicBezTo>
                      <a:lnTo>
                        <a:pt x="892" y="335"/>
                      </a:lnTo>
                      <a:close/>
                    </a:path>
                  </a:pathLst>
                </a:custGeom>
                <a:solidFill>
                  <a:srgbClr val="093B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1150"/>
                </a:p>
              </p:txBody>
            </p:sp>
          </p:grpSp>
        </p:grpSp>
      </p:grpSp>
      <p:graphicFrame>
        <p:nvGraphicFramePr>
          <p:cNvPr id="47" name="차트 46">
            <a:extLst>
              <a:ext uri="{FF2B5EF4-FFF2-40B4-BE49-F238E27FC236}">
                <a16:creationId xmlns:a16="http://schemas.microsoft.com/office/drawing/2014/main" id="{87943A91-E628-B183-1CCB-A39DC33489BB}"/>
              </a:ext>
            </a:extLst>
          </p:cNvPr>
          <p:cNvGraphicFramePr/>
          <p:nvPr/>
        </p:nvGraphicFramePr>
        <p:xfrm>
          <a:off x="1555898" y="2095526"/>
          <a:ext cx="7803077" cy="16047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1" name="모서리가 둥근 직사각형 77">
            <a:extLst>
              <a:ext uri="{FF2B5EF4-FFF2-40B4-BE49-F238E27FC236}">
                <a16:creationId xmlns:a16="http://schemas.microsoft.com/office/drawing/2014/main" id="{D47C5A7B-951E-4D69-85DE-256255F4B999}"/>
              </a:ext>
            </a:extLst>
          </p:cNvPr>
          <p:cNvSpPr/>
          <p:nvPr/>
        </p:nvSpPr>
        <p:spPr>
          <a:xfrm>
            <a:off x="0" y="5997194"/>
            <a:ext cx="9906000" cy="291234"/>
          </a:xfrm>
          <a:prstGeom prst="rect">
            <a:avLst/>
          </a:prstGeom>
          <a:solidFill>
            <a:srgbClr val="E8E8E8"/>
          </a:solidFill>
          <a:ln w="31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ko-KR" altLang="en-US" sz="1500" spc="-2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graphicFrame>
        <p:nvGraphicFramePr>
          <p:cNvPr id="44" name="차트 43">
            <a:extLst>
              <a:ext uri="{FF2B5EF4-FFF2-40B4-BE49-F238E27FC236}">
                <a16:creationId xmlns:a16="http://schemas.microsoft.com/office/drawing/2014/main" id="{18647241-6C7B-F614-CB91-3F7F5523D3C9}"/>
              </a:ext>
            </a:extLst>
          </p:cNvPr>
          <p:cNvGraphicFramePr/>
          <p:nvPr/>
        </p:nvGraphicFramePr>
        <p:xfrm>
          <a:off x="1527048" y="2723769"/>
          <a:ext cx="7805034" cy="3721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42" name="그룹 41">
            <a:extLst>
              <a:ext uri="{FF2B5EF4-FFF2-40B4-BE49-F238E27FC236}">
                <a16:creationId xmlns:a16="http://schemas.microsoft.com/office/drawing/2014/main" id="{84BD35D0-0F9A-40DE-8CBC-6BF9392A67AF}"/>
              </a:ext>
            </a:extLst>
          </p:cNvPr>
          <p:cNvGrpSpPr/>
          <p:nvPr/>
        </p:nvGrpSpPr>
        <p:grpSpPr>
          <a:xfrm>
            <a:off x="3899187" y="5602331"/>
            <a:ext cx="4385846" cy="244610"/>
            <a:chOff x="3899187" y="5602331"/>
            <a:chExt cx="4385846" cy="244610"/>
          </a:xfrm>
        </p:grpSpPr>
        <p:sp>
          <p:nvSpPr>
            <p:cNvPr id="61" name="타원 60">
              <a:extLst>
                <a:ext uri="{FF2B5EF4-FFF2-40B4-BE49-F238E27FC236}">
                  <a16:creationId xmlns:a16="http://schemas.microsoft.com/office/drawing/2014/main" id="{8091EDA3-CC85-8E7C-77E6-9A2F649A6067}"/>
                </a:ext>
              </a:extLst>
            </p:cNvPr>
            <p:cNvSpPr/>
            <p:nvPr/>
          </p:nvSpPr>
          <p:spPr>
            <a:xfrm>
              <a:off x="3899187" y="5602331"/>
              <a:ext cx="381176" cy="244610"/>
            </a:xfrm>
            <a:prstGeom prst="ellipse">
              <a:avLst/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90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-1.2</a:t>
              </a:r>
              <a:endParaRPr lang="ko-KR" altLang="en-US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endParaRPr>
            </a:p>
          </p:txBody>
        </p:sp>
        <p:sp>
          <p:nvSpPr>
            <p:cNvPr id="62" name="타원 61">
              <a:extLst>
                <a:ext uri="{FF2B5EF4-FFF2-40B4-BE49-F238E27FC236}">
                  <a16:creationId xmlns:a16="http://schemas.microsoft.com/office/drawing/2014/main" id="{7BA152D9-92AA-D0F2-1E99-1CFC13F64548}"/>
                </a:ext>
              </a:extLst>
            </p:cNvPr>
            <p:cNvSpPr/>
            <p:nvPr/>
          </p:nvSpPr>
          <p:spPr>
            <a:xfrm>
              <a:off x="4344839" y="5602331"/>
              <a:ext cx="381176" cy="244610"/>
            </a:xfrm>
            <a:prstGeom prst="ellipse">
              <a:avLst/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90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-2.9</a:t>
              </a:r>
              <a:endParaRPr lang="ko-KR" altLang="en-US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endParaRPr>
            </a:p>
          </p:txBody>
        </p:sp>
        <p:sp>
          <p:nvSpPr>
            <p:cNvPr id="66" name="타원 65">
              <a:extLst>
                <a:ext uri="{FF2B5EF4-FFF2-40B4-BE49-F238E27FC236}">
                  <a16:creationId xmlns:a16="http://schemas.microsoft.com/office/drawing/2014/main" id="{CD7446F0-76FC-DED0-894C-4BFB541092E4}"/>
                </a:ext>
              </a:extLst>
            </p:cNvPr>
            <p:cNvSpPr/>
            <p:nvPr/>
          </p:nvSpPr>
          <p:spPr>
            <a:xfrm>
              <a:off x="6121656" y="5602331"/>
              <a:ext cx="381176" cy="244610"/>
            </a:xfrm>
            <a:prstGeom prst="ellipse">
              <a:avLst/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90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-0.3</a:t>
              </a:r>
              <a:endParaRPr lang="ko-KR" altLang="en-US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endParaRPr>
            </a:p>
          </p:txBody>
        </p:sp>
        <p:sp>
          <p:nvSpPr>
            <p:cNvPr id="68" name="타원 67">
              <a:extLst>
                <a:ext uri="{FF2B5EF4-FFF2-40B4-BE49-F238E27FC236}">
                  <a16:creationId xmlns:a16="http://schemas.microsoft.com/office/drawing/2014/main" id="{E720D978-EED6-E3C0-1383-443BFA205CD1}"/>
                </a:ext>
              </a:extLst>
            </p:cNvPr>
            <p:cNvSpPr/>
            <p:nvPr/>
          </p:nvSpPr>
          <p:spPr>
            <a:xfrm>
              <a:off x="7024796" y="5602331"/>
              <a:ext cx="381176" cy="244610"/>
            </a:xfrm>
            <a:prstGeom prst="ellipse">
              <a:avLst/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90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-0.2</a:t>
              </a:r>
              <a:endParaRPr lang="ko-KR" altLang="en-US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endParaRPr>
            </a:p>
          </p:txBody>
        </p:sp>
        <p:sp>
          <p:nvSpPr>
            <p:cNvPr id="70" name="타원 69">
              <a:extLst>
                <a:ext uri="{FF2B5EF4-FFF2-40B4-BE49-F238E27FC236}">
                  <a16:creationId xmlns:a16="http://schemas.microsoft.com/office/drawing/2014/main" id="{88DE8A33-BBE1-E38C-518F-67D8D6BF2D4F}"/>
                </a:ext>
              </a:extLst>
            </p:cNvPr>
            <p:cNvSpPr/>
            <p:nvPr/>
          </p:nvSpPr>
          <p:spPr>
            <a:xfrm>
              <a:off x="7903857" y="5602331"/>
              <a:ext cx="381176" cy="244610"/>
            </a:xfrm>
            <a:prstGeom prst="ellipse">
              <a:avLst/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90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-0.3</a:t>
              </a:r>
              <a:endParaRPr lang="ko-KR" altLang="en-US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endParaRPr>
            </a:p>
          </p:txBody>
        </p:sp>
      </p:grpSp>
      <p:sp>
        <p:nvSpPr>
          <p:cNvPr id="56" name="타원 55">
            <a:extLst>
              <a:ext uri="{FF2B5EF4-FFF2-40B4-BE49-F238E27FC236}">
                <a16:creationId xmlns:a16="http://schemas.microsoft.com/office/drawing/2014/main" id="{536662DC-A9AB-8FC8-83B5-99B2B6533761}"/>
              </a:ext>
            </a:extLst>
          </p:cNvPr>
          <p:cNvSpPr/>
          <p:nvPr/>
        </p:nvSpPr>
        <p:spPr>
          <a:xfrm>
            <a:off x="2116986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+5.7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2E822C03-CCC6-780E-0B7A-2AA8AE0E1B6D}"/>
              </a:ext>
            </a:extLst>
          </p:cNvPr>
          <p:cNvSpPr/>
          <p:nvPr/>
        </p:nvSpPr>
        <p:spPr>
          <a:xfrm>
            <a:off x="2562638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+1.2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3A0AEFA4-4C64-DC55-ADFA-C1A46FCA3776}"/>
              </a:ext>
            </a:extLst>
          </p:cNvPr>
          <p:cNvSpPr/>
          <p:nvPr/>
        </p:nvSpPr>
        <p:spPr>
          <a:xfrm>
            <a:off x="3020126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+0.6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D685B20C-0D1A-7B54-3A00-44E496077703}"/>
              </a:ext>
            </a:extLst>
          </p:cNvPr>
          <p:cNvSpPr/>
          <p:nvPr/>
        </p:nvSpPr>
        <p:spPr>
          <a:xfrm>
            <a:off x="3465778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+0.1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61C51B3D-C89B-5023-16F1-EC8528198E44}"/>
              </a:ext>
            </a:extLst>
          </p:cNvPr>
          <p:cNvSpPr/>
          <p:nvPr/>
        </p:nvSpPr>
        <p:spPr>
          <a:xfrm>
            <a:off x="4802327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+3.8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CC839B43-C658-B23C-D126-85B0F00ECDA4}"/>
              </a:ext>
            </a:extLst>
          </p:cNvPr>
          <p:cNvSpPr/>
          <p:nvPr/>
        </p:nvSpPr>
        <p:spPr>
          <a:xfrm>
            <a:off x="5247979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+1.0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5" name="타원 64">
            <a:extLst>
              <a:ext uri="{FF2B5EF4-FFF2-40B4-BE49-F238E27FC236}">
                <a16:creationId xmlns:a16="http://schemas.microsoft.com/office/drawing/2014/main" id="{6FFD5CFA-EAD2-D038-B1B0-0204751C21C9}"/>
              </a:ext>
            </a:extLst>
          </p:cNvPr>
          <p:cNvSpPr/>
          <p:nvPr/>
        </p:nvSpPr>
        <p:spPr>
          <a:xfrm>
            <a:off x="5676003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+3.1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7" name="타원 66">
            <a:extLst>
              <a:ext uri="{FF2B5EF4-FFF2-40B4-BE49-F238E27FC236}">
                <a16:creationId xmlns:a16="http://schemas.microsoft.com/office/drawing/2014/main" id="{925F5D1D-4ABB-574E-4820-F262B6CD7FBA}"/>
              </a:ext>
            </a:extLst>
          </p:cNvPr>
          <p:cNvSpPr/>
          <p:nvPr/>
        </p:nvSpPr>
        <p:spPr>
          <a:xfrm>
            <a:off x="6579143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+0.4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9" name="타원 68">
            <a:extLst>
              <a:ext uri="{FF2B5EF4-FFF2-40B4-BE49-F238E27FC236}">
                <a16:creationId xmlns:a16="http://schemas.microsoft.com/office/drawing/2014/main" id="{999CA741-47E3-980D-3302-2C272F26F8FF}"/>
              </a:ext>
            </a:extLst>
          </p:cNvPr>
          <p:cNvSpPr/>
          <p:nvPr/>
        </p:nvSpPr>
        <p:spPr>
          <a:xfrm>
            <a:off x="7458204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+0.8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FB170E73-8533-AF53-A2CC-23F7537FD40D}"/>
              </a:ext>
            </a:extLst>
          </p:cNvPr>
          <p:cNvSpPr/>
          <p:nvPr/>
        </p:nvSpPr>
        <p:spPr>
          <a:xfrm>
            <a:off x="8361344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+0.5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75F8C08F-A202-F15A-2477-C3E6EC42DFA6}"/>
              </a:ext>
            </a:extLst>
          </p:cNvPr>
          <p:cNvSpPr/>
          <p:nvPr/>
        </p:nvSpPr>
        <p:spPr>
          <a:xfrm>
            <a:off x="8806996" y="5602331"/>
            <a:ext cx="381176" cy="24461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+3.5</a:t>
            </a:r>
            <a:endParaRPr lang="ko-KR" altLang="en-US" sz="9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cxnSp>
        <p:nvCxnSpPr>
          <p:cNvPr id="82" name="직선 연결선 81">
            <a:extLst>
              <a:ext uri="{FF2B5EF4-FFF2-40B4-BE49-F238E27FC236}">
                <a16:creationId xmlns:a16="http://schemas.microsoft.com/office/drawing/2014/main" id="{ADA59742-88D5-4482-A2C0-09DE53B08D8B}"/>
              </a:ext>
            </a:extLst>
          </p:cNvPr>
          <p:cNvCxnSpPr>
            <a:cxnSpLocks/>
          </p:cNvCxnSpPr>
          <p:nvPr/>
        </p:nvCxnSpPr>
        <p:spPr>
          <a:xfrm>
            <a:off x="670306" y="2386584"/>
            <a:ext cx="0" cy="362102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>
            <a:extLst>
              <a:ext uri="{FF2B5EF4-FFF2-40B4-BE49-F238E27FC236}">
                <a16:creationId xmlns:a16="http://schemas.microsoft.com/office/drawing/2014/main" id="{0D137375-FE7F-48C4-8A94-941A5DBA1661}"/>
              </a:ext>
            </a:extLst>
          </p:cNvPr>
          <p:cNvGrpSpPr/>
          <p:nvPr/>
        </p:nvGrpSpPr>
        <p:grpSpPr>
          <a:xfrm>
            <a:off x="572673" y="2316831"/>
            <a:ext cx="981871" cy="350588"/>
            <a:chOff x="575467" y="4327368"/>
            <a:chExt cx="981871" cy="350588"/>
          </a:xfrm>
        </p:grpSpPr>
        <p:sp>
          <p:nvSpPr>
            <p:cNvPr id="87" name="이등변 삼각형 86">
              <a:extLst>
                <a:ext uri="{FF2B5EF4-FFF2-40B4-BE49-F238E27FC236}">
                  <a16:creationId xmlns:a16="http://schemas.microsoft.com/office/drawing/2014/main" id="{3AC16390-0097-4970-AB25-9820A7165ABE}"/>
                </a:ext>
              </a:extLst>
            </p:cNvPr>
            <p:cNvSpPr/>
            <p:nvPr/>
          </p:nvSpPr>
          <p:spPr>
            <a:xfrm rot="16200000">
              <a:off x="563680" y="4568539"/>
              <a:ext cx="121204" cy="97629"/>
            </a:xfrm>
            <a:prstGeom prst="triangle">
              <a:avLst/>
            </a:prstGeom>
            <a:solidFill>
              <a:srgbClr val="06264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0"/>
            </a:p>
          </p:txBody>
        </p:sp>
        <p:sp>
          <p:nvSpPr>
            <p:cNvPr id="84" name="화살표: 오각형 17">
              <a:extLst>
                <a:ext uri="{FF2B5EF4-FFF2-40B4-BE49-F238E27FC236}">
                  <a16:creationId xmlns:a16="http://schemas.microsoft.com/office/drawing/2014/main" id="{D6EBB8C1-6065-4B94-A8FE-4909932B3498}"/>
                </a:ext>
              </a:extLst>
            </p:cNvPr>
            <p:cNvSpPr/>
            <p:nvPr/>
          </p:nvSpPr>
          <p:spPr>
            <a:xfrm>
              <a:off x="575468" y="4327368"/>
              <a:ext cx="981870" cy="288642"/>
            </a:xfrm>
            <a:prstGeom prst="homePlate">
              <a:avLst>
                <a:gd name="adj" fmla="val 31003"/>
              </a:avLst>
            </a:prstGeom>
            <a:solidFill>
              <a:srgbClr val="093B6D"/>
            </a:solidFill>
            <a:ln w="254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ko-KR" altLang="en-US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기관수</a:t>
              </a:r>
              <a:r>
                <a:rPr lang="en-US" altLang="ko-KR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(</a:t>
              </a:r>
              <a:r>
                <a:rPr lang="ko-KR" altLang="en-US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개</a:t>
              </a:r>
              <a:r>
                <a:rPr lang="en-US" altLang="ko-KR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)</a:t>
              </a: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1D55008-047A-4B5F-9D01-8817A96529DC}"/>
              </a:ext>
            </a:extLst>
          </p:cNvPr>
          <p:cNvGrpSpPr/>
          <p:nvPr/>
        </p:nvGrpSpPr>
        <p:grpSpPr>
          <a:xfrm>
            <a:off x="572674" y="3566398"/>
            <a:ext cx="981870" cy="350512"/>
            <a:chOff x="575468" y="4808458"/>
            <a:chExt cx="981870" cy="350512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B3A602DF-1032-4A22-A572-154794323A32}"/>
                </a:ext>
              </a:extLst>
            </p:cNvPr>
            <p:cNvSpPr/>
            <p:nvPr/>
          </p:nvSpPr>
          <p:spPr>
            <a:xfrm rot="16200000">
              <a:off x="563682" y="5049553"/>
              <a:ext cx="121204" cy="97629"/>
            </a:xfrm>
            <a:prstGeom prst="triangle">
              <a:avLst/>
            </a:prstGeom>
            <a:solidFill>
              <a:srgbClr val="093B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0"/>
            </a:p>
          </p:txBody>
        </p:sp>
        <p:sp>
          <p:nvSpPr>
            <p:cNvPr id="85" name="화살표: 오각형 18">
              <a:extLst>
                <a:ext uri="{FF2B5EF4-FFF2-40B4-BE49-F238E27FC236}">
                  <a16:creationId xmlns:a16="http://schemas.microsoft.com/office/drawing/2014/main" id="{708E1F40-013D-4B84-AA33-D693A25D8C1C}"/>
                </a:ext>
              </a:extLst>
            </p:cNvPr>
            <p:cNvSpPr/>
            <p:nvPr/>
          </p:nvSpPr>
          <p:spPr>
            <a:xfrm>
              <a:off x="575468" y="4808458"/>
              <a:ext cx="981870" cy="288642"/>
            </a:xfrm>
            <a:prstGeom prst="homePlate">
              <a:avLst>
                <a:gd name="adj" fmla="val 31003"/>
              </a:avLst>
            </a:prstGeom>
            <a:solidFill>
              <a:srgbClr val="0F5BAA"/>
            </a:solidFill>
            <a:ln w="254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12000"/>
                </a:lnSpc>
              </a:pPr>
              <a:r>
                <a:rPr lang="ko-KR" altLang="en-US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종합만족도</a:t>
              </a:r>
              <a:r>
                <a:rPr lang="en-US" altLang="ko-KR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(</a:t>
              </a:r>
              <a:r>
                <a:rPr lang="ko-KR" altLang="en-US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점</a:t>
              </a:r>
              <a:r>
                <a:rPr lang="en-US" altLang="ko-KR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)</a:t>
              </a:r>
            </a:p>
          </p:txBody>
        </p:sp>
      </p:grp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E5008BF2-6A1A-4FB0-BA08-B2BC28CB0BED}"/>
              </a:ext>
            </a:extLst>
          </p:cNvPr>
          <p:cNvGrpSpPr/>
          <p:nvPr/>
        </p:nvGrpSpPr>
        <p:grpSpPr>
          <a:xfrm>
            <a:off x="572674" y="5549900"/>
            <a:ext cx="981870" cy="349472"/>
            <a:chOff x="572674" y="5899150"/>
            <a:chExt cx="981870" cy="349472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693C5729-C96A-422F-90DA-E8AC8776D605}"/>
                </a:ext>
              </a:extLst>
            </p:cNvPr>
            <p:cNvSpPr/>
            <p:nvPr/>
          </p:nvSpPr>
          <p:spPr>
            <a:xfrm rot="16200000">
              <a:off x="560887" y="6139205"/>
              <a:ext cx="121204" cy="97629"/>
            </a:xfrm>
            <a:prstGeom prst="triangle">
              <a:avLst/>
            </a:prstGeom>
            <a:solidFill>
              <a:srgbClr val="125888"/>
            </a:solidFill>
            <a:ln w="254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12000"/>
                </a:lnSpc>
              </a:pPr>
              <a:endParaRPr lang="ko-KR" altLang="en-US" sz="1050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endParaRPr>
            </a:p>
          </p:txBody>
        </p:sp>
        <p:sp>
          <p:nvSpPr>
            <p:cNvPr id="86" name="화살표: 오각형 35">
              <a:extLst>
                <a:ext uri="{FF2B5EF4-FFF2-40B4-BE49-F238E27FC236}">
                  <a16:creationId xmlns:a16="http://schemas.microsoft.com/office/drawing/2014/main" id="{A8C5BDA2-AC41-4FCE-91EA-C910C7B1E1B3}"/>
                </a:ext>
              </a:extLst>
            </p:cNvPr>
            <p:cNvSpPr/>
            <p:nvPr/>
          </p:nvSpPr>
          <p:spPr>
            <a:xfrm>
              <a:off x="572674" y="5899150"/>
              <a:ext cx="981870" cy="288642"/>
            </a:xfrm>
            <a:prstGeom prst="homePlate">
              <a:avLst>
                <a:gd name="adj" fmla="val 31907"/>
              </a:avLst>
            </a:prstGeom>
            <a:solidFill>
              <a:srgbClr val="1D8FDD"/>
            </a:solidFill>
            <a:ln w="254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12000"/>
                </a:lnSpc>
              </a:pPr>
              <a:r>
                <a:rPr lang="en-US" altLang="ko-KR" sz="105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GAP</a:t>
              </a:r>
              <a:r>
                <a:rPr lang="en-US" altLang="ko-KR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(</a:t>
              </a:r>
              <a:r>
                <a:rPr lang="ko-KR" altLang="en-US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점</a:t>
              </a:r>
              <a:r>
                <a:rPr lang="en-US" altLang="ko-KR" sz="1050" spc="-10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)</a:t>
              </a: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F792BE71-2E59-426E-AC77-B483D5548C56}"/>
              </a:ext>
            </a:extLst>
          </p:cNvPr>
          <p:cNvGrpSpPr/>
          <p:nvPr/>
        </p:nvGrpSpPr>
        <p:grpSpPr>
          <a:xfrm>
            <a:off x="796938" y="3950286"/>
            <a:ext cx="795131" cy="428076"/>
            <a:chOff x="427845" y="3748927"/>
            <a:chExt cx="795131" cy="428076"/>
          </a:xfrm>
        </p:grpSpPr>
        <p:sp>
          <p:nvSpPr>
            <p:cNvPr id="93" name="직사각형 92">
              <a:extLst>
                <a:ext uri="{FF2B5EF4-FFF2-40B4-BE49-F238E27FC236}">
                  <a16:creationId xmlns:a16="http://schemas.microsoft.com/office/drawing/2014/main" id="{B1167CDB-D565-4F49-BBF8-C9CC797A1827}"/>
                </a:ext>
              </a:extLst>
            </p:cNvPr>
            <p:cNvSpPr/>
            <p:nvPr/>
          </p:nvSpPr>
          <p:spPr>
            <a:xfrm>
              <a:off x="427845" y="3816238"/>
              <a:ext cx="84192" cy="80823"/>
            </a:xfrm>
            <a:prstGeom prst="rect">
              <a:avLst/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직사각형 93">
              <a:extLst>
                <a:ext uri="{FF2B5EF4-FFF2-40B4-BE49-F238E27FC236}">
                  <a16:creationId xmlns:a16="http://schemas.microsoft.com/office/drawing/2014/main" id="{D6F21373-3396-4D11-95C6-CB72DC142F87}"/>
                </a:ext>
              </a:extLst>
            </p:cNvPr>
            <p:cNvSpPr/>
            <p:nvPr/>
          </p:nvSpPr>
          <p:spPr>
            <a:xfrm>
              <a:off x="427845" y="4028870"/>
              <a:ext cx="84192" cy="80823"/>
            </a:xfrm>
            <a:prstGeom prst="rect">
              <a:avLst/>
            </a:prstGeom>
            <a:solidFill>
              <a:srgbClr val="C9D4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07390DAB-8A43-45C6-BCCE-31EFE02CA750}"/>
                </a:ext>
              </a:extLst>
            </p:cNvPr>
            <p:cNvSpPr txBox="1"/>
            <p:nvPr/>
          </p:nvSpPr>
          <p:spPr>
            <a:xfrm>
              <a:off x="460976" y="3748927"/>
              <a:ext cx="654424" cy="21544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ko-KR" altLang="en-US" sz="800" spc="-80">
                  <a:ln w="3175">
                    <a:solidFill>
                      <a:schemeClr val="tx1">
                        <a:lumMod val="75000"/>
                        <a:lumOff val="2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기존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FDF100C-E95F-414F-9491-D6AAF0F4C402}"/>
                </a:ext>
              </a:extLst>
            </p:cNvPr>
            <p:cNvSpPr txBox="1"/>
            <p:nvPr/>
          </p:nvSpPr>
          <p:spPr>
            <a:xfrm>
              <a:off x="460976" y="3961559"/>
              <a:ext cx="762000" cy="21544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800">
                  <a:ln w="3175">
                    <a:solidFill>
                      <a:schemeClr val="tx1">
                        <a:lumMod val="75000"/>
                        <a:lumOff val="2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PSI</a:t>
              </a:r>
              <a:r>
                <a:rPr lang="en-US" altLang="ko-KR" sz="800" spc="-80">
                  <a:ln w="3175">
                    <a:solidFill>
                      <a:schemeClr val="tx1">
                        <a:lumMod val="75000"/>
                        <a:lumOff val="2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ko-KR" altLang="en-US" sz="800" spc="-80" dirty="0">
                  <a:ln w="3175">
                    <a:solidFill>
                      <a:schemeClr val="tx1">
                        <a:lumMod val="75000"/>
                        <a:lumOff val="25000"/>
                        <a:alpha val="0"/>
                      </a:scheme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모델 적용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1202707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유형별 전체 만족도</a:t>
            </a:r>
          </a:p>
        </p:txBody>
      </p:sp>
      <p:graphicFrame>
        <p:nvGraphicFramePr>
          <p:cNvPr id="7" name="차트 6">
            <a:extLst>
              <a:ext uri="{FF2B5EF4-FFF2-40B4-BE49-F238E27FC236}">
                <a16:creationId xmlns:a16="http://schemas.microsoft.com/office/drawing/2014/main" id="{12825E19-E10C-59E3-2572-57D5B35628F8}"/>
              </a:ext>
            </a:extLst>
          </p:cNvPr>
          <p:cNvGraphicFramePr/>
          <p:nvPr/>
        </p:nvGraphicFramePr>
        <p:xfrm>
          <a:off x="1623059" y="2463800"/>
          <a:ext cx="7709854" cy="1774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CA58605D-F21B-A085-041C-E389490C9E1A}"/>
              </a:ext>
            </a:extLst>
          </p:cNvPr>
          <p:cNvGraphicFramePr>
            <a:graphicFrameLocks noGrp="1"/>
          </p:cNvGraphicFramePr>
          <p:nvPr/>
        </p:nvGraphicFramePr>
        <p:xfrm>
          <a:off x="1623059" y="4156182"/>
          <a:ext cx="7709850" cy="21287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70985">
                  <a:extLst>
                    <a:ext uri="{9D8B030D-6E8A-4147-A177-3AD203B41FA5}">
                      <a16:colId xmlns:a16="http://schemas.microsoft.com/office/drawing/2014/main" val="1019984513"/>
                    </a:ext>
                  </a:extLst>
                </a:gridCol>
                <a:gridCol w="770985">
                  <a:extLst>
                    <a:ext uri="{9D8B030D-6E8A-4147-A177-3AD203B41FA5}">
                      <a16:colId xmlns:a16="http://schemas.microsoft.com/office/drawing/2014/main" val="2118773321"/>
                    </a:ext>
                  </a:extLst>
                </a:gridCol>
                <a:gridCol w="770985">
                  <a:extLst>
                    <a:ext uri="{9D8B030D-6E8A-4147-A177-3AD203B41FA5}">
                      <a16:colId xmlns:a16="http://schemas.microsoft.com/office/drawing/2014/main" val="2313368667"/>
                    </a:ext>
                  </a:extLst>
                </a:gridCol>
                <a:gridCol w="770985">
                  <a:extLst>
                    <a:ext uri="{9D8B030D-6E8A-4147-A177-3AD203B41FA5}">
                      <a16:colId xmlns:a16="http://schemas.microsoft.com/office/drawing/2014/main" val="2580413804"/>
                    </a:ext>
                  </a:extLst>
                </a:gridCol>
                <a:gridCol w="770985">
                  <a:extLst>
                    <a:ext uri="{9D8B030D-6E8A-4147-A177-3AD203B41FA5}">
                      <a16:colId xmlns:a16="http://schemas.microsoft.com/office/drawing/2014/main" val="4084782023"/>
                    </a:ext>
                  </a:extLst>
                </a:gridCol>
                <a:gridCol w="770985">
                  <a:extLst>
                    <a:ext uri="{9D8B030D-6E8A-4147-A177-3AD203B41FA5}">
                      <a16:colId xmlns:a16="http://schemas.microsoft.com/office/drawing/2014/main" val="3043767238"/>
                    </a:ext>
                  </a:extLst>
                </a:gridCol>
                <a:gridCol w="770985">
                  <a:extLst>
                    <a:ext uri="{9D8B030D-6E8A-4147-A177-3AD203B41FA5}">
                      <a16:colId xmlns:a16="http://schemas.microsoft.com/office/drawing/2014/main" val="3992477512"/>
                    </a:ext>
                  </a:extLst>
                </a:gridCol>
                <a:gridCol w="770985">
                  <a:extLst>
                    <a:ext uri="{9D8B030D-6E8A-4147-A177-3AD203B41FA5}">
                      <a16:colId xmlns:a16="http://schemas.microsoft.com/office/drawing/2014/main" val="1965131459"/>
                    </a:ext>
                  </a:extLst>
                </a:gridCol>
                <a:gridCol w="770985">
                  <a:extLst>
                    <a:ext uri="{9D8B030D-6E8A-4147-A177-3AD203B41FA5}">
                      <a16:colId xmlns:a16="http://schemas.microsoft.com/office/drawing/2014/main" val="2775139757"/>
                    </a:ext>
                  </a:extLst>
                </a:gridCol>
                <a:gridCol w="770985">
                  <a:extLst>
                    <a:ext uri="{9D8B030D-6E8A-4147-A177-3AD203B41FA5}">
                      <a16:colId xmlns:a16="http://schemas.microsoft.com/office/drawing/2014/main" val="3226609475"/>
                    </a:ext>
                  </a:extLst>
                </a:gridCol>
              </a:tblGrid>
              <a:tr h="70550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전체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상수도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하수도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도시철도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도시개발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특정공사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관광공사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시설관리</a:t>
                      </a:r>
                      <a:endParaRPr lang="en-US" altLang="ko-KR" sz="1100" b="0" kern="1200" spc="-9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공단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kern="1200" spc="-9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환경</a:t>
                      </a:r>
                      <a:endParaRPr lang="en-US" altLang="ko-KR" sz="1100" b="0" kern="1200" spc="-9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100" b="0" kern="1200" spc="-9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시설공단</a:t>
                      </a:r>
                      <a:endParaRPr lang="en-US" altLang="ko-KR" sz="1100" b="0" kern="1200" spc="-9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+mn-cs"/>
                      </a:endParaRPr>
                    </a:p>
                    <a:p>
                      <a:pPr algn="ctr" latinLnBrk="1"/>
                      <a:r>
                        <a:rPr lang="en-US" altLang="ko-KR" sz="1100" b="0" kern="1200" spc="-9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(</a:t>
                      </a:r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광역</a:t>
                      </a:r>
                      <a:r>
                        <a:rPr lang="en-US" altLang="ko-KR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)</a:t>
                      </a:r>
                      <a:endParaRPr lang="ko-KR" altLang="en-US" sz="1100" b="0" kern="1200" spc="-9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0" kern="1200" spc="-9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환경</a:t>
                      </a:r>
                      <a:endParaRPr lang="en-US" altLang="ko-KR" sz="1100" b="0" kern="1200" spc="-9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+mn-cs"/>
                      </a:endParaRPr>
                    </a:p>
                    <a:p>
                      <a:pPr algn="ctr" latinLnBrk="1"/>
                      <a:r>
                        <a:rPr lang="ko-KR" altLang="en-US" sz="1100" b="0" kern="1200" spc="-9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시설공단</a:t>
                      </a:r>
                      <a:endParaRPr lang="en-US" altLang="ko-KR" sz="1100" b="0" kern="1200" spc="-9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+mn-cs"/>
                      </a:endParaRPr>
                    </a:p>
                    <a:p>
                      <a:pPr algn="ctr" latinLnBrk="1"/>
                      <a:r>
                        <a:rPr lang="en-US" altLang="ko-KR" sz="1100" b="0" kern="1200" spc="-9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(</a:t>
                      </a:r>
                      <a:r>
                        <a:rPr lang="ko-KR" altLang="en-US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기초</a:t>
                      </a:r>
                      <a:r>
                        <a:rPr lang="en-US" altLang="ko-KR" sz="1100" b="0" kern="1200" spc="-9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)</a:t>
                      </a:r>
                      <a:endParaRPr lang="ko-KR" altLang="en-US" sz="1100" b="0" kern="1200" spc="-9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7200744"/>
                  </a:ext>
                </a:extLst>
              </a:tr>
              <a:tr h="474408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97.2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89.7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86.5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91.9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92.3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93.8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92.6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97.2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80.7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92.5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8451761"/>
                  </a:ext>
                </a:extLst>
              </a:tr>
              <a:tr h="474408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75.9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79.4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76.2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86.4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82.5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82.9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87.4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75.9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77.6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85.6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2125231"/>
                  </a:ext>
                </a:extLst>
              </a:tr>
              <a:tr h="474408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21.3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10.3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10.3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5.5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9.8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10.9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5.2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21.3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3.1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kern="120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6.9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0844583"/>
                  </a:ext>
                </a:extLst>
              </a:tr>
            </a:tbl>
          </a:graphicData>
        </a:graphic>
      </p:graphicFrame>
      <p:sp>
        <p:nvSpPr>
          <p:cNvPr id="42" name="TextBox 41">
            <a:extLst>
              <a:ext uri="{FF2B5EF4-FFF2-40B4-BE49-F238E27FC236}">
                <a16:creationId xmlns:a16="http://schemas.microsoft.com/office/drawing/2014/main" id="{373D2BE5-2DCB-C35C-8C12-07946AB3AE55}"/>
              </a:ext>
            </a:extLst>
          </p:cNvPr>
          <p:cNvSpPr txBox="1"/>
          <p:nvPr/>
        </p:nvSpPr>
        <p:spPr>
          <a:xfrm>
            <a:off x="1124850" y="4569170"/>
            <a:ext cx="3406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0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</a:t>
            </a:r>
            <a:r>
              <a:rPr lang="ko-KR" altLang="en-US" sz="10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점</a:t>
            </a:r>
            <a:r>
              <a:rPr lang="en-US" altLang="ko-KR" sz="10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  <a:endParaRPr lang="ko-KR" altLang="en-US" sz="10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" name="화살표: 오각형 8">
            <a:extLst>
              <a:ext uri="{FF2B5EF4-FFF2-40B4-BE49-F238E27FC236}">
                <a16:creationId xmlns:a16="http://schemas.microsoft.com/office/drawing/2014/main" id="{08A54D5A-15D4-85CF-3692-9A621C0971F1}"/>
              </a:ext>
            </a:extLst>
          </p:cNvPr>
          <p:cNvSpPr/>
          <p:nvPr/>
        </p:nvSpPr>
        <p:spPr>
          <a:xfrm>
            <a:off x="569314" y="4867835"/>
            <a:ext cx="978499" cy="454525"/>
          </a:xfrm>
          <a:prstGeom prst="homePlate">
            <a:avLst>
              <a:gd name="adj" fmla="val 34283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0800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2000"/>
              </a:lnSpc>
            </a:pPr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최대값</a:t>
            </a:r>
            <a:endParaRPr lang="en-US" altLang="ko-KR" sz="12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>
              <a:lnSpc>
                <a:spcPct val="112000"/>
              </a:lnSpc>
            </a:pPr>
            <a:r>
              <a:rPr lang="en-US" altLang="ko-KR" sz="9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n-ea"/>
              </a:rPr>
              <a:t>(MAX)</a:t>
            </a:r>
            <a:endParaRPr lang="en-US" altLang="ko-KR" sz="90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n-ea"/>
            </a:endParaRPr>
          </a:p>
        </p:txBody>
      </p:sp>
      <p:sp>
        <p:nvSpPr>
          <p:cNvPr id="40" name="화살표: 오각형 39">
            <a:extLst>
              <a:ext uri="{FF2B5EF4-FFF2-40B4-BE49-F238E27FC236}">
                <a16:creationId xmlns:a16="http://schemas.microsoft.com/office/drawing/2014/main" id="{197C4473-8ED2-0553-3042-EA11CE13B9DE}"/>
              </a:ext>
            </a:extLst>
          </p:cNvPr>
          <p:cNvSpPr/>
          <p:nvPr/>
        </p:nvSpPr>
        <p:spPr>
          <a:xfrm>
            <a:off x="569314" y="5349112"/>
            <a:ext cx="978499" cy="454525"/>
          </a:xfrm>
          <a:prstGeom prst="homePlate">
            <a:avLst>
              <a:gd name="adj" fmla="val 34283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0800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2000"/>
              </a:lnSpc>
            </a:pPr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최소값</a:t>
            </a:r>
            <a:endParaRPr lang="en-US" altLang="ko-KR" sz="12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>
              <a:lnSpc>
                <a:spcPct val="112000"/>
              </a:lnSpc>
            </a:pPr>
            <a:r>
              <a:rPr lang="en-US" altLang="ko-KR" sz="9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n-ea"/>
              </a:rPr>
              <a:t>(MIN)</a:t>
            </a:r>
            <a:endParaRPr lang="ko-KR" altLang="en-US" sz="90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n-ea"/>
            </a:endParaRPr>
          </a:p>
        </p:txBody>
      </p:sp>
      <p:sp>
        <p:nvSpPr>
          <p:cNvPr id="43" name="화살표: 오각형 42">
            <a:extLst>
              <a:ext uri="{FF2B5EF4-FFF2-40B4-BE49-F238E27FC236}">
                <a16:creationId xmlns:a16="http://schemas.microsoft.com/office/drawing/2014/main" id="{96A77D4A-8A69-813E-18E6-49453DA8DD65}"/>
              </a:ext>
            </a:extLst>
          </p:cNvPr>
          <p:cNvSpPr/>
          <p:nvPr/>
        </p:nvSpPr>
        <p:spPr>
          <a:xfrm>
            <a:off x="569314" y="5830388"/>
            <a:ext cx="978499" cy="454525"/>
          </a:xfrm>
          <a:prstGeom prst="homePlate">
            <a:avLst>
              <a:gd name="adj" fmla="val 34283"/>
            </a:avLst>
          </a:prstGeom>
          <a:solidFill>
            <a:srgbClr val="1D8FD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0800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2000"/>
              </a:lnSpc>
            </a:pPr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차이</a:t>
            </a:r>
            <a:endParaRPr lang="en-US" altLang="ko-KR" sz="12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>
              <a:lnSpc>
                <a:spcPct val="112000"/>
              </a:lnSpc>
            </a:pPr>
            <a:r>
              <a:rPr lang="en-US" altLang="ko-KR" sz="9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n-ea"/>
              </a:rPr>
              <a:t>(GAP)</a:t>
            </a:r>
            <a:endParaRPr lang="ko-KR" altLang="en-US" sz="90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02F595A2-0C40-4B98-A2A8-5C8E172EAD47}"/>
              </a:ext>
            </a:extLst>
          </p:cNvPr>
          <p:cNvGrpSpPr/>
          <p:nvPr/>
        </p:nvGrpSpPr>
        <p:grpSpPr>
          <a:xfrm>
            <a:off x="570134" y="1220483"/>
            <a:ext cx="8761948" cy="773979"/>
            <a:chOff x="570134" y="1220483"/>
            <a:chExt cx="8761948" cy="773979"/>
          </a:xfrm>
        </p:grpSpPr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E8CDBB15-33E4-49C6-8D3D-3B7CB5804614}"/>
                </a:ext>
              </a:extLst>
            </p:cNvPr>
            <p:cNvSpPr/>
            <p:nvPr/>
          </p:nvSpPr>
          <p:spPr>
            <a:xfrm flipH="1">
              <a:off x="570134" y="1220483"/>
              <a:ext cx="8761948" cy="773979"/>
            </a:xfrm>
            <a:prstGeom prst="rect">
              <a:avLst/>
            </a:prstGeom>
            <a:solidFill>
              <a:srgbClr val="F6F6F6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 latinLnBrk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kern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2A303A"/>
                </a:solidFill>
                <a:latin typeface="Times New Roman"/>
                <a:ea typeface="맑은 고딕"/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85BF1257-A675-487E-A60B-7813677AEB8E}"/>
                </a:ext>
              </a:extLst>
            </p:cNvPr>
            <p:cNvGrpSpPr/>
            <p:nvPr/>
          </p:nvGrpSpPr>
          <p:grpSpPr>
            <a:xfrm>
              <a:off x="666887" y="1307241"/>
              <a:ext cx="8568443" cy="600463"/>
              <a:chOff x="684011" y="1864604"/>
              <a:chExt cx="8568443" cy="600463"/>
            </a:xfrm>
          </p:grpSpPr>
          <p:grpSp>
            <p:nvGrpSpPr>
              <p:cNvPr id="34" name="그룹 33">
                <a:extLst>
                  <a:ext uri="{FF2B5EF4-FFF2-40B4-BE49-F238E27FC236}">
                    <a16:creationId xmlns:a16="http://schemas.microsoft.com/office/drawing/2014/main" id="{621CCD27-BC4A-4E97-8CA5-3F203C826584}"/>
                  </a:ext>
                </a:extLst>
              </p:cNvPr>
              <p:cNvGrpSpPr/>
              <p:nvPr/>
            </p:nvGrpSpPr>
            <p:grpSpPr>
              <a:xfrm>
                <a:off x="9210791" y="1864604"/>
                <a:ext cx="41663" cy="600463"/>
                <a:chOff x="9210791" y="1864604"/>
                <a:chExt cx="41663" cy="600463"/>
              </a:xfrm>
            </p:grpSpPr>
            <p:sp>
              <p:nvSpPr>
                <p:cNvPr id="38" name="타원 37">
                  <a:extLst>
                    <a:ext uri="{FF2B5EF4-FFF2-40B4-BE49-F238E27FC236}">
                      <a16:creationId xmlns:a16="http://schemas.microsoft.com/office/drawing/2014/main" id="{0ED9362B-49D0-48D1-9FF3-6556090C3F61}"/>
                    </a:ext>
                  </a:extLst>
                </p:cNvPr>
                <p:cNvSpPr/>
                <p:nvPr/>
              </p:nvSpPr>
              <p:spPr>
                <a:xfrm>
                  <a:off x="9210791" y="18646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  <p:sp>
              <p:nvSpPr>
                <p:cNvPr id="39" name="타원 38">
                  <a:extLst>
                    <a:ext uri="{FF2B5EF4-FFF2-40B4-BE49-F238E27FC236}">
                      <a16:creationId xmlns:a16="http://schemas.microsoft.com/office/drawing/2014/main" id="{0D7DE7F7-7A04-4351-AEAA-EFAFB76DF3EC}"/>
                    </a:ext>
                  </a:extLst>
                </p:cNvPr>
                <p:cNvSpPr/>
                <p:nvPr/>
              </p:nvSpPr>
              <p:spPr>
                <a:xfrm>
                  <a:off x="9210791" y="24234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</p:grpSp>
          <p:grpSp>
            <p:nvGrpSpPr>
              <p:cNvPr id="35" name="그룹 34">
                <a:extLst>
                  <a:ext uri="{FF2B5EF4-FFF2-40B4-BE49-F238E27FC236}">
                    <a16:creationId xmlns:a16="http://schemas.microsoft.com/office/drawing/2014/main" id="{D2646D7F-055B-4F37-BC97-9214E28625F4}"/>
                  </a:ext>
                </a:extLst>
              </p:cNvPr>
              <p:cNvGrpSpPr/>
              <p:nvPr/>
            </p:nvGrpSpPr>
            <p:grpSpPr>
              <a:xfrm>
                <a:off x="684011" y="1864604"/>
                <a:ext cx="41663" cy="600463"/>
                <a:chOff x="9210791" y="1864604"/>
                <a:chExt cx="41663" cy="600463"/>
              </a:xfrm>
            </p:grpSpPr>
            <p:sp>
              <p:nvSpPr>
                <p:cNvPr id="36" name="타원 35">
                  <a:extLst>
                    <a:ext uri="{FF2B5EF4-FFF2-40B4-BE49-F238E27FC236}">
                      <a16:creationId xmlns:a16="http://schemas.microsoft.com/office/drawing/2014/main" id="{8A8D31C6-6C91-462A-B348-5941DA7EF19A}"/>
                    </a:ext>
                  </a:extLst>
                </p:cNvPr>
                <p:cNvSpPr/>
                <p:nvPr/>
              </p:nvSpPr>
              <p:spPr>
                <a:xfrm>
                  <a:off x="9210791" y="18646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  <p:sp>
              <p:nvSpPr>
                <p:cNvPr id="37" name="타원 36">
                  <a:extLst>
                    <a:ext uri="{FF2B5EF4-FFF2-40B4-BE49-F238E27FC236}">
                      <a16:creationId xmlns:a16="http://schemas.microsoft.com/office/drawing/2014/main" id="{5B67276E-2524-4031-9B14-000AC9DD44C7}"/>
                    </a:ext>
                  </a:extLst>
                </p:cNvPr>
                <p:cNvSpPr/>
                <p:nvPr/>
              </p:nvSpPr>
              <p:spPr>
                <a:xfrm>
                  <a:off x="9210791" y="24234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</p:grpSp>
        </p:grp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0592E3D5-2FEB-4573-AA02-07D448F3E76D}"/>
              </a:ext>
            </a:extLst>
          </p:cNvPr>
          <p:cNvGrpSpPr/>
          <p:nvPr/>
        </p:nvGrpSpPr>
        <p:grpSpPr>
          <a:xfrm>
            <a:off x="840466" y="1301349"/>
            <a:ext cx="5546972" cy="612246"/>
            <a:chOff x="840466" y="1322308"/>
            <a:chExt cx="5546972" cy="612246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4B1D2437-8317-45BA-A528-94E564A63F0C}"/>
                </a:ext>
              </a:extLst>
            </p:cNvPr>
            <p:cNvGrpSpPr/>
            <p:nvPr/>
          </p:nvGrpSpPr>
          <p:grpSpPr>
            <a:xfrm>
              <a:off x="840466" y="1322308"/>
              <a:ext cx="5193991" cy="307777"/>
              <a:chOff x="1915979" y="1385059"/>
              <a:chExt cx="5193991" cy="307777"/>
            </a:xfrm>
          </p:grpSpPr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DA4FFDFB-F351-4003-8F1D-7F12E87FB818}"/>
                  </a:ext>
                </a:extLst>
              </p:cNvPr>
              <p:cNvSpPr txBox="1"/>
              <p:nvPr/>
            </p:nvSpPr>
            <p:spPr>
              <a:xfrm>
                <a:off x="2046083" y="1385059"/>
                <a:ext cx="5063887" cy="30777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전체 기관 중 관광공사의 종합 만족도 점수가 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89.6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점으로 가장 높게 나타남 </a:t>
                </a:r>
              </a:p>
            </p:txBody>
          </p:sp>
          <p:grpSp>
            <p:nvGrpSpPr>
              <p:cNvPr id="51" name="그룹 50">
                <a:extLst>
                  <a:ext uri="{FF2B5EF4-FFF2-40B4-BE49-F238E27FC236}">
                    <a16:creationId xmlns:a16="http://schemas.microsoft.com/office/drawing/2014/main" id="{0EA10608-46A8-4D2D-A946-59D3907B3D7B}"/>
                  </a:ext>
                </a:extLst>
              </p:cNvPr>
              <p:cNvGrpSpPr/>
              <p:nvPr/>
            </p:nvGrpSpPr>
            <p:grpSpPr>
              <a:xfrm>
                <a:off x="1915979" y="1468273"/>
                <a:ext cx="149914" cy="128313"/>
                <a:chOff x="649154" y="2473160"/>
                <a:chExt cx="149914" cy="128313"/>
              </a:xfrm>
            </p:grpSpPr>
            <p:sp>
              <p:nvSpPr>
                <p:cNvPr id="52" name="Freeform 5">
                  <a:extLst>
                    <a:ext uri="{FF2B5EF4-FFF2-40B4-BE49-F238E27FC236}">
                      <a16:creationId xmlns:a16="http://schemas.microsoft.com/office/drawing/2014/main" id="{F8055BCF-0F4E-4705-86FA-E37ACC67B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9154" y="2490787"/>
                  <a:ext cx="110599" cy="110686"/>
                </a:xfrm>
                <a:custGeom>
                  <a:avLst/>
                  <a:gdLst>
                    <a:gd name="T0" fmla="*/ 2327 w 2560"/>
                    <a:gd name="T1" fmla="*/ 1015 h 2562"/>
                    <a:gd name="T2" fmla="*/ 2327 w 2560"/>
                    <a:gd name="T3" fmla="*/ 2329 h 2562"/>
                    <a:gd name="T4" fmla="*/ 232 w 2560"/>
                    <a:gd name="T5" fmla="*/ 2329 h 2562"/>
                    <a:gd name="T6" fmla="*/ 232 w 2560"/>
                    <a:gd name="T7" fmla="*/ 233 h 2562"/>
                    <a:gd name="T8" fmla="*/ 2327 w 2560"/>
                    <a:gd name="T9" fmla="*/ 233 h 2562"/>
                    <a:gd name="T10" fmla="*/ 2327 w 2560"/>
                    <a:gd name="T11" fmla="*/ 488 h 2562"/>
                    <a:gd name="T12" fmla="*/ 2560 w 2560"/>
                    <a:gd name="T13" fmla="*/ 283 h 2562"/>
                    <a:gd name="T14" fmla="*/ 2560 w 2560"/>
                    <a:gd name="T15" fmla="*/ 0 h 2562"/>
                    <a:gd name="T16" fmla="*/ 0 w 2560"/>
                    <a:gd name="T17" fmla="*/ 0 h 2562"/>
                    <a:gd name="T18" fmla="*/ 0 w 2560"/>
                    <a:gd name="T19" fmla="*/ 2562 h 2562"/>
                    <a:gd name="T20" fmla="*/ 2560 w 2560"/>
                    <a:gd name="T21" fmla="*/ 2562 h 2562"/>
                    <a:gd name="T22" fmla="*/ 2560 w 2560"/>
                    <a:gd name="T23" fmla="*/ 749 h 2562"/>
                    <a:gd name="T24" fmla="*/ 2327 w 2560"/>
                    <a:gd name="T25" fmla="*/ 1015 h 2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60" h="2562">
                      <a:moveTo>
                        <a:pt x="2327" y="1015"/>
                      </a:moveTo>
                      <a:lnTo>
                        <a:pt x="2327" y="2329"/>
                      </a:lnTo>
                      <a:lnTo>
                        <a:pt x="232" y="2329"/>
                      </a:lnTo>
                      <a:lnTo>
                        <a:pt x="232" y="233"/>
                      </a:lnTo>
                      <a:lnTo>
                        <a:pt x="2327" y="233"/>
                      </a:lnTo>
                      <a:lnTo>
                        <a:pt x="2327" y="488"/>
                      </a:lnTo>
                      <a:lnTo>
                        <a:pt x="2560" y="283"/>
                      </a:lnTo>
                      <a:lnTo>
                        <a:pt x="2560" y="0"/>
                      </a:lnTo>
                      <a:lnTo>
                        <a:pt x="0" y="0"/>
                      </a:lnTo>
                      <a:lnTo>
                        <a:pt x="0" y="2562"/>
                      </a:lnTo>
                      <a:lnTo>
                        <a:pt x="2560" y="2562"/>
                      </a:lnTo>
                      <a:lnTo>
                        <a:pt x="2560" y="749"/>
                      </a:lnTo>
                      <a:lnTo>
                        <a:pt x="2327" y="101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latinLnBrk="0"/>
                  <a:endParaRPr lang="ko-KR" altLang="en-US" sz="1150" kern="0" spc="-50">
                    <a:solidFill>
                      <a:prstClr val="white"/>
                    </a:solidFill>
                    <a:latin typeface="맑은 고딕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53" name="Freeform 6">
                  <a:extLst>
                    <a:ext uri="{FF2B5EF4-FFF2-40B4-BE49-F238E27FC236}">
                      <a16:creationId xmlns:a16="http://schemas.microsoft.com/office/drawing/2014/main" id="{F42C7E7C-4466-48C7-B895-84075BCE61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206" y="2473160"/>
                  <a:ext cx="130862" cy="105027"/>
                </a:xfrm>
                <a:custGeom>
                  <a:avLst/>
                  <a:gdLst>
                    <a:gd name="T0" fmla="*/ 892 w 1275"/>
                    <a:gd name="T1" fmla="*/ 335 h 1023"/>
                    <a:gd name="T2" fmla="*/ 794 w 1275"/>
                    <a:gd name="T3" fmla="*/ 420 h 1023"/>
                    <a:gd name="T4" fmla="*/ 380 w 1275"/>
                    <a:gd name="T5" fmla="*/ 783 h 1023"/>
                    <a:gd name="T6" fmla="*/ 0 w 1275"/>
                    <a:gd name="T7" fmla="*/ 506 h 1023"/>
                    <a:gd name="T8" fmla="*/ 380 w 1275"/>
                    <a:gd name="T9" fmla="*/ 1023 h 1023"/>
                    <a:gd name="T10" fmla="*/ 794 w 1275"/>
                    <a:gd name="T11" fmla="*/ 550 h 1023"/>
                    <a:gd name="T12" fmla="*/ 892 w 1275"/>
                    <a:gd name="T13" fmla="*/ 438 h 1023"/>
                    <a:gd name="T14" fmla="*/ 1275 w 1275"/>
                    <a:gd name="T15" fmla="*/ 0 h 1023"/>
                    <a:gd name="T16" fmla="*/ 892 w 1275"/>
                    <a:gd name="T17" fmla="*/ 335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75" h="1023">
                      <a:moveTo>
                        <a:pt x="892" y="335"/>
                      </a:moveTo>
                      <a:cubicBezTo>
                        <a:pt x="794" y="420"/>
                        <a:pt x="794" y="420"/>
                        <a:pt x="794" y="420"/>
                      </a:cubicBezTo>
                      <a:cubicBezTo>
                        <a:pt x="380" y="783"/>
                        <a:pt x="380" y="783"/>
                        <a:pt x="380" y="783"/>
                      </a:cubicBezTo>
                      <a:cubicBezTo>
                        <a:pt x="0" y="506"/>
                        <a:pt x="0" y="506"/>
                        <a:pt x="0" y="506"/>
                      </a:cubicBezTo>
                      <a:cubicBezTo>
                        <a:pt x="6" y="515"/>
                        <a:pt x="372" y="1013"/>
                        <a:pt x="380" y="1023"/>
                      </a:cubicBezTo>
                      <a:cubicBezTo>
                        <a:pt x="395" y="1005"/>
                        <a:pt x="590" y="783"/>
                        <a:pt x="794" y="550"/>
                      </a:cubicBezTo>
                      <a:cubicBezTo>
                        <a:pt x="826" y="512"/>
                        <a:pt x="859" y="475"/>
                        <a:pt x="892" y="438"/>
                      </a:cubicBezTo>
                      <a:cubicBezTo>
                        <a:pt x="1084" y="218"/>
                        <a:pt x="1260" y="17"/>
                        <a:pt x="1275" y="0"/>
                      </a:cubicBezTo>
                      <a:lnTo>
                        <a:pt x="892" y="335"/>
                      </a:lnTo>
                      <a:close/>
                    </a:path>
                  </a:pathLst>
                </a:custGeom>
                <a:solidFill>
                  <a:srgbClr val="093B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1150"/>
                </a:p>
              </p:txBody>
            </p:sp>
          </p:grpSp>
        </p:grp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7F05E1DB-8D02-4CE7-A305-C86A1232BE22}"/>
                </a:ext>
              </a:extLst>
            </p:cNvPr>
            <p:cNvGrpSpPr/>
            <p:nvPr/>
          </p:nvGrpSpPr>
          <p:grpSpPr>
            <a:xfrm>
              <a:off x="840466" y="1626777"/>
              <a:ext cx="5546972" cy="307777"/>
              <a:chOff x="1915979" y="1385059"/>
              <a:chExt cx="5546972" cy="307777"/>
            </a:xfrm>
          </p:grpSpPr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491D7602-722A-49F1-BC41-0284FA205E99}"/>
                  </a:ext>
                </a:extLst>
              </p:cNvPr>
              <p:cNvSpPr txBox="1"/>
              <p:nvPr/>
            </p:nvSpPr>
            <p:spPr>
              <a:xfrm>
                <a:off x="2046083" y="1385059"/>
                <a:ext cx="5416868" cy="30777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시설 유형 내 최대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(97.2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점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)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 및 최소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(75.9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점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)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 차이는 시설관리 공단에서 가장 높음 </a:t>
                </a:r>
              </a:p>
            </p:txBody>
          </p:sp>
          <p:grpSp>
            <p:nvGrpSpPr>
              <p:cNvPr id="47" name="그룹 46">
                <a:extLst>
                  <a:ext uri="{FF2B5EF4-FFF2-40B4-BE49-F238E27FC236}">
                    <a16:creationId xmlns:a16="http://schemas.microsoft.com/office/drawing/2014/main" id="{9CF36D4F-2B8F-4E3F-A3BB-DCFB2A314B51}"/>
                  </a:ext>
                </a:extLst>
              </p:cNvPr>
              <p:cNvGrpSpPr/>
              <p:nvPr/>
            </p:nvGrpSpPr>
            <p:grpSpPr>
              <a:xfrm>
                <a:off x="1915979" y="1468273"/>
                <a:ext cx="149914" cy="128313"/>
                <a:chOff x="649154" y="2473160"/>
                <a:chExt cx="149914" cy="128313"/>
              </a:xfrm>
            </p:grpSpPr>
            <p:sp>
              <p:nvSpPr>
                <p:cNvPr id="48" name="Freeform 5">
                  <a:extLst>
                    <a:ext uri="{FF2B5EF4-FFF2-40B4-BE49-F238E27FC236}">
                      <a16:creationId xmlns:a16="http://schemas.microsoft.com/office/drawing/2014/main" id="{E84A9D6F-4BED-4A71-BBD9-B922C1B7D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9154" y="2490787"/>
                  <a:ext cx="110599" cy="110686"/>
                </a:xfrm>
                <a:custGeom>
                  <a:avLst/>
                  <a:gdLst>
                    <a:gd name="T0" fmla="*/ 2327 w 2560"/>
                    <a:gd name="T1" fmla="*/ 1015 h 2562"/>
                    <a:gd name="T2" fmla="*/ 2327 w 2560"/>
                    <a:gd name="T3" fmla="*/ 2329 h 2562"/>
                    <a:gd name="T4" fmla="*/ 232 w 2560"/>
                    <a:gd name="T5" fmla="*/ 2329 h 2562"/>
                    <a:gd name="T6" fmla="*/ 232 w 2560"/>
                    <a:gd name="T7" fmla="*/ 233 h 2562"/>
                    <a:gd name="T8" fmla="*/ 2327 w 2560"/>
                    <a:gd name="T9" fmla="*/ 233 h 2562"/>
                    <a:gd name="T10" fmla="*/ 2327 w 2560"/>
                    <a:gd name="T11" fmla="*/ 488 h 2562"/>
                    <a:gd name="T12" fmla="*/ 2560 w 2560"/>
                    <a:gd name="T13" fmla="*/ 283 h 2562"/>
                    <a:gd name="T14" fmla="*/ 2560 w 2560"/>
                    <a:gd name="T15" fmla="*/ 0 h 2562"/>
                    <a:gd name="T16" fmla="*/ 0 w 2560"/>
                    <a:gd name="T17" fmla="*/ 0 h 2562"/>
                    <a:gd name="T18" fmla="*/ 0 w 2560"/>
                    <a:gd name="T19" fmla="*/ 2562 h 2562"/>
                    <a:gd name="T20" fmla="*/ 2560 w 2560"/>
                    <a:gd name="T21" fmla="*/ 2562 h 2562"/>
                    <a:gd name="T22" fmla="*/ 2560 w 2560"/>
                    <a:gd name="T23" fmla="*/ 749 h 2562"/>
                    <a:gd name="T24" fmla="*/ 2327 w 2560"/>
                    <a:gd name="T25" fmla="*/ 1015 h 2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60" h="2562">
                      <a:moveTo>
                        <a:pt x="2327" y="1015"/>
                      </a:moveTo>
                      <a:lnTo>
                        <a:pt x="2327" y="2329"/>
                      </a:lnTo>
                      <a:lnTo>
                        <a:pt x="232" y="2329"/>
                      </a:lnTo>
                      <a:lnTo>
                        <a:pt x="232" y="233"/>
                      </a:lnTo>
                      <a:lnTo>
                        <a:pt x="2327" y="233"/>
                      </a:lnTo>
                      <a:lnTo>
                        <a:pt x="2327" y="488"/>
                      </a:lnTo>
                      <a:lnTo>
                        <a:pt x="2560" y="283"/>
                      </a:lnTo>
                      <a:lnTo>
                        <a:pt x="2560" y="0"/>
                      </a:lnTo>
                      <a:lnTo>
                        <a:pt x="0" y="0"/>
                      </a:lnTo>
                      <a:lnTo>
                        <a:pt x="0" y="2562"/>
                      </a:lnTo>
                      <a:lnTo>
                        <a:pt x="2560" y="2562"/>
                      </a:lnTo>
                      <a:lnTo>
                        <a:pt x="2560" y="749"/>
                      </a:lnTo>
                      <a:lnTo>
                        <a:pt x="2327" y="101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latinLnBrk="0"/>
                  <a:endParaRPr lang="ko-KR" altLang="en-US" sz="1150" kern="0" spc="-50">
                    <a:solidFill>
                      <a:prstClr val="white"/>
                    </a:solidFill>
                    <a:latin typeface="맑은 고딕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49" name="Freeform 6">
                  <a:extLst>
                    <a:ext uri="{FF2B5EF4-FFF2-40B4-BE49-F238E27FC236}">
                      <a16:creationId xmlns:a16="http://schemas.microsoft.com/office/drawing/2014/main" id="{6EDA266F-1245-4763-9FC5-8D93138F3F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206" y="2473160"/>
                  <a:ext cx="130862" cy="105027"/>
                </a:xfrm>
                <a:custGeom>
                  <a:avLst/>
                  <a:gdLst>
                    <a:gd name="T0" fmla="*/ 892 w 1275"/>
                    <a:gd name="T1" fmla="*/ 335 h 1023"/>
                    <a:gd name="T2" fmla="*/ 794 w 1275"/>
                    <a:gd name="T3" fmla="*/ 420 h 1023"/>
                    <a:gd name="T4" fmla="*/ 380 w 1275"/>
                    <a:gd name="T5" fmla="*/ 783 h 1023"/>
                    <a:gd name="T6" fmla="*/ 0 w 1275"/>
                    <a:gd name="T7" fmla="*/ 506 h 1023"/>
                    <a:gd name="T8" fmla="*/ 380 w 1275"/>
                    <a:gd name="T9" fmla="*/ 1023 h 1023"/>
                    <a:gd name="T10" fmla="*/ 794 w 1275"/>
                    <a:gd name="T11" fmla="*/ 550 h 1023"/>
                    <a:gd name="T12" fmla="*/ 892 w 1275"/>
                    <a:gd name="T13" fmla="*/ 438 h 1023"/>
                    <a:gd name="T14" fmla="*/ 1275 w 1275"/>
                    <a:gd name="T15" fmla="*/ 0 h 1023"/>
                    <a:gd name="T16" fmla="*/ 892 w 1275"/>
                    <a:gd name="T17" fmla="*/ 335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75" h="1023">
                      <a:moveTo>
                        <a:pt x="892" y="335"/>
                      </a:moveTo>
                      <a:cubicBezTo>
                        <a:pt x="794" y="420"/>
                        <a:pt x="794" y="420"/>
                        <a:pt x="794" y="420"/>
                      </a:cubicBezTo>
                      <a:cubicBezTo>
                        <a:pt x="380" y="783"/>
                        <a:pt x="380" y="783"/>
                        <a:pt x="380" y="783"/>
                      </a:cubicBezTo>
                      <a:cubicBezTo>
                        <a:pt x="0" y="506"/>
                        <a:pt x="0" y="506"/>
                        <a:pt x="0" y="506"/>
                      </a:cubicBezTo>
                      <a:cubicBezTo>
                        <a:pt x="6" y="515"/>
                        <a:pt x="372" y="1013"/>
                        <a:pt x="380" y="1023"/>
                      </a:cubicBezTo>
                      <a:cubicBezTo>
                        <a:pt x="395" y="1005"/>
                        <a:pt x="590" y="783"/>
                        <a:pt x="794" y="550"/>
                      </a:cubicBezTo>
                      <a:cubicBezTo>
                        <a:pt x="826" y="512"/>
                        <a:pt x="859" y="475"/>
                        <a:pt x="892" y="438"/>
                      </a:cubicBezTo>
                      <a:cubicBezTo>
                        <a:pt x="1084" y="218"/>
                        <a:pt x="1260" y="17"/>
                        <a:pt x="1275" y="0"/>
                      </a:cubicBezTo>
                      <a:lnTo>
                        <a:pt x="892" y="335"/>
                      </a:lnTo>
                      <a:close/>
                    </a:path>
                  </a:pathLst>
                </a:custGeom>
                <a:solidFill>
                  <a:srgbClr val="093B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1150"/>
                </a:p>
              </p:txBody>
            </p:sp>
          </p:grpSp>
        </p:grpSp>
      </p:grpSp>
      <p:sp>
        <p:nvSpPr>
          <p:cNvPr id="5" name="직사각형 4">
            <a:extLst>
              <a:ext uri="{FF2B5EF4-FFF2-40B4-BE49-F238E27FC236}">
                <a16:creationId xmlns:a16="http://schemas.microsoft.com/office/drawing/2014/main" id="{2A208E67-76C3-5CC7-5C07-0CD844198A6A}"/>
              </a:ext>
            </a:extLst>
          </p:cNvPr>
          <p:cNvSpPr/>
          <p:nvPr/>
        </p:nvSpPr>
        <p:spPr>
          <a:xfrm>
            <a:off x="7031521" y="2507749"/>
            <a:ext cx="770964" cy="3785553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0479526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" name="차트 241">
            <a:extLst>
              <a:ext uri="{FF2B5EF4-FFF2-40B4-BE49-F238E27FC236}">
                <a16:creationId xmlns:a16="http://schemas.microsoft.com/office/drawing/2014/main" id="{86971CEA-05B8-4799-BF61-FB41583B6B70}"/>
              </a:ext>
            </a:extLst>
          </p:cNvPr>
          <p:cNvGraphicFramePr/>
          <p:nvPr/>
        </p:nvGraphicFramePr>
        <p:xfrm>
          <a:off x="1403941" y="2736136"/>
          <a:ext cx="658763" cy="35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70" name="차트 269">
            <a:extLst>
              <a:ext uri="{FF2B5EF4-FFF2-40B4-BE49-F238E27FC236}">
                <a16:creationId xmlns:a16="http://schemas.microsoft.com/office/drawing/2014/main" id="{6A11E1FC-2172-4EF8-92CC-80AE425B1FE6}"/>
              </a:ext>
            </a:extLst>
          </p:cNvPr>
          <p:cNvGraphicFramePr/>
          <p:nvPr/>
        </p:nvGraphicFramePr>
        <p:xfrm>
          <a:off x="8469997" y="2736136"/>
          <a:ext cx="658763" cy="35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1" name="차트 270">
            <a:extLst>
              <a:ext uri="{FF2B5EF4-FFF2-40B4-BE49-F238E27FC236}">
                <a16:creationId xmlns:a16="http://schemas.microsoft.com/office/drawing/2014/main" id="{64322B3A-C94F-4E80-80A0-490605A5CC20}"/>
              </a:ext>
            </a:extLst>
          </p:cNvPr>
          <p:cNvGraphicFramePr/>
          <p:nvPr/>
        </p:nvGraphicFramePr>
        <p:xfrm>
          <a:off x="7589464" y="2736136"/>
          <a:ext cx="658763" cy="35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72" name="차트 271">
            <a:extLst>
              <a:ext uri="{FF2B5EF4-FFF2-40B4-BE49-F238E27FC236}">
                <a16:creationId xmlns:a16="http://schemas.microsoft.com/office/drawing/2014/main" id="{52951F92-A50A-44AF-B088-0E59A1F03595}"/>
              </a:ext>
            </a:extLst>
          </p:cNvPr>
          <p:cNvGraphicFramePr/>
          <p:nvPr/>
        </p:nvGraphicFramePr>
        <p:xfrm>
          <a:off x="6674932" y="2736136"/>
          <a:ext cx="658763" cy="35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3" name="차트 272">
            <a:extLst>
              <a:ext uri="{FF2B5EF4-FFF2-40B4-BE49-F238E27FC236}">
                <a16:creationId xmlns:a16="http://schemas.microsoft.com/office/drawing/2014/main" id="{FB55DE4E-67C5-4300-9D66-247A78D19536}"/>
              </a:ext>
            </a:extLst>
          </p:cNvPr>
          <p:cNvGraphicFramePr/>
          <p:nvPr/>
        </p:nvGraphicFramePr>
        <p:xfrm>
          <a:off x="5828392" y="2736136"/>
          <a:ext cx="658763" cy="35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74" name="차트 273">
            <a:extLst>
              <a:ext uri="{FF2B5EF4-FFF2-40B4-BE49-F238E27FC236}">
                <a16:creationId xmlns:a16="http://schemas.microsoft.com/office/drawing/2014/main" id="{EAB2C8CB-DD3B-48B8-89EF-8B7447C00208}"/>
              </a:ext>
            </a:extLst>
          </p:cNvPr>
          <p:cNvGraphicFramePr/>
          <p:nvPr/>
        </p:nvGraphicFramePr>
        <p:xfrm>
          <a:off x="4947856" y="2736136"/>
          <a:ext cx="658763" cy="35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75" name="차트 274">
            <a:extLst>
              <a:ext uri="{FF2B5EF4-FFF2-40B4-BE49-F238E27FC236}">
                <a16:creationId xmlns:a16="http://schemas.microsoft.com/office/drawing/2014/main" id="{DABB50D3-0208-40A5-A864-E4767EDFA0C4}"/>
              </a:ext>
            </a:extLst>
          </p:cNvPr>
          <p:cNvGraphicFramePr/>
          <p:nvPr/>
        </p:nvGraphicFramePr>
        <p:xfrm>
          <a:off x="4067320" y="2736136"/>
          <a:ext cx="658763" cy="35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76" name="차트 275">
            <a:extLst>
              <a:ext uri="{FF2B5EF4-FFF2-40B4-BE49-F238E27FC236}">
                <a16:creationId xmlns:a16="http://schemas.microsoft.com/office/drawing/2014/main" id="{D9ED41A6-AE17-4D71-A2FD-2E3066162015}"/>
              </a:ext>
            </a:extLst>
          </p:cNvPr>
          <p:cNvGraphicFramePr/>
          <p:nvPr/>
        </p:nvGraphicFramePr>
        <p:xfrm>
          <a:off x="3151616" y="2736136"/>
          <a:ext cx="658763" cy="35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77" name="차트 276">
            <a:extLst>
              <a:ext uri="{FF2B5EF4-FFF2-40B4-BE49-F238E27FC236}">
                <a16:creationId xmlns:a16="http://schemas.microsoft.com/office/drawing/2014/main" id="{76D238E8-3C98-4476-A210-64B71D1E30CE}"/>
              </a:ext>
            </a:extLst>
          </p:cNvPr>
          <p:cNvGraphicFramePr/>
          <p:nvPr/>
        </p:nvGraphicFramePr>
        <p:xfrm>
          <a:off x="2306248" y="2736136"/>
          <a:ext cx="658763" cy="35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73" name="직사각형 172">
            <a:extLst>
              <a:ext uri="{FF2B5EF4-FFF2-40B4-BE49-F238E27FC236}">
                <a16:creationId xmlns:a16="http://schemas.microsoft.com/office/drawing/2014/main" id="{ABAC2255-8363-46CF-B9B5-04BD69C7A9AA}"/>
              </a:ext>
            </a:extLst>
          </p:cNvPr>
          <p:cNvSpPr/>
          <p:nvPr/>
        </p:nvSpPr>
        <p:spPr bwMode="gray">
          <a:xfrm>
            <a:off x="1435608" y="2413001"/>
            <a:ext cx="851690" cy="328998"/>
          </a:xfrm>
          <a:prstGeom prst="rect">
            <a:avLst/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1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상수도</a:t>
            </a: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6A618153-145B-4BD1-B3E4-03C87CACCDE3}"/>
              </a:ext>
            </a:extLst>
          </p:cNvPr>
          <p:cNvSpPr/>
          <p:nvPr/>
        </p:nvSpPr>
        <p:spPr bwMode="gray">
          <a:xfrm>
            <a:off x="2316748" y="2413001"/>
            <a:ext cx="851690" cy="328998"/>
          </a:xfrm>
          <a:prstGeom prst="rect">
            <a:avLst/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1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하수도</a:t>
            </a: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215" name="직사각형 214">
            <a:extLst>
              <a:ext uri="{FF2B5EF4-FFF2-40B4-BE49-F238E27FC236}">
                <a16:creationId xmlns:a16="http://schemas.microsoft.com/office/drawing/2014/main" id="{826906D5-EB6D-4CEB-BEFD-95E0D084BAC4}"/>
              </a:ext>
            </a:extLst>
          </p:cNvPr>
          <p:cNvSpPr/>
          <p:nvPr/>
        </p:nvSpPr>
        <p:spPr bwMode="gray">
          <a:xfrm>
            <a:off x="3197887" y="2413001"/>
            <a:ext cx="851690" cy="328998"/>
          </a:xfrm>
          <a:prstGeom prst="rect">
            <a:avLst/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1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도시철도</a:t>
            </a: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216" name="직사각형 215">
            <a:extLst>
              <a:ext uri="{FF2B5EF4-FFF2-40B4-BE49-F238E27FC236}">
                <a16:creationId xmlns:a16="http://schemas.microsoft.com/office/drawing/2014/main" id="{2EB9B245-36C5-4EDF-90C7-CB8FCB8CA505}"/>
              </a:ext>
            </a:extLst>
          </p:cNvPr>
          <p:cNvSpPr/>
          <p:nvPr/>
        </p:nvSpPr>
        <p:spPr bwMode="gray">
          <a:xfrm>
            <a:off x="4079026" y="2413001"/>
            <a:ext cx="851690" cy="328998"/>
          </a:xfrm>
          <a:prstGeom prst="rect">
            <a:avLst/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1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도시개발</a:t>
            </a: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217" name="직사각형 216">
            <a:extLst>
              <a:ext uri="{FF2B5EF4-FFF2-40B4-BE49-F238E27FC236}">
                <a16:creationId xmlns:a16="http://schemas.microsoft.com/office/drawing/2014/main" id="{354D06CE-85C9-4D22-A3E4-39BE9E88ED78}"/>
              </a:ext>
            </a:extLst>
          </p:cNvPr>
          <p:cNvSpPr/>
          <p:nvPr/>
        </p:nvSpPr>
        <p:spPr bwMode="gray">
          <a:xfrm>
            <a:off x="4960166" y="2413001"/>
            <a:ext cx="851690" cy="328998"/>
          </a:xfrm>
          <a:prstGeom prst="rect">
            <a:avLst/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1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특정공사</a:t>
            </a: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218" name="직사각형 217">
            <a:extLst>
              <a:ext uri="{FF2B5EF4-FFF2-40B4-BE49-F238E27FC236}">
                <a16:creationId xmlns:a16="http://schemas.microsoft.com/office/drawing/2014/main" id="{59C5E592-9E33-4CA1-8CF2-6E7B81191E73}"/>
              </a:ext>
            </a:extLst>
          </p:cNvPr>
          <p:cNvSpPr/>
          <p:nvPr/>
        </p:nvSpPr>
        <p:spPr bwMode="gray">
          <a:xfrm>
            <a:off x="5841305" y="2413001"/>
            <a:ext cx="851690" cy="328998"/>
          </a:xfrm>
          <a:prstGeom prst="rect">
            <a:avLst/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1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관광공사</a:t>
            </a: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E313B4C9-6DB2-4E49-9DD7-2F80B7118C58}"/>
              </a:ext>
            </a:extLst>
          </p:cNvPr>
          <p:cNvSpPr/>
          <p:nvPr/>
        </p:nvSpPr>
        <p:spPr bwMode="gray">
          <a:xfrm>
            <a:off x="6722445" y="2413001"/>
            <a:ext cx="851690" cy="328998"/>
          </a:xfrm>
          <a:prstGeom prst="rect">
            <a:avLst/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1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시설관리공단</a:t>
            </a: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8396A58D-60B2-4B35-B0DF-81030C9C6756}"/>
              </a:ext>
            </a:extLst>
          </p:cNvPr>
          <p:cNvSpPr/>
          <p:nvPr/>
        </p:nvSpPr>
        <p:spPr bwMode="gray">
          <a:xfrm>
            <a:off x="7603585" y="2413001"/>
            <a:ext cx="851690" cy="328998"/>
          </a:xfrm>
          <a:prstGeom prst="rect">
            <a:avLst/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환경시설공단</a:t>
            </a:r>
            <a:endParaRPr kumimoji="0" lang="en-US" altLang="ko-KR" sz="900" b="0" i="0" u="none" strike="noStrike" kern="1200" cap="none" spc="-80" normalizeH="0" noProof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(</a:t>
            </a:r>
            <a:r>
              <a:rPr kumimoji="0" lang="ko-KR" altLang="en-US" sz="9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광역</a:t>
            </a:r>
            <a:r>
              <a:rPr kumimoji="0" lang="en-US" altLang="ko-KR" sz="9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)</a:t>
            </a:r>
            <a:endParaRPr kumimoji="0" lang="ko-KR" altLang="en-US" sz="9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96A31752-0340-4E4A-9F24-08967B522238}"/>
              </a:ext>
            </a:extLst>
          </p:cNvPr>
          <p:cNvSpPr/>
          <p:nvPr/>
        </p:nvSpPr>
        <p:spPr bwMode="gray">
          <a:xfrm>
            <a:off x="8484718" y="2413001"/>
            <a:ext cx="851690" cy="328998"/>
          </a:xfrm>
          <a:prstGeom prst="rect">
            <a:avLst/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환경시설공단</a:t>
            </a:r>
            <a:endParaRPr kumimoji="0" lang="en-US" altLang="ko-KR" sz="900" b="0" i="0" u="none" strike="noStrike" kern="1200" cap="none" spc="-80" normalizeH="0" noProof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(</a:t>
            </a:r>
            <a:r>
              <a:rPr kumimoji="0" lang="ko-KR" altLang="en-US" sz="9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기초</a:t>
            </a:r>
            <a:r>
              <a:rPr kumimoji="0" lang="en-US" altLang="ko-KR" sz="900" b="0" i="0" u="none" strike="noStrike" kern="1200" cap="none" spc="-80" normalizeH="0" noProof="0">
                <a:ln>
                  <a:solidFill>
                    <a:srgbClr val="5B9BD5">
                      <a:shade val="50000"/>
                      <a:alpha val="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KoPub돋움체 Bold" panose="02020603020101020101" pitchFamily="18" charset="-127"/>
                <a:ea typeface="KoPub돋움체 Bold" panose="02020603020101020101" pitchFamily="18" charset="-127"/>
                <a:cs typeface="Arial" pitchFamily="34" charset="0"/>
              </a:rPr>
              <a:t>)</a:t>
            </a:r>
            <a:endParaRPr kumimoji="0" lang="ko-KR" altLang="en-US" sz="9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cxnSp>
        <p:nvCxnSpPr>
          <p:cNvPr id="184" name="직선 연결선 183">
            <a:extLst>
              <a:ext uri="{FF2B5EF4-FFF2-40B4-BE49-F238E27FC236}">
                <a16:creationId xmlns:a16="http://schemas.microsoft.com/office/drawing/2014/main" id="{6F918C9E-6005-48BB-B580-4A0DE8DC8D01}"/>
              </a:ext>
            </a:extLst>
          </p:cNvPr>
          <p:cNvCxnSpPr>
            <a:cxnSpLocks/>
          </p:cNvCxnSpPr>
          <p:nvPr/>
        </p:nvCxnSpPr>
        <p:spPr>
          <a:xfrm>
            <a:off x="1378639" y="6284913"/>
            <a:ext cx="7936235" cy="0"/>
          </a:xfrm>
          <a:prstGeom prst="line">
            <a:avLst/>
          </a:prstGeom>
          <a:noFill/>
          <a:ln w="6350" cap="rnd" cmpd="sng" algn="ctr">
            <a:solidFill>
              <a:srgbClr val="D1D1D1"/>
            </a:solidFill>
            <a:prstDash val="solid"/>
            <a:miter lim="800000"/>
          </a:ln>
          <a:effectLst/>
        </p:spPr>
      </p:cxnSp>
      <p:sp>
        <p:nvSpPr>
          <p:cNvPr id="143" name="직사각형 142">
            <a:extLst>
              <a:ext uri="{FF2B5EF4-FFF2-40B4-BE49-F238E27FC236}">
                <a16:creationId xmlns:a16="http://schemas.microsoft.com/office/drawing/2014/main" id="{48E86979-673E-4847-8624-FFE517B789B9}"/>
              </a:ext>
            </a:extLst>
          </p:cNvPr>
          <p:cNvSpPr/>
          <p:nvPr/>
        </p:nvSpPr>
        <p:spPr>
          <a:xfrm>
            <a:off x="573120" y="2746512"/>
            <a:ext cx="830229" cy="3537444"/>
          </a:xfrm>
          <a:prstGeom prst="rect">
            <a:avLst/>
          </a:prstGeom>
          <a:solidFill>
            <a:srgbClr val="E6E6E6"/>
          </a:solidFill>
          <a:ln w="19050" cap="sq">
            <a:noFill/>
            <a:miter lim="800000"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1200" cap="none" spc="0" normalizeH="0" baseline="0" noProof="0">
              <a:ln>
                <a:solidFill>
                  <a:srgbClr val="1A6AB2">
                    <a:alpha val="0"/>
                  </a:srgbClr>
                </a:solidFill>
              </a:ln>
              <a:solidFill>
                <a:prstClr val="black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+mn-cs"/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F09670E9-D07D-49FB-A91C-87BDC94D3556}"/>
              </a:ext>
            </a:extLst>
          </p:cNvPr>
          <p:cNvGrpSpPr/>
          <p:nvPr/>
        </p:nvGrpSpPr>
        <p:grpSpPr>
          <a:xfrm>
            <a:off x="573120" y="3330041"/>
            <a:ext cx="8741754" cy="0"/>
            <a:chOff x="573120" y="3136170"/>
            <a:chExt cx="8741754" cy="0"/>
          </a:xfrm>
        </p:grpSpPr>
        <p:cxnSp>
          <p:nvCxnSpPr>
            <p:cNvPr id="152" name="직선 연결선 151">
              <a:extLst>
                <a:ext uri="{FF2B5EF4-FFF2-40B4-BE49-F238E27FC236}">
                  <a16:creationId xmlns:a16="http://schemas.microsoft.com/office/drawing/2014/main" id="{20CD800E-FC4E-4B4E-AB2D-C1994DF87E7E}"/>
                </a:ext>
              </a:extLst>
            </p:cNvPr>
            <p:cNvCxnSpPr>
              <a:cxnSpLocks/>
            </p:cNvCxnSpPr>
            <p:nvPr/>
          </p:nvCxnSpPr>
          <p:spPr>
            <a:xfrm>
              <a:off x="1378639" y="3136170"/>
              <a:ext cx="7936235" cy="0"/>
            </a:xfrm>
            <a:prstGeom prst="line">
              <a:avLst/>
            </a:prstGeom>
            <a:noFill/>
            <a:ln w="6350" cap="rnd" cmpd="sng" algn="ctr">
              <a:solidFill>
                <a:srgbClr val="D1D1D1"/>
              </a:solidFill>
              <a:prstDash val="solid"/>
              <a:miter lim="800000"/>
            </a:ln>
            <a:effectLst/>
          </p:spPr>
        </p:cxnSp>
        <p:cxnSp>
          <p:nvCxnSpPr>
            <p:cNvPr id="151" name="직선 연결선 150">
              <a:extLst>
                <a:ext uri="{FF2B5EF4-FFF2-40B4-BE49-F238E27FC236}">
                  <a16:creationId xmlns:a16="http://schemas.microsoft.com/office/drawing/2014/main" id="{BED06ACA-8A1C-458D-97D5-064E4DACBA7B}"/>
                </a:ext>
              </a:extLst>
            </p:cNvPr>
            <p:cNvCxnSpPr>
              <a:cxnSpLocks/>
            </p:cNvCxnSpPr>
            <p:nvPr/>
          </p:nvCxnSpPr>
          <p:spPr>
            <a:xfrm>
              <a:off x="573120" y="3136170"/>
              <a:ext cx="821818" cy="0"/>
            </a:xfrm>
            <a:prstGeom prst="line">
              <a:avLst/>
            </a:prstGeom>
            <a:ln w="15875" cap="rnd">
              <a:solidFill>
                <a:schemeClr val="bg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DFE865B3-E4B6-43E0-84C2-7F10E10DFE28}"/>
              </a:ext>
            </a:extLst>
          </p:cNvPr>
          <p:cNvGrpSpPr/>
          <p:nvPr/>
        </p:nvGrpSpPr>
        <p:grpSpPr>
          <a:xfrm>
            <a:off x="573120" y="3921015"/>
            <a:ext cx="8741754" cy="0"/>
            <a:chOff x="573120" y="3765919"/>
            <a:chExt cx="8741754" cy="0"/>
          </a:xfrm>
        </p:grpSpPr>
        <p:cxnSp>
          <p:nvCxnSpPr>
            <p:cNvPr id="155" name="직선 연결선 154">
              <a:extLst>
                <a:ext uri="{FF2B5EF4-FFF2-40B4-BE49-F238E27FC236}">
                  <a16:creationId xmlns:a16="http://schemas.microsoft.com/office/drawing/2014/main" id="{4062F886-8723-4F16-9C50-2B2AFA576C88}"/>
                </a:ext>
              </a:extLst>
            </p:cNvPr>
            <p:cNvCxnSpPr>
              <a:cxnSpLocks/>
            </p:cNvCxnSpPr>
            <p:nvPr/>
          </p:nvCxnSpPr>
          <p:spPr>
            <a:xfrm>
              <a:off x="1378639" y="3765919"/>
              <a:ext cx="7936235" cy="0"/>
            </a:xfrm>
            <a:prstGeom prst="line">
              <a:avLst/>
            </a:prstGeom>
            <a:noFill/>
            <a:ln w="6350" cap="rnd" cmpd="sng" algn="ctr">
              <a:solidFill>
                <a:srgbClr val="D1D1D1"/>
              </a:solidFill>
              <a:prstDash val="solid"/>
              <a:miter lim="800000"/>
            </a:ln>
            <a:effectLst/>
          </p:spPr>
        </p:cxnSp>
        <p:cxnSp>
          <p:nvCxnSpPr>
            <p:cNvPr id="154" name="직선 연결선 153">
              <a:extLst>
                <a:ext uri="{FF2B5EF4-FFF2-40B4-BE49-F238E27FC236}">
                  <a16:creationId xmlns:a16="http://schemas.microsoft.com/office/drawing/2014/main" id="{E0C17909-DC1A-4BFD-9831-7A5A54C5C50F}"/>
                </a:ext>
              </a:extLst>
            </p:cNvPr>
            <p:cNvCxnSpPr>
              <a:cxnSpLocks/>
            </p:cNvCxnSpPr>
            <p:nvPr/>
          </p:nvCxnSpPr>
          <p:spPr>
            <a:xfrm>
              <a:off x="573120" y="3765919"/>
              <a:ext cx="821818" cy="0"/>
            </a:xfrm>
            <a:prstGeom prst="line">
              <a:avLst/>
            </a:prstGeom>
            <a:ln w="15875" cap="rnd">
              <a:solidFill>
                <a:schemeClr val="bg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5874A46C-8AB0-47FB-B453-B5C1E19E7ECC}"/>
              </a:ext>
            </a:extLst>
          </p:cNvPr>
          <p:cNvGrpSpPr/>
          <p:nvPr/>
        </p:nvGrpSpPr>
        <p:grpSpPr>
          <a:xfrm>
            <a:off x="573120" y="4511989"/>
            <a:ext cx="8741754" cy="0"/>
            <a:chOff x="573120" y="4395668"/>
            <a:chExt cx="8741754" cy="0"/>
          </a:xfrm>
        </p:grpSpPr>
        <p:cxnSp>
          <p:nvCxnSpPr>
            <p:cNvPr id="158" name="직선 연결선 157">
              <a:extLst>
                <a:ext uri="{FF2B5EF4-FFF2-40B4-BE49-F238E27FC236}">
                  <a16:creationId xmlns:a16="http://schemas.microsoft.com/office/drawing/2014/main" id="{F3CABF2E-C429-45B7-9F9F-9E24E812108E}"/>
                </a:ext>
              </a:extLst>
            </p:cNvPr>
            <p:cNvCxnSpPr>
              <a:cxnSpLocks/>
            </p:cNvCxnSpPr>
            <p:nvPr/>
          </p:nvCxnSpPr>
          <p:spPr>
            <a:xfrm>
              <a:off x="1378639" y="4395668"/>
              <a:ext cx="7936235" cy="0"/>
            </a:xfrm>
            <a:prstGeom prst="line">
              <a:avLst/>
            </a:prstGeom>
            <a:noFill/>
            <a:ln w="6350" cap="rnd" cmpd="sng" algn="ctr">
              <a:solidFill>
                <a:srgbClr val="D1D1D1"/>
              </a:solidFill>
              <a:prstDash val="solid"/>
              <a:miter lim="800000"/>
            </a:ln>
            <a:effectLst/>
          </p:spPr>
        </p:cxnSp>
        <p:cxnSp>
          <p:nvCxnSpPr>
            <p:cNvPr id="157" name="직선 연결선 156">
              <a:extLst>
                <a:ext uri="{FF2B5EF4-FFF2-40B4-BE49-F238E27FC236}">
                  <a16:creationId xmlns:a16="http://schemas.microsoft.com/office/drawing/2014/main" id="{49FAE24D-EB44-462D-903C-FA27AC236147}"/>
                </a:ext>
              </a:extLst>
            </p:cNvPr>
            <p:cNvCxnSpPr>
              <a:cxnSpLocks/>
            </p:cNvCxnSpPr>
            <p:nvPr/>
          </p:nvCxnSpPr>
          <p:spPr>
            <a:xfrm>
              <a:off x="573120" y="4395668"/>
              <a:ext cx="821818" cy="0"/>
            </a:xfrm>
            <a:prstGeom prst="line">
              <a:avLst/>
            </a:prstGeom>
            <a:ln w="15875" cap="rnd">
              <a:solidFill>
                <a:schemeClr val="bg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15AF9B9C-162C-444F-A8EB-51CFE35AA048}"/>
              </a:ext>
            </a:extLst>
          </p:cNvPr>
          <p:cNvGrpSpPr/>
          <p:nvPr/>
        </p:nvGrpSpPr>
        <p:grpSpPr>
          <a:xfrm>
            <a:off x="573120" y="5693937"/>
            <a:ext cx="8741754" cy="0"/>
            <a:chOff x="573120" y="5655166"/>
            <a:chExt cx="8741754" cy="0"/>
          </a:xfrm>
        </p:grpSpPr>
        <p:cxnSp>
          <p:nvCxnSpPr>
            <p:cNvPr id="161" name="직선 연결선 160">
              <a:extLst>
                <a:ext uri="{FF2B5EF4-FFF2-40B4-BE49-F238E27FC236}">
                  <a16:creationId xmlns:a16="http://schemas.microsoft.com/office/drawing/2014/main" id="{7E15DD2E-61D8-4789-8E43-B743A5AF68E4}"/>
                </a:ext>
              </a:extLst>
            </p:cNvPr>
            <p:cNvCxnSpPr>
              <a:cxnSpLocks/>
            </p:cNvCxnSpPr>
            <p:nvPr/>
          </p:nvCxnSpPr>
          <p:spPr>
            <a:xfrm>
              <a:off x="1378639" y="5655166"/>
              <a:ext cx="7936235" cy="0"/>
            </a:xfrm>
            <a:prstGeom prst="line">
              <a:avLst/>
            </a:prstGeom>
            <a:noFill/>
            <a:ln w="6350" cap="rnd" cmpd="sng" algn="ctr">
              <a:solidFill>
                <a:srgbClr val="D1D1D1"/>
              </a:solidFill>
              <a:prstDash val="solid"/>
              <a:miter lim="800000"/>
            </a:ln>
            <a:effectLst/>
          </p:spPr>
        </p:cxnSp>
        <p:cxnSp>
          <p:nvCxnSpPr>
            <p:cNvPr id="160" name="직선 연결선 159">
              <a:extLst>
                <a:ext uri="{FF2B5EF4-FFF2-40B4-BE49-F238E27FC236}">
                  <a16:creationId xmlns:a16="http://schemas.microsoft.com/office/drawing/2014/main" id="{B838EA5A-246F-4D7B-8DC3-2A9CFB378871}"/>
                </a:ext>
              </a:extLst>
            </p:cNvPr>
            <p:cNvCxnSpPr>
              <a:cxnSpLocks/>
            </p:cNvCxnSpPr>
            <p:nvPr/>
          </p:nvCxnSpPr>
          <p:spPr>
            <a:xfrm>
              <a:off x="573120" y="5655166"/>
              <a:ext cx="821818" cy="0"/>
            </a:xfrm>
            <a:prstGeom prst="line">
              <a:avLst/>
            </a:prstGeom>
            <a:ln w="15875" cap="rnd">
              <a:solidFill>
                <a:schemeClr val="bg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D87122B6-B0FE-419E-BFBF-4274F16172B9}"/>
              </a:ext>
            </a:extLst>
          </p:cNvPr>
          <p:cNvGrpSpPr/>
          <p:nvPr/>
        </p:nvGrpSpPr>
        <p:grpSpPr>
          <a:xfrm>
            <a:off x="573120" y="5102963"/>
            <a:ext cx="8741754" cy="0"/>
            <a:chOff x="573120" y="5025417"/>
            <a:chExt cx="8741754" cy="0"/>
          </a:xfrm>
        </p:grpSpPr>
        <p:cxnSp>
          <p:nvCxnSpPr>
            <p:cNvPr id="212" name="직선 연결선 211">
              <a:extLst>
                <a:ext uri="{FF2B5EF4-FFF2-40B4-BE49-F238E27FC236}">
                  <a16:creationId xmlns:a16="http://schemas.microsoft.com/office/drawing/2014/main" id="{67CFD01E-08F3-4C7F-B4EF-BD1A72479A7A}"/>
                </a:ext>
              </a:extLst>
            </p:cNvPr>
            <p:cNvCxnSpPr>
              <a:cxnSpLocks/>
            </p:cNvCxnSpPr>
            <p:nvPr/>
          </p:nvCxnSpPr>
          <p:spPr>
            <a:xfrm>
              <a:off x="1378639" y="5025417"/>
              <a:ext cx="7936235" cy="0"/>
            </a:xfrm>
            <a:prstGeom prst="line">
              <a:avLst/>
            </a:prstGeom>
            <a:noFill/>
            <a:ln w="6350" cap="rnd" cmpd="sng" algn="ctr">
              <a:solidFill>
                <a:srgbClr val="D1D1D1"/>
              </a:solidFill>
              <a:prstDash val="solid"/>
              <a:miter lim="800000"/>
            </a:ln>
            <a:effectLst/>
          </p:spPr>
        </p:cxnSp>
        <p:cxnSp>
          <p:nvCxnSpPr>
            <p:cNvPr id="211" name="직선 연결선 210">
              <a:extLst>
                <a:ext uri="{FF2B5EF4-FFF2-40B4-BE49-F238E27FC236}">
                  <a16:creationId xmlns:a16="http://schemas.microsoft.com/office/drawing/2014/main" id="{0452EA2C-9021-40B8-B2E6-4B9EA21768D4}"/>
                </a:ext>
              </a:extLst>
            </p:cNvPr>
            <p:cNvCxnSpPr>
              <a:cxnSpLocks/>
            </p:cNvCxnSpPr>
            <p:nvPr/>
          </p:nvCxnSpPr>
          <p:spPr>
            <a:xfrm>
              <a:off x="573120" y="5025417"/>
              <a:ext cx="821818" cy="0"/>
            </a:xfrm>
            <a:prstGeom prst="line">
              <a:avLst/>
            </a:prstGeom>
            <a:ln w="15875" cap="rnd">
              <a:solidFill>
                <a:schemeClr val="bg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사업별 만족도</a:t>
            </a:r>
          </a:p>
        </p:txBody>
      </p: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E5E14CF1-2B98-4D40-87EF-B05148B54D77}"/>
              </a:ext>
            </a:extLst>
          </p:cNvPr>
          <p:cNvGrpSpPr/>
          <p:nvPr/>
        </p:nvGrpSpPr>
        <p:grpSpPr>
          <a:xfrm>
            <a:off x="570134" y="1220483"/>
            <a:ext cx="8761948" cy="773979"/>
            <a:chOff x="570134" y="1220483"/>
            <a:chExt cx="8761948" cy="773979"/>
          </a:xfrm>
        </p:grpSpPr>
        <p:sp>
          <p:nvSpPr>
            <p:cNvPr id="100" name="직사각형 99">
              <a:extLst>
                <a:ext uri="{FF2B5EF4-FFF2-40B4-BE49-F238E27FC236}">
                  <a16:creationId xmlns:a16="http://schemas.microsoft.com/office/drawing/2014/main" id="{C86225E6-A500-44EB-B2F1-AF6B82D43B08}"/>
                </a:ext>
              </a:extLst>
            </p:cNvPr>
            <p:cNvSpPr/>
            <p:nvPr/>
          </p:nvSpPr>
          <p:spPr>
            <a:xfrm flipH="1">
              <a:off x="570134" y="1220483"/>
              <a:ext cx="8761948" cy="773979"/>
            </a:xfrm>
            <a:prstGeom prst="rect">
              <a:avLst/>
            </a:prstGeom>
            <a:solidFill>
              <a:srgbClr val="F6F6F6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 latinLnBrk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kern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2A303A"/>
                </a:solidFill>
                <a:latin typeface="Times New Roman"/>
                <a:ea typeface="맑은 고딕"/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CE3B10EC-617E-412C-9D86-6CAD4B2D41E8}"/>
                </a:ext>
              </a:extLst>
            </p:cNvPr>
            <p:cNvGrpSpPr/>
            <p:nvPr/>
          </p:nvGrpSpPr>
          <p:grpSpPr>
            <a:xfrm>
              <a:off x="666887" y="1307241"/>
              <a:ext cx="8568443" cy="600463"/>
              <a:chOff x="684011" y="1864604"/>
              <a:chExt cx="8568443" cy="600463"/>
            </a:xfrm>
          </p:grpSpPr>
          <p:grpSp>
            <p:nvGrpSpPr>
              <p:cNvPr id="104" name="그룹 103">
                <a:extLst>
                  <a:ext uri="{FF2B5EF4-FFF2-40B4-BE49-F238E27FC236}">
                    <a16:creationId xmlns:a16="http://schemas.microsoft.com/office/drawing/2014/main" id="{B5E1780C-DD3D-454E-BCAA-910181EFDAD1}"/>
                  </a:ext>
                </a:extLst>
              </p:cNvPr>
              <p:cNvGrpSpPr/>
              <p:nvPr/>
            </p:nvGrpSpPr>
            <p:grpSpPr>
              <a:xfrm>
                <a:off x="9210791" y="1864604"/>
                <a:ext cx="41663" cy="600463"/>
                <a:chOff x="9210791" y="1864604"/>
                <a:chExt cx="41663" cy="600463"/>
              </a:xfrm>
            </p:grpSpPr>
            <p:sp>
              <p:nvSpPr>
                <p:cNvPr id="112" name="타원 111">
                  <a:extLst>
                    <a:ext uri="{FF2B5EF4-FFF2-40B4-BE49-F238E27FC236}">
                      <a16:creationId xmlns:a16="http://schemas.microsoft.com/office/drawing/2014/main" id="{38BC08C1-0480-449E-9407-557E6D94C3D8}"/>
                    </a:ext>
                  </a:extLst>
                </p:cNvPr>
                <p:cNvSpPr/>
                <p:nvPr/>
              </p:nvSpPr>
              <p:spPr>
                <a:xfrm>
                  <a:off x="9210791" y="18646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  <p:sp>
              <p:nvSpPr>
                <p:cNvPr id="128" name="타원 127">
                  <a:extLst>
                    <a:ext uri="{FF2B5EF4-FFF2-40B4-BE49-F238E27FC236}">
                      <a16:creationId xmlns:a16="http://schemas.microsoft.com/office/drawing/2014/main" id="{CFA23EBA-9B34-4DAC-BB10-1DEACB277FEF}"/>
                    </a:ext>
                  </a:extLst>
                </p:cNvPr>
                <p:cNvSpPr/>
                <p:nvPr/>
              </p:nvSpPr>
              <p:spPr>
                <a:xfrm>
                  <a:off x="9210791" y="24234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</p:grpSp>
          <p:grpSp>
            <p:nvGrpSpPr>
              <p:cNvPr id="106" name="그룹 105">
                <a:extLst>
                  <a:ext uri="{FF2B5EF4-FFF2-40B4-BE49-F238E27FC236}">
                    <a16:creationId xmlns:a16="http://schemas.microsoft.com/office/drawing/2014/main" id="{E7632C2E-0625-4994-AB26-F239CE460713}"/>
                  </a:ext>
                </a:extLst>
              </p:cNvPr>
              <p:cNvGrpSpPr/>
              <p:nvPr/>
            </p:nvGrpSpPr>
            <p:grpSpPr>
              <a:xfrm>
                <a:off x="684011" y="1864604"/>
                <a:ext cx="41663" cy="600463"/>
                <a:chOff x="9210791" y="1864604"/>
                <a:chExt cx="41663" cy="600463"/>
              </a:xfrm>
            </p:grpSpPr>
            <p:sp>
              <p:nvSpPr>
                <p:cNvPr id="108" name="타원 107">
                  <a:extLst>
                    <a:ext uri="{FF2B5EF4-FFF2-40B4-BE49-F238E27FC236}">
                      <a16:creationId xmlns:a16="http://schemas.microsoft.com/office/drawing/2014/main" id="{3DC61219-8A60-4BD2-AD31-6CC5B86362E4}"/>
                    </a:ext>
                  </a:extLst>
                </p:cNvPr>
                <p:cNvSpPr/>
                <p:nvPr/>
              </p:nvSpPr>
              <p:spPr>
                <a:xfrm>
                  <a:off x="9210791" y="18646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  <p:sp>
              <p:nvSpPr>
                <p:cNvPr id="110" name="타원 109">
                  <a:extLst>
                    <a:ext uri="{FF2B5EF4-FFF2-40B4-BE49-F238E27FC236}">
                      <a16:creationId xmlns:a16="http://schemas.microsoft.com/office/drawing/2014/main" id="{8E0DE367-24F7-47E4-AE31-2276611DF23F}"/>
                    </a:ext>
                  </a:extLst>
                </p:cNvPr>
                <p:cNvSpPr/>
                <p:nvPr/>
              </p:nvSpPr>
              <p:spPr>
                <a:xfrm>
                  <a:off x="9210791" y="2423404"/>
                  <a:ext cx="41663" cy="41663"/>
                </a:xfrm>
                <a:prstGeom prst="ellipse">
                  <a:avLst/>
                </a:prstGeom>
                <a:solidFill>
                  <a:srgbClr val="F6F6F6"/>
                </a:solidFill>
                <a:ln w="317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 defTabSz="457200" fontAlgn="base" latinLnBrk="0">
                    <a:spcBef>
                      <a:spcPct val="0"/>
                    </a:spcBef>
                    <a:spcAft>
                      <a:spcPct val="0"/>
                    </a:spcAft>
                  </a:pPr>
                  <a:endParaRPr kumimoji="1" lang="ko-KR" altLang="en-US" sz="600" kern="0">
                    <a:ln>
                      <a:solidFill>
                        <a:prstClr val="white">
                          <a:lumMod val="75000"/>
                          <a:alpha val="0"/>
                        </a:prstClr>
                      </a:solidFill>
                    </a:ln>
                    <a:solidFill>
                      <a:srgbClr val="2A303A"/>
                    </a:solidFill>
                    <a:latin typeface="Times New Roman"/>
                    <a:ea typeface="맑은 고딕"/>
                  </a:endParaRPr>
                </a:p>
              </p:txBody>
            </p:sp>
          </p:grpSp>
        </p:grp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1A4EB12B-DCAA-4317-8372-C950F34D74A7}"/>
              </a:ext>
            </a:extLst>
          </p:cNvPr>
          <p:cNvGrpSpPr/>
          <p:nvPr/>
        </p:nvGrpSpPr>
        <p:grpSpPr>
          <a:xfrm>
            <a:off x="840466" y="1301349"/>
            <a:ext cx="5634496" cy="612246"/>
            <a:chOff x="840466" y="1322308"/>
            <a:chExt cx="5634496" cy="612246"/>
          </a:xfrm>
        </p:grpSpPr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20C6CE51-C1CB-40D7-BABE-07AD92FF4C4F}"/>
                </a:ext>
              </a:extLst>
            </p:cNvPr>
            <p:cNvGrpSpPr/>
            <p:nvPr/>
          </p:nvGrpSpPr>
          <p:grpSpPr>
            <a:xfrm>
              <a:off x="840466" y="1322308"/>
              <a:ext cx="5634496" cy="307777"/>
              <a:chOff x="1915979" y="1385059"/>
              <a:chExt cx="5634496" cy="307777"/>
            </a:xfrm>
          </p:grpSpPr>
          <p:sp>
            <p:nvSpPr>
              <p:cNvPr id="139" name="TextBox 138">
                <a:extLst>
                  <a:ext uri="{FF2B5EF4-FFF2-40B4-BE49-F238E27FC236}">
                    <a16:creationId xmlns:a16="http://schemas.microsoft.com/office/drawing/2014/main" id="{DA631FA0-2BFF-47C5-A19D-2E4428700525}"/>
                  </a:ext>
                </a:extLst>
              </p:cNvPr>
              <p:cNvSpPr txBox="1"/>
              <p:nvPr/>
            </p:nvSpPr>
            <p:spPr>
              <a:xfrm>
                <a:off x="2046083" y="1385059"/>
                <a:ext cx="5504392" cy="30777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전체 기관 중 시설관리공단의 사회적 만족도 점수가 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92.4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점으로 가장 높게 나타남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 </a:t>
                </a:r>
              </a:p>
            </p:txBody>
          </p:sp>
          <p:grpSp>
            <p:nvGrpSpPr>
              <p:cNvPr id="140" name="그룹 139">
                <a:extLst>
                  <a:ext uri="{FF2B5EF4-FFF2-40B4-BE49-F238E27FC236}">
                    <a16:creationId xmlns:a16="http://schemas.microsoft.com/office/drawing/2014/main" id="{68552B05-0246-42C0-B436-19CF9C5A138D}"/>
                  </a:ext>
                </a:extLst>
              </p:cNvPr>
              <p:cNvGrpSpPr/>
              <p:nvPr/>
            </p:nvGrpSpPr>
            <p:grpSpPr>
              <a:xfrm>
                <a:off x="1915979" y="1468273"/>
                <a:ext cx="149914" cy="128313"/>
                <a:chOff x="649154" y="2473160"/>
                <a:chExt cx="149914" cy="128313"/>
              </a:xfrm>
            </p:grpSpPr>
            <p:sp>
              <p:nvSpPr>
                <p:cNvPr id="141" name="Freeform 5">
                  <a:extLst>
                    <a:ext uri="{FF2B5EF4-FFF2-40B4-BE49-F238E27FC236}">
                      <a16:creationId xmlns:a16="http://schemas.microsoft.com/office/drawing/2014/main" id="{C082E058-3E7F-49BD-9513-3362DD659C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9154" y="2490787"/>
                  <a:ext cx="110599" cy="110686"/>
                </a:xfrm>
                <a:custGeom>
                  <a:avLst/>
                  <a:gdLst>
                    <a:gd name="T0" fmla="*/ 2327 w 2560"/>
                    <a:gd name="T1" fmla="*/ 1015 h 2562"/>
                    <a:gd name="T2" fmla="*/ 2327 w 2560"/>
                    <a:gd name="T3" fmla="*/ 2329 h 2562"/>
                    <a:gd name="T4" fmla="*/ 232 w 2560"/>
                    <a:gd name="T5" fmla="*/ 2329 h 2562"/>
                    <a:gd name="T6" fmla="*/ 232 w 2560"/>
                    <a:gd name="T7" fmla="*/ 233 h 2562"/>
                    <a:gd name="T8" fmla="*/ 2327 w 2560"/>
                    <a:gd name="T9" fmla="*/ 233 h 2562"/>
                    <a:gd name="T10" fmla="*/ 2327 w 2560"/>
                    <a:gd name="T11" fmla="*/ 488 h 2562"/>
                    <a:gd name="T12" fmla="*/ 2560 w 2560"/>
                    <a:gd name="T13" fmla="*/ 283 h 2562"/>
                    <a:gd name="T14" fmla="*/ 2560 w 2560"/>
                    <a:gd name="T15" fmla="*/ 0 h 2562"/>
                    <a:gd name="T16" fmla="*/ 0 w 2560"/>
                    <a:gd name="T17" fmla="*/ 0 h 2562"/>
                    <a:gd name="T18" fmla="*/ 0 w 2560"/>
                    <a:gd name="T19" fmla="*/ 2562 h 2562"/>
                    <a:gd name="T20" fmla="*/ 2560 w 2560"/>
                    <a:gd name="T21" fmla="*/ 2562 h 2562"/>
                    <a:gd name="T22" fmla="*/ 2560 w 2560"/>
                    <a:gd name="T23" fmla="*/ 749 h 2562"/>
                    <a:gd name="T24" fmla="*/ 2327 w 2560"/>
                    <a:gd name="T25" fmla="*/ 1015 h 2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60" h="2562">
                      <a:moveTo>
                        <a:pt x="2327" y="1015"/>
                      </a:moveTo>
                      <a:lnTo>
                        <a:pt x="2327" y="2329"/>
                      </a:lnTo>
                      <a:lnTo>
                        <a:pt x="232" y="2329"/>
                      </a:lnTo>
                      <a:lnTo>
                        <a:pt x="232" y="233"/>
                      </a:lnTo>
                      <a:lnTo>
                        <a:pt x="2327" y="233"/>
                      </a:lnTo>
                      <a:lnTo>
                        <a:pt x="2327" y="488"/>
                      </a:lnTo>
                      <a:lnTo>
                        <a:pt x="2560" y="283"/>
                      </a:lnTo>
                      <a:lnTo>
                        <a:pt x="2560" y="0"/>
                      </a:lnTo>
                      <a:lnTo>
                        <a:pt x="0" y="0"/>
                      </a:lnTo>
                      <a:lnTo>
                        <a:pt x="0" y="2562"/>
                      </a:lnTo>
                      <a:lnTo>
                        <a:pt x="2560" y="2562"/>
                      </a:lnTo>
                      <a:lnTo>
                        <a:pt x="2560" y="749"/>
                      </a:lnTo>
                      <a:lnTo>
                        <a:pt x="2327" y="101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latinLnBrk="0"/>
                  <a:endParaRPr lang="ko-KR" altLang="en-US" sz="1150" kern="0" spc="-50">
                    <a:solidFill>
                      <a:prstClr val="white"/>
                    </a:solidFill>
                    <a:latin typeface="맑은 고딕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142" name="Freeform 6">
                  <a:extLst>
                    <a:ext uri="{FF2B5EF4-FFF2-40B4-BE49-F238E27FC236}">
                      <a16:creationId xmlns:a16="http://schemas.microsoft.com/office/drawing/2014/main" id="{23FE3755-9B8C-4D5F-99DF-A44C739DE0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206" y="2473160"/>
                  <a:ext cx="130862" cy="105027"/>
                </a:xfrm>
                <a:custGeom>
                  <a:avLst/>
                  <a:gdLst>
                    <a:gd name="T0" fmla="*/ 892 w 1275"/>
                    <a:gd name="T1" fmla="*/ 335 h 1023"/>
                    <a:gd name="T2" fmla="*/ 794 w 1275"/>
                    <a:gd name="T3" fmla="*/ 420 h 1023"/>
                    <a:gd name="T4" fmla="*/ 380 w 1275"/>
                    <a:gd name="T5" fmla="*/ 783 h 1023"/>
                    <a:gd name="T6" fmla="*/ 0 w 1275"/>
                    <a:gd name="T7" fmla="*/ 506 h 1023"/>
                    <a:gd name="T8" fmla="*/ 380 w 1275"/>
                    <a:gd name="T9" fmla="*/ 1023 h 1023"/>
                    <a:gd name="T10" fmla="*/ 794 w 1275"/>
                    <a:gd name="T11" fmla="*/ 550 h 1023"/>
                    <a:gd name="T12" fmla="*/ 892 w 1275"/>
                    <a:gd name="T13" fmla="*/ 438 h 1023"/>
                    <a:gd name="T14" fmla="*/ 1275 w 1275"/>
                    <a:gd name="T15" fmla="*/ 0 h 1023"/>
                    <a:gd name="T16" fmla="*/ 892 w 1275"/>
                    <a:gd name="T17" fmla="*/ 335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75" h="1023">
                      <a:moveTo>
                        <a:pt x="892" y="335"/>
                      </a:moveTo>
                      <a:cubicBezTo>
                        <a:pt x="794" y="420"/>
                        <a:pt x="794" y="420"/>
                        <a:pt x="794" y="420"/>
                      </a:cubicBezTo>
                      <a:cubicBezTo>
                        <a:pt x="380" y="783"/>
                        <a:pt x="380" y="783"/>
                        <a:pt x="380" y="783"/>
                      </a:cubicBezTo>
                      <a:cubicBezTo>
                        <a:pt x="0" y="506"/>
                        <a:pt x="0" y="506"/>
                        <a:pt x="0" y="506"/>
                      </a:cubicBezTo>
                      <a:cubicBezTo>
                        <a:pt x="6" y="515"/>
                        <a:pt x="372" y="1013"/>
                        <a:pt x="380" y="1023"/>
                      </a:cubicBezTo>
                      <a:cubicBezTo>
                        <a:pt x="395" y="1005"/>
                        <a:pt x="590" y="783"/>
                        <a:pt x="794" y="550"/>
                      </a:cubicBezTo>
                      <a:cubicBezTo>
                        <a:pt x="826" y="512"/>
                        <a:pt x="859" y="475"/>
                        <a:pt x="892" y="438"/>
                      </a:cubicBezTo>
                      <a:cubicBezTo>
                        <a:pt x="1084" y="218"/>
                        <a:pt x="1260" y="17"/>
                        <a:pt x="1275" y="0"/>
                      </a:cubicBezTo>
                      <a:lnTo>
                        <a:pt x="892" y="335"/>
                      </a:lnTo>
                      <a:close/>
                    </a:path>
                  </a:pathLst>
                </a:custGeom>
                <a:solidFill>
                  <a:srgbClr val="093B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1150"/>
                </a:p>
              </p:txBody>
            </p:sp>
          </p:grpSp>
        </p:grpSp>
        <p:grpSp>
          <p:nvGrpSpPr>
            <p:cNvPr id="134" name="그룹 133">
              <a:extLst>
                <a:ext uri="{FF2B5EF4-FFF2-40B4-BE49-F238E27FC236}">
                  <a16:creationId xmlns:a16="http://schemas.microsoft.com/office/drawing/2014/main" id="{92745B1E-B2A3-48C4-B434-178DCCEC1317}"/>
                </a:ext>
              </a:extLst>
            </p:cNvPr>
            <p:cNvGrpSpPr/>
            <p:nvPr/>
          </p:nvGrpSpPr>
          <p:grpSpPr>
            <a:xfrm>
              <a:off x="840466" y="1626777"/>
              <a:ext cx="4630375" cy="307777"/>
              <a:chOff x="1915979" y="1385059"/>
              <a:chExt cx="4630375" cy="307777"/>
            </a:xfrm>
          </p:grpSpPr>
          <p:sp>
            <p:nvSpPr>
              <p:cNvPr id="135" name="TextBox 134">
                <a:extLst>
                  <a:ext uri="{FF2B5EF4-FFF2-40B4-BE49-F238E27FC236}">
                    <a16:creationId xmlns:a16="http://schemas.microsoft.com/office/drawing/2014/main" id="{79AEFD8F-5FC7-44EB-B558-B9B39E6E0570}"/>
                  </a:ext>
                </a:extLst>
              </p:cNvPr>
              <p:cNvSpPr txBox="1"/>
              <p:nvPr/>
            </p:nvSpPr>
            <p:spPr>
              <a:xfrm>
                <a:off x="2046083" y="1385059"/>
                <a:ext cx="4500271" cy="30777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하수도의 서비스 과정 만족도 점수가 </a:t>
                </a:r>
                <a:r>
                  <a:rPr lang="en-US" altLang="ko-KR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75.1</a:t>
                </a:r>
                <a:r>
                  <a:rPr lang="ko-KR" altLang="en-US" sz="1400" spc="-80" dirty="0">
                    <a:ln w="3175">
                      <a:solidFill>
                        <a:srgbClr val="221E1F">
                          <a:alpha val="0"/>
                        </a:srgbClr>
                      </a:solidFill>
                    </a:ln>
                    <a:solidFill>
                      <a:srgbClr val="221E1F"/>
                    </a:solidFill>
                    <a:latin typeface="+mn-ea"/>
                  </a:rPr>
                  <a:t>점으로 가장 낮게 나타남</a:t>
                </a:r>
              </a:p>
            </p:txBody>
          </p:sp>
          <p:grpSp>
            <p:nvGrpSpPr>
              <p:cNvPr id="136" name="그룹 135">
                <a:extLst>
                  <a:ext uri="{FF2B5EF4-FFF2-40B4-BE49-F238E27FC236}">
                    <a16:creationId xmlns:a16="http://schemas.microsoft.com/office/drawing/2014/main" id="{F2B7174D-D5C1-4994-B267-BA7D87F62056}"/>
                  </a:ext>
                </a:extLst>
              </p:cNvPr>
              <p:cNvGrpSpPr/>
              <p:nvPr/>
            </p:nvGrpSpPr>
            <p:grpSpPr>
              <a:xfrm>
                <a:off x="1915979" y="1468273"/>
                <a:ext cx="149914" cy="128313"/>
                <a:chOff x="649154" y="2473160"/>
                <a:chExt cx="149914" cy="128313"/>
              </a:xfrm>
            </p:grpSpPr>
            <p:sp>
              <p:nvSpPr>
                <p:cNvPr id="137" name="Freeform 5">
                  <a:extLst>
                    <a:ext uri="{FF2B5EF4-FFF2-40B4-BE49-F238E27FC236}">
                      <a16:creationId xmlns:a16="http://schemas.microsoft.com/office/drawing/2014/main" id="{EDD74E1E-E3DB-4B15-9982-3848B398DB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9154" y="2490787"/>
                  <a:ext cx="110599" cy="110686"/>
                </a:xfrm>
                <a:custGeom>
                  <a:avLst/>
                  <a:gdLst>
                    <a:gd name="T0" fmla="*/ 2327 w 2560"/>
                    <a:gd name="T1" fmla="*/ 1015 h 2562"/>
                    <a:gd name="T2" fmla="*/ 2327 w 2560"/>
                    <a:gd name="T3" fmla="*/ 2329 h 2562"/>
                    <a:gd name="T4" fmla="*/ 232 w 2560"/>
                    <a:gd name="T5" fmla="*/ 2329 h 2562"/>
                    <a:gd name="T6" fmla="*/ 232 w 2560"/>
                    <a:gd name="T7" fmla="*/ 233 h 2562"/>
                    <a:gd name="T8" fmla="*/ 2327 w 2560"/>
                    <a:gd name="T9" fmla="*/ 233 h 2562"/>
                    <a:gd name="T10" fmla="*/ 2327 w 2560"/>
                    <a:gd name="T11" fmla="*/ 488 h 2562"/>
                    <a:gd name="T12" fmla="*/ 2560 w 2560"/>
                    <a:gd name="T13" fmla="*/ 283 h 2562"/>
                    <a:gd name="T14" fmla="*/ 2560 w 2560"/>
                    <a:gd name="T15" fmla="*/ 0 h 2562"/>
                    <a:gd name="T16" fmla="*/ 0 w 2560"/>
                    <a:gd name="T17" fmla="*/ 0 h 2562"/>
                    <a:gd name="T18" fmla="*/ 0 w 2560"/>
                    <a:gd name="T19" fmla="*/ 2562 h 2562"/>
                    <a:gd name="T20" fmla="*/ 2560 w 2560"/>
                    <a:gd name="T21" fmla="*/ 2562 h 2562"/>
                    <a:gd name="T22" fmla="*/ 2560 w 2560"/>
                    <a:gd name="T23" fmla="*/ 749 h 2562"/>
                    <a:gd name="T24" fmla="*/ 2327 w 2560"/>
                    <a:gd name="T25" fmla="*/ 1015 h 2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60" h="2562">
                      <a:moveTo>
                        <a:pt x="2327" y="1015"/>
                      </a:moveTo>
                      <a:lnTo>
                        <a:pt x="2327" y="2329"/>
                      </a:lnTo>
                      <a:lnTo>
                        <a:pt x="232" y="2329"/>
                      </a:lnTo>
                      <a:lnTo>
                        <a:pt x="232" y="233"/>
                      </a:lnTo>
                      <a:lnTo>
                        <a:pt x="2327" y="233"/>
                      </a:lnTo>
                      <a:lnTo>
                        <a:pt x="2327" y="488"/>
                      </a:lnTo>
                      <a:lnTo>
                        <a:pt x="2560" y="283"/>
                      </a:lnTo>
                      <a:lnTo>
                        <a:pt x="2560" y="0"/>
                      </a:lnTo>
                      <a:lnTo>
                        <a:pt x="0" y="0"/>
                      </a:lnTo>
                      <a:lnTo>
                        <a:pt x="0" y="2562"/>
                      </a:lnTo>
                      <a:lnTo>
                        <a:pt x="2560" y="2562"/>
                      </a:lnTo>
                      <a:lnTo>
                        <a:pt x="2560" y="749"/>
                      </a:lnTo>
                      <a:lnTo>
                        <a:pt x="2327" y="101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latinLnBrk="0"/>
                  <a:endParaRPr lang="ko-KR" altLang="en-US" sz="1150" kern="0" spc="-50">
                    <a:solidFill>
                      <a:prstClr val="white"/>
                    </a:solidFill>
                    <a:latin typeface="맑은 고딕"/>
                    <a:ea typeface="맑은 고딕" panose="020B0503020000020004" pitchFamily="50" charset="-127"/>
                  </a:endParaRPr>
                </a:p>
              </p:txBody>
            </p:sp>
            <p:sp>
              <p:nvSpPr>
                <p:cNvPr id="138" name="Freeform 6">
                  <a:extLst>
                    <a:ext uri="{FF2B5EF4-FFF2-40B4-BE49-F238E27FC236}">
                      <a16:creationId xmlns:a16="http://schemas.microsoft.com/office/drawing/2014/main" id="{B5F70C8E-9B3E-4052-A7C3-FFEAA787D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206" y="2473160"/>
                  <a:ext cx="130862" cy="105027"/>
                </a:xfrm>
                <a:custGeom>
                  <a:avLst/>
                  <a:gdLst>
                    <a:gd name="T0" fmla="*/ 892 w 1275"/>
                    <a:gd name="T1" fmla="*/ 335 h 1023"/>
                    <a:gd name="T2" fmla="*/ 794 w 1275"/>
                    <a:gd name="T3" fmla="*/ 420 h 1023"/>
                    <a:gd name="T4" fmla="*/ 380 w 1275"/>
                    <a:gd name="T5" fmla="*/ 783 h 1023"/>
                    <a:gd name="T6" fmla="*/ 0 w 1275"/>
                    <a:gd name="T7" fmla="*/ 506 h 1023"/>
                    <a:gd name="T8" fmla="*/ 380 w 1275"/>
                    <a:gd name="T9" fmla="*/ 1023 h 1023"/>
                    <a:gd name="T10" fmla="*/ 794 w 1275"/>
                    <a:gd name="T11" fmla="*/ 550 h 1023"/>
                    <a:gd name="T12" fmla="*/ 892 w 1275"/>
                    <a:gd name="T13" fmla="*/ 438 h 1023"/>
                    <a:gd name="T14" fmla="*/ 1275 w 1275"/>
                    <a:gd name="T15" fmla="*/ 0 h 1023"/>
                    <a:gd name="T16" fmla="*/ 892 w 1275"/>
                    <a:gd name="T17" fmla="*/ 335 h 10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75" h="1023">
                      <a:moveTo>
                        <a:pt x="892" y="335"/>
                      </a:moveTo>
                      <a:cubicBezTo>
                        <a:pt x="794" y="420"/>
                        <a:pt x="794" y="420"/>
                        <a:pt x="794" y="420"/>
                      </a:cubicBezTo>
                      <a:cubicBezTo>
                        <a:pt x="380" y="783"/>
                        <a:pt x="380" y="783"/>
                        <a:pt x="380" y="783"/>
                      </a:cubicBezTo>
                      <a:cubicBezTo>
                        <a:pt x="0" y="506"/>
                        <a:pt x="0" y="506"/>
                        <a:pt x="0" y="506"/>
                      </a:cubicBezTo>
                      <a:cubicBezTo>
                        <a:pt x="6" y="515"/>
                        <a:pt x="372" y="1013"/>
                        <a:pt x="380" y="1023"/>
                      </a:cubicBezTo>
                      <a:cubicBezTo>
                        <a:pt x="395" y="1005"/>
                        <a:pt x="590" y="783"/>
                        <a:pt x="794" y="550"/>
                      </a:cubicBezTo>
                      <a:cubicBezTo>
                        <a:pt x="826" y="512"/>
                        <a:pt x="859" y="475"/>
                        <a:pt x="892" y="438"/>
                      </a:cubicBezTo>
                      <a:cubicBezTo>
                        <a:pt x="1084" y="218"/>
                        <a:pt x="1260" y="17"/>
                        <a:pt x="1275" y="0"/>
                      </a:cubicBezTo>
                      <a:lnTo>
                        <a:pt x="892" y="335"/>
                      </a:lnTo>
                      <a:close/>
                    </a:path>
                  </a:pathLst>
                </a:custGeom>
                <a:solidFill>
                  <a:srgbClr val="093B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1150"/>
                </a:p>
              </p:txBody>
            </p:sp>
          </p:grpSp>
        </p:grpSp>
      </p:grpSp>
      <p:cxnSp>
        <p:nvCxnSpPr>
          <p:cNvPr id="172" name="직선 연결선 171">
            <a:extLst>
              <a:ext uri="{FF2B5EF4-FFF2-40B4-BE49-F238E27FC236}">
                <a16:creationId xmlns:a16="http://schemas.microsoft.com/office/drawing/2014/main" id="{028C6AE1-C84B-40DC-BFB3-73BB880D0265}"/>
              </a:ext>
            </a:extLst>
          </p:cNvPr>
          <p:cNvCxnSpPr>
            <a:cxnSpLocks/>
          </p:cNvCxnSpPr>
          <p:nvPr/>
        </p:nvCxnSpPr>
        <p:spPr>
          <a:xfrm>
            <a:off x="1384300" y="2739067"/>
            <a:ext cx="7942584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TextBox 232">
            <a:extLst>
              <a:ext uri="{FF2B5EF4-FFF2-40B4-BE49-F238E27FC236}">
                <a16:creationId xmlns:a16="http://schemas.microsoft.com/office/drawing/2014/main" id="{689AD1B6-E86B-44F8-952F-DC5A03D565C3}"/>
              </a:ext>
            </a:extLst>
          </p:cNvPr>
          <p:cNvSpPr txBox="1"/>
          <p:nvPr/>
        </p:nvSpPr>
        <p:spPr>
          <a:xfrm>
            <a:off x="1076336" y="2493482"/>
            <a:ext cx="3406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0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</a:t>
            </a:r>
            <a:r>
              <a:rPr lang="ko-KR" altLang="en-US" sz="10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점</a:t>
            </a:r>
            <a:r>
              <a:rPr lang="en-US" altLang="ko-KR" sz="10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  <a:endParaRPr lang="ko-KR" altLang="en-US" sz="10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40FC2A7F-893B-401A-806F-6BFF592BDD0B}"/>
              </a:ext>
            </a:extLst>
          </p:cNvPr>
          <p:cNvCxnSpPr>
            <a:cxnSpLocks/>
          </p:cNvCxnSpPr>
          <p:nvPr/>
        </p:nvCxnSpPr>
        <p:spPr>
          <a:xfrm flipV="1">
            <a:off x="1394939" y="2739067"/>
            <a:ext cx="0" cy="3545846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AF9CA67-979F-48BB-811C-E2BE6B16E596}"/>
              </a:ext>
            </a:extLst>
          </p:cNvPr>
          <p:cNvGrpSpPr/>
          <p:nvPr/>
        </p:nvGrpSpPr>
        <p:grpSpPr>
          <a:xfrm>
            <a:off x="660803" y="2961457"/>
            <a:ext cx="665875" cy="146194"/>
            <a:chOff x="660803" y="2864521"/>
            <a:chExt cx="665875" cy="146194"/>
          </a:xfrm>
        </p:grpSpPr>
        <p:sp>
          <p:nvSpPr>
            <p:cNvPr id="162" name="직사각형 161">
              <a:extLst>
                <a:ext uri="{FF2B5EF4-FFF2-40B4-BE49-F238E27FC236}">
                  <a16:creationId xmlns:a16="http://schemas.microsoft.com/office/drawing/2014/main" id="{21F69D06-65B8-4927-9488-08B7141502BF}"/>
                </a:ext>
              </a:extLst>
            </p:cNvPr>
            <p:cNvSpPr/>
            <p:nvPr/>
          </p:nvSpPr>
          <p:spPr>
            <a:xfrm>
              <a:off x="660803" y="2864521"/>
              <a:ext cx="518091" cy="14619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lvl="0">
                <a:defRPr/>
              </a:pPr>
              <a:r>
                <a:rPr lang="ko-KR" altLang="en-US" sz="950" spc="-60">
                  <a:ln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종합 만족도</a:t>
              </a:r>
            </a:p>
          </p:txBody>
        </p:sp>
        <p:sp>
          <p:nvSpPr>
            <p:cNvPr id="234" name="이등변 삼각형 233">
              <a:extLst>
                <a:ext uri="{FF2B5EF4-FFF2-40B4-BE49-F238E27FC236}">
                  <a16:creationId xmlns:a16="http://schemas.microsoft.com/office/drawing/2014/main" id="{C4D9944F-DB5C-4CE3-9290-832BFB1A7CA2}"/>
                </a:ext>
              </a:extLst>
            </p:cNvPr>
            <p:cNvSpPr/>
            <p:nvPr/>
          </p:nvSpPr>
          <p:spPr>
            <a:xfrm rot="5400000">
              <a:off x="1260668" y="2908227"/>
              <a:ext cx="73236" cy="58785"/>
            </a:xfrm>
            <a:prstGeom prst="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97E60047-F06C-42A6-94E0-3E5F2993AB27}"/>
              </a:ext>
            </a:extLst>
          </p:cNvPr>
          <p:cNvGrpSpPr/>
          <p:nvPr/>
        </p:nvGrpSpPr>
        <p:grpSpPr>
          <a:xfrm>
            <a:off x="660803" y="3552431"/>
            <a:ext cx="665875" cy="146194"/>
            <a:chOff x="660803" y="3377946"/>
            <a:chExt cx="665875" cy="146194"/>
          </a:xfrm>
        </p:grpSpPr>
        <p:sp>
          <p:nvSpPr>
            <p:cNvPr id="222" name="직사각형 221">
              <a:extLst>
                <a:ext uri="{FF2B5EF4-FFF2-40B4-BE49-F238E27FC236}">
                  <a16:creationId xmlns:a16="http://schemas.microsoft.com/office/drawing/2014/main" id="{C8019FFD-2B21-4B3F-BFE3-21EB631C4504}"/>
                </a:ext>
              </a:extLst>
            </p:cNvPr>
            <p:cNvSpPr/>
            <p:nvPr/>
          </p:nvSpPr>
          <p:spPr>
            <a:xfrm>
              <a:off x="660803" y="3377946"/>
              <a:ext cx="518091" cy="14619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lvl="0">
                <a:defRPr/>
              </a:pPr>
              <a:r>
                <a:rPr lang="ko-KR" altLang="en-US" sz="950" spc="-60">
                  <a:ln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서비스 환경</a:t>
              </a:r>
            </a:p>
          </p:txBody>
        </p:sp>
        <p:sp>
          <p:nvSpPr>
            <p:cNvPr id="235" name="이등변 삼각형 234">
              <a:extLst>
                <a:ext uri="{FF2B5EF4-FFF2-40B4-BE49-F238E27FC236}">
                  <a16:creationId xmlns:a16="http://schemas.microsoft.com/office/drawing/2014/main" id="{DF64096B-4546-4741-9FD8-80D73ECAA5EF}"/>
                </a:ext>
              </a:extLst>
            </p:cNvPr>
            <p:cNvSpPr/>
            <p:nvPr/>
          </p:nvSpPr>
          <p:spPr>
            <a:xfrm rot="5400000">
              <a:off x="1260668" y="3421651"/>
              <a:ext cx="73236" cy="58785"/>
            </a:xfrm>
            <a:prstGeom prst="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4A6C2DEC-63B6-4F05-8E08-612B82D30FC6}"/>
              </a:ext>
            </a:extLst>
          </p:cNvPr>
          <p:cNvGrpSpPr/>
          <p:nvPr/>
        </p:nvGrpSpPr>
        <p:grpSpPr>
          <a:xfrm>
            <a:off x="660803" y="4143405"/>
            <a:ext cx="665875" cy="146194"/>
            <a:chOff x="660803" y="4007695"/>
            <a:chExt cx="665875" cy="146194"/>
          </a:xfrm>
        </p:grpSpPr>
        <p:sp>
          <p:nvSpPr>
            <p:cNvPr id="223" name="직사각형 222">
              <a:extLst>
                <a:ext uri="{FF2B5EF4-FFF2-40B4-BE49-F238E27FC236}">
                  <a16:creationId xmlns:a16="http://schemas.microsoft.com/office/drawing/2014/main" id="{2BDDE7EF-1603-4CED-B498-A09509DCC9E9}"/>
                </a:ext>
              </a:extLst>
            </p:cNvPr>
            <p:cNvSpPr/>
            <p:nvPr/>
          </p:nvSpPr>
          <p:spPr>
            <a:xfrm>
              <a:off x="660803" y="4007695"/>
              <a:ext cx="518091" cy="14619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lvl="0">
                <a:defRPr/>
              </a:pPr>
              <a:r>
                <a:rPr lang="ko-KR" altLang="en-US" sz="950" spc="-60">
                  <a:ln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서비스 과정</a:t>
              </a:r>
            </a:p>
          </p:txBody>
        </p:sp>
        <p:sp>
          <p:nvSpPr>
            <p:cNvPr id="236" name="이등변 삼각형 235">
              <a:extLst>
                <a:ext uri="{FF2B5EF4-FFF2-40B4-BE49-F238E27FC236}">
                  <a16:creationId xmlns:a16="http://schemas.microsoft.com/office/drawing/2014/main" id="{621D6F46-2D2D-4C8F-BBF1-8F13CF3498AA}"/>
                </a:ext>
              </a:extLst>
            </p:cNvPr>
            <p:cNvSpPr/>
            <p:nvPr/>
          </p:nvSpPr>
          <p:spPr>
            <a:xfrm rot="5400000">
              <a:off x="1260668" y="4051400"/>
              <a:ext cx="73236" cy="58785"/>
            </a:xfrm>
            <a:prstGeom prst="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25E0314-5B59-45D0-905E-D78E3772E7AD}"/>
              </a:ext>
            </a:extLst>
          </p:cNvPr>
          <p:cNvGrpSpPr/>
          <p:nvPr/>
        </p:nvGrpSpPr>
        <p:grpSpPr>
          <a:xfrm>
            <a:off x="660803" y="4734379"/>
            <a:ext cx="665875" cy="146194"/>
            <a:chOff x="660803" y="4637444"/>
            <a:chExt cx="665875" cy="146194"/>
          </a:xfrm>
        </p:grpSpPr>
        <p:sp>
          <p:nvSpPr>
            <p:cNvPr id="224" name="직사각형 223">
              <a:extLst>
                <a:ext uri="{FF2B5EF4-FFF2-40B4-BE49-F238E27FC236}">
                  <a16:creationId xmlns:a16="http://schemas.microsoft.com/office/drawing/2014/main" id="{8B13A1AC-BFB2-4266-A64C-AC8B096CEA33}"/>
                </a:ext>
              </a:extLst>
            </p:cNvPr>
            <p:cNvSpPr/>
            <p:nvPr/>
          </p:nvSpPr>
          <p:spPr>
            <a:xfrm>
              <a:off x="660803" y="4637444"/>
              <a:ext cx="518091" cy="14619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lvl="0">
                <a:defRPr/>
              </a:pPr>
              <a:r>
                <a:rPr lang="ko-KR" altLang="en-US" sz="950" spc="-60">
                  <a:ln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서비스 결과</a:t>
              </a:r>
            </a:p>
          </p:txBody>
        </p:sp>
        <p:sp>
          <p:nvSpPr>
            <p:cNvPr id="237" name="이등변 삼각형 236">
              <a:extLst>
                <a:ext uri="{FF2B5EF4-FFF2-40B4-BE49-F238E27FC236}">
                  <a16:creationId xmlns:a16="http://schemas.microsoft.com/office/drawing/2014/main" id="{C56FBFDF-DD8E-4ACD-B3DF-B600407671B6}"/>
                </a:ext>
              </a:extLst>
            </p:cNvPr>
            <p:cNvSpPr/>
            <p:nvPr/>
          </p:nvSpPr>
          <p:spPr>
            <a:xfrm rot="5400000">
              <a:off x="1260668" y="4681149"/>
              <a:ext cx="73236" cy="58785"/>
            </a:xfrm>
            <a:prstGeom prst="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3089A827-6918-4C56-A36E-3C3311C20A0F}"/>
              </a:ext>
            </a:extLst>
          </p:cNvPr>
          <p:cNvGrpSpPr/>
          <p:nvPr/>
        </p:nvGrpSpPr>
        <p:grpSpPr>
          <a:xfrm>
            <a:off x="660803" y="5325353"/>
            <a:ext cx="665875" cy="146194"/>
            <a:chOff x="660803" y="5267193"/>
            <a:chExt cx="665875" cy="146194"/>
          </a:xfrm>
        </p:grpSpPr>
        <p:sp>
          <p:nvSpPr>
            <p:cNvPr id="225" name="직사각형 224">
              <a:extLst>
                <a:ext uri="{FF2B5EF4-FFF2-40B4-BE49-F238E27FC236}">
                  <a16:creationId xmlns:a16="http://schemas.microsoft.com/office/drawing/2014/main" id="{3A9197DC-360B-425B-9E3E-70B749999F2E}"/>
                </a:ext>
              </a:extLst>
            </p:cNvPr>
            <p:cNvSpPr/>
            <p:nvPr/>
          </p:nvSpPr>
          <p:spPr>
            <a:xfrm>
              <a:off x="660803" y="5267193"/>
              <a:ext cx="518091" cy="14619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lvl="0">
                <a:defRPr/>
              </a:pPr>
              <a:r>
                <a:rPr lang="ko-KR" altLang="en-US" sz="950" spc="-60" dirty="0">
                  <a:ln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사회적 만족</a:t>
              </a:r>
            </a:p>
          </p:txBody>
        </p:sp>
        <p:sp>
          <p:nvSpPr>
            <p:cNvPr id="238" name="이등변 삼각형 237">
              <a:extLst>
                <a:ext uri="{FF2B5EF4-FFF2-40B4-BE49-F238E27FC236}">
                  <a16:creationId xmlns:a16="http://schemas.microsoft.com/office/drawing/2014/main" id="{89C6D1DB-CC85-4F48-AFDD-A97962F9981B}"/>
                </a:ext>
              </a:extLst>
            </p:cNvPr>
            <p:cNvSpPr/>
            <p:nvPr/>
          </p:nvSpPr>
          <p:spPr>
            <a:xfrm rot="5400000">
              <a:off x="1260668" y="5310898"/>
              <a:ext cx="73236" cy="58785"/>
            </a:xfrm>
            <a:prstGeom prst="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27169533-9ED1-4879-9AFA-099E1AA9C875}"/>
              </a:ext>
            </a:extLst>
          </p:cNvPr>
          <p:cNvGrpSpPr/>
          <p:nvPr/>
        </p:nvGrpSpPr>
        <p:grpSpPr>
          <a:xfrm>
            <a:off x="660803" y="5916328"/>
            <a:ext cx="665875" cy="146194"/>
            <a:chOff x="660803" y="5896942"/>
            <a:chExt cx="665875" cy="146194"/>
          </a:xfrm>
        </p:grpSpPr>
        <p:sp>
          <p:nvSpPr>
            <p:cNvPr id="183" name="직사각형 182">
              <a:extLst>
                <a:ext uri="{FF2B5EF4-FFF2-40B4-BE49-F238E27FC236}">
                  <a16:creationId xmlns:a16="http://schemas.microsoft.com/office/drawing/2014/main" id="{EE5FAC37-C3AB-49FB-B69D-133F5F48F38E}"/>
                </a:ext>
              </a:extLst>
            </p:cNvPr>
            <p:cNvSpPr/>
            <p:nvPr/>
          </p:nvSpPr>
          <p:spPr>
            <a:xfrm>
              <a:off x="660803" y="5896942"/>
              <a:ext cx="518091" cy="14619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lvl="0">
                <a:defRPr/>
              </a:pPr>
              <a:r>
                <a:rPr lang="ko-KR" altLang="en-US" sz="950" spc="-60">
                  <a:ln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전반적 만족</a:t>
              </a:r>
            </a:p>
          </p:txBody>
        </p:sp>
        <p:sp>
          <p:nvSpPr>
            <p:cNvPr id="241" name="이등변 삼각형 240">
              <a:extLst>
                <a:ext uri="{FF2B5EF4-FFF2-40B4-BE49-F238E27FC236}">
                  <a16:creationId xmlns:a16="http://schemas.microsoft.com/office/drawing/2014/main" id="{AFC2F87A-953A-4F70-ABF3-0AA231B24093}"/>
                </a:ext>
              </a:extLst>
            </p:cNvPr>
            <p:cNvSpPr/>
            <p:nvPr/>
          </p:nvSpPr>
          <p:spPr>
            <a:xfrm rot="5400000">
              <a:off x="1260668" y="5940647"/>
              <a:ext cx="73236" cy="58785"/>
            </a:xfrm>
            <a:prstGeom prst="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3E6454D3-73E6-4F2C-B755-B542E3E603D1}"/>
              </a:ext>
            </a:extLst>
          </p:cNvPr>
          <p:cNvGrpSpPr/>
          <p:nvPr/>
        </p:nvGrpSpPr>
        <p:grpSpPr>
          <a:xfrm>
            <a:off x="2302023" y="2739067"/>
            <a:ext cx="6167974" cy="3553783"/>
            <a:chOff x="2302023" y="2739067"/>
            <a:chExt cx="6167974" cy="3535905"/>
          </a:xfrm>
        </p:grpSpPr>
        <p:cxnSp>
          <p:nvCxnSpPr>
            <p:cNvPr id="185" name="직선 연결선 184">
              <a:extLst>
                <a:ext uri="{FF2B5EF4-FFF2-40B4-BE49-F238E27FC236}">
                  <a16:creationId xmlns:a16="http://schemas.microsoft.com/office/drawing/2014/main" id="{75597877-7812-4821-9F93-B0A365B95CE9}"/>
                </a:ext>
              </a:extLst>
            </p:cNvPr>
            <p:cNvCxnSpPr>
              <a:cxnSpLocks/>
            </p:cNvCxnSpPr>
            <p:nvPr/>
          </p:nvCxnSpPr>
          <p:spPr>
            <a:xfrm>
              <a:off x="2302023" y="2739067"/>
              <a:ext cx="0" cy="353590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직선 연결선 255">
              <a:extLst>
                <a:ext uri="{FF2B5EF4-FFF2-40B4-BE49-F238E27FC236}">
                  <a16:creationId xmlns:a16="http://schemas.microsoft.com/office/drawing/2014/main" id="{A1376988-BE06-4C15-85EF-5DBB837EAE63}"/>
                </a:ext>
              </a:extLst>
            </p:cNvPr>
            <p:cNvCxnSpPr>
              <a:cxnSpLocks/>
            </p:cNvCxnSpPr>
            <p:nvPr/>
          </p:nvCxnSpPr>
          <p:spPr>
            <a:xfrm>
              <a:off x="3183162" y="2739067"/>
              <a:ext cx="0" cy="353590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직선 연결선 256">
              <a:extLst>
                <a:ext uri="{FF2B5EF4-FFF2-40B4-BE49-F238E27FC236}">
                  <a16:creationId xmlns:a16="http://schemas.microsoft.com/office/drawing/2014/main" id="{098B5B77-5BA5-499E-8DA1-F703749569B9}"/>
                </a:ext>
              </a:extLst>
            </p:cNvPr>
            <p:cNvCxnSpPr>
              <a:cxnSpLocks/>
            </p:cNvCxnSpPr>
            <p:nvPr/>
          </p:nvCxnSpPr>
          <p:spPr>
            <a:xfrm>
              <a:off x="4064301" y="2739067"/>
              <a:ext cx="0" cy="353590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직선 연결선 257">
              <a:extLst>
                <a:ext uri="{FF2B5EF4-FFF2-40B4-BE49-F238E27FC236}">
                  <a16:creationId xmlns:a16="http://schemas.microsoft.com/office/drawing/2014/main" id="{2DF363A0-59C2-4132-AE8F-C1882A984FC3}"/>
                </a:ext>
              </a:extLst>
            </p:cNvPr>
            <p:cNvCxnSpPr>
              <a:cxnSpLocks/>
            </p:cNvCxnSpPr>
            <p:nvPr/>
          </p:nvCxnSpPr>
          <p:spPr>
            <a:xfrm>
              <a:off x="4945440" y="2739067"/>
              <a:ext cx="0" cy="353590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직선 연결선 258">
              <a:extLst>
                <a:ext uri="{FF2B5EF4-FFF2-40B4-BE49-F238E27FC236}">
                  <a16:creationId xmlns:a16="http://schemas.microsoft.com/office/drawing/2014/main" id="{BD9252F9-FB22-4287-985A-097214DD6B51}"/>
                </a:ext>
              </a:extLst>
            </p:cNvPr>
            <p:cNvCxnSpPr>
              <a:cxnSpLocks/>
            </p:cNvCxnSpPr>
            <p:nvPr/>
          </p:nvCxnSpPr>
          <p:spPr>
            <a:xfrm>
              <a:off x="5826579" y="2739067"/>
              <a:ext cx="0" cy="353590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직선 연결선 259">
              <a:extLst>
                <a:ext uri="{FF2B5EF4-FFF2-40B4-BE49-F238E27FC236}">
                  <a16:creationId xmlns:a16="http://schemas.microsoft.com/office/drawing/2014/main" id="{6BAA6272-10B8-47FB-B4CD-321C1DB47C77}"/>
                </a:ext>
              </a:extLst>
            </p:cNvPr>
            <p:cNvCxnSpPr>
              <a:cxnSpLocks/>
            </p:cNvCxnSpPr>
            <p:nvPr/>
          </p:nvCxnSpPr>
          <p:spPr>
            <a:xfrm>
              <a:off x="6707718" y="2739067"/>
              <a:ext cx="0" cy="353590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직선 연결선 260">
              <a:extLst>
                <a:ext uri="{FF2B5EF4-FFF2-40B4-BE49-F238E27FC236}">
                  <a16:creationId xmlns:a16="http://schemas.microsoft.com/office/drawing/2014/main" id="{4FBE26D5-63A1-41D4-AF9D-3A314873B44C}"/>
                </a:ext>
              </a:extLst>
            </p:cNvPr>
            <p:cNvCxnSpPr>
              <a:cxnSpLocks/>
            </p:cNvCxnSpPr>
            <p:nvPr/>
          </p:nvCxnSpPr>
          <p:spPr>
            <a:xfrm>
              <a:off x="7588857" y="2739067"/>
              <a:ext cx="0" cy="353590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직선 연결선 261">
              <a:extLst>
                <a:ext uri="{FF2B5EF4-FFF2-40B4-BE49-F238E27FC236}">
                  <a16:creationId xmlns:a16="http://schemas.microsoft.com/office/drawing/2014/main" id="{30D9C2C5-6138-450E-92E3-0A578BB1A95F}"/>
                </a:ext>
              </a:extLst>
            </p:cNvPr>
            <p:cNvCxnSpPr>
              <a:cxnSpLocks/>
            </p:cNvCxnSpPr>
            <p:nvPr/>
          </p:nvCxnSpPr>
          <p:spPr>
            <a:xfrm>
              <a:off x="8469997" y="2739067"/>
              <a:ext cx="0" cy="3535905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1A957887-1969-4A36-8308-5B63E862949E}"/>
              </a:ext>
            </a:extLst>
          </p:cNvPr>
          <p:cNvSpPr/>
          <p:nvPr/>
        </p:nvSpPr>
        <p:spPr>
          <a:xfrm>
            <a:off x="7193219" y="5287760"/>
            <a:ext cx="346524" cy="244610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9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2EA7448E-EE21-43BB-8368-FC97B1E8B417}"/>
              </a:ext>
            </a:extLst>
          </p:cNvPr>
          <p:cNvSpPr/>
          <p:nvPr/>
        </p:nvSpPr>
        <p:spPr>
          <a:xfrm>
            <a:off x="2615824" y="4097020"/>
            <a:ext cx="346524" cy="244610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9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FC606EF-304A-985E-123E-C0E919E56540}"/>
              </a:ext>
            </a:extLst>
          </p:cNvPr>
          <p:cNvSpPr/>
          <p:nvPr/>
        </p:nvSpPr>
        <p:spPr>
          <a:xfrm>
            <a:off x="6708656" y="2731085"/>
            <a:ext cx="890432" cy="3549708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096971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사각형: 둥근 위쪽 모서리 73">
            <a:extLst>
              <a:ext uri="{FF2B5EF4-FFF2-40B4-BE49-F238E27FC236}">
                <a16:creationId xmlns:a16="http://schemas.microsoft.com/office/drawing/2014/main" id="{1149E022-9E61-4871-A702-E4D3150CA660}"/>
              </a:ext>
            </a:extLst>
          </p:cNvPr>
          <p:cNvSpPr/>
          <p:nvPr/>
        </p:nvSpPr>
        <p:spPr bwMode="gray">
          <a:xfrm>
            <a:off x="1482083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75" name="사각형: 둥근 위쪽 모서리 74">
            <a:extLst>
              <a:ext uri="{FF2B5EF4-FFF2-40B4-BE49-F238E27FC236}">
                <a16:creationId xmlns:a16="http://schemas.microsoft.com/office/drawing/2014/main" id="{0DC7EA59-526C-4BA9-BF8F-2096DF73416C}"/>
              </a:ext>
            </a:extLst>
          </p:cNvPr>
          <p:cNvSpPr/>
          <p:nvPr/>
        </p:nvSpPr>
        <p:spPr bwMode="gray">
          <a:xfrm>
            <a:off x="8566464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76" name="사각형: 둥근 위쪽 모서리 75">
            <a:extLst>
              <a:ext uri="{FF2B5EF4-FFF2-40B4-BE49-F238E27FC236}">
                <a16:creationId xmlns:a16="http://schemas.microsoft.com/office/drawing/2014/main" id="{66B2B67E-9E22-4DFC-AD71-D179542A7862}"/>
              </a:ext>
            </a:extLst>
          </p:cNvPr>
          <p:cNvSpPr/>
          <p:nvPr/>
        </p:nvSpPr>
        <p:spPr bwMode="gray">
          <a:xfrm>
            <a:off x="7779307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77" name="사각형: 둥근 위쪽 모서리 76">
            <a:extLst>
              <a:ext uri="{FF2B5EF4-FFF2-40B4-BE49-F238E27FC236}">
                <a16:creationId xmlns:a16="http://schemas.microsoft.com/office/drawing/2014/main" id="{167701D3-EA6D-4FC2-AADE-C1E77964192C}"/>
              </a:ext>
            </a:extLst>
          </p:cNvPr>
          <p:cNvSpPr/>
          <p:nvPr/>
        </p:nvSpPr>
        <p:spPr bwMode="gray">
          <a:xfrm>
            <a:off x="6992154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78" name="사각형: 둥근 위쪽 모서리 77">
            <a:extLst>
              <a:ext uri="{FF2B5EF4-FFF2-40B4-BE49-F238E27FC236}">
                <a16:creationId xmlns:a16="http://schemas.microsoft.com/office/drawing/2014/main" id="{0DA18032-916E-4AD6-BA80-66C07D4CCDCC}"/>
              </a:ext>
            </a:extLst>
          </p:cNvPr>
          <p:cNvSpPr/>
          <p:nvPr/>
        </p:nvSpPr>
        <p:spPr bwMode="gray">
          <a:xfrm>
            <a:off x="6205001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79" name="사각형: 둥근 위쪽 모서리 78">
            <a:extLst>
              <a:ext uri="{FF2B5EF4-FFF2-40B4-BE49-F238E27FC236}">
                <a16:creationId xmlns:a16="http://schemas.microsoft.com/office/drawing/2014/main" id="{56461E89-8B72-4D5D-8812-96FF7773D4B9}"/>
              </a:ext>
            </a:extLst>
          </p:cNvPr>
          <p:cNvSpPr/>
          <p:nvPr/>
        </p:nvSpPr>
        <p:spPr bwMode="gray">
          <a:xfrm>
            <a:off x="5417848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80" name="사각형: 둥근 위쪽 모서리 79">
            <a:extLst>
              <a:ext uri="{FF2B5EF4-FFF2-40B4-BE49-F238E27FC236}">
                <a16:creationId xmlns:a16="http://schemas.microsoft.com/office/drawing/2014/main" id="{34598B34-4DBD-4CEF-BAF1-858EC5EBEA05}"/>
              </a:ext>
            </a:extLst>
          </p:cNvPr>
          <p:cNvSpPr/>
          <p:nvPr/>
        </p:nvSpPr>
        <p:spPr bwMode="gray">
          <a:xfrm>
            <a:off x="4630695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81" name="사각형: 둥근 위쪽 모서리 80">
            <a:extLst>
              <a:ext uri="{FF2B5EF4-FFF2-40B4-BE49-F238E27FC236}">
                <a16:creationId xmlns:a16="http://schemas.microsoft.com/office/drawing/2014/main" id="{8D30839D-581D-487C-AE81-6D0B06D4583B}"/>
              </a:ext>
            </a:extLst>
          </p:cNvPr>
          <p:cNvSpPr/>
          <p:nvPr/>
        </p:nvSpPr>
        <p:spPr bwMode="gray">
          <a:xfrm>
            <a:off x="3843542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82" name="사각형: 둥근 위쪽 모서리 81">
            <a:extLst>
              <a:ext uri="{FF2B5EF4-FFF2-40B4-BE49-F238E27FC236}">
                <a16:creationId xmlns:a16="http://schemas.microsoft.com/office/drawing/2014/main" id="{FE7AEBA9-4B3A-442D-9133-9F5A985FF1B4}"/>
              </a:ext>
            </a:extLst>
          </p:cNvPr>
          <p:cNvSpPr/>
          <p:nvPr/>
        </p:nvSpPr>
        <p:spPr bwMode="gray">
          <a:xfrm>
            <a:off x="3056389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83" name="사각형: 둥근 위쪽 모서리 82">
            <a:extLst>
              <a:ext uri="{FF2B5EF4-FFF2-40B4-BE49-F238E27FC236}">
                <a16:creationId xmlns:a16="http://schemas.microsoft.com/office/drawing/2014/main" id="{E667BE78-DA1C-4243-B9D2-92F2BC3EF0DB}"/>
              </a:ext>
            </a:extLst>
          </p:cNvPr>
          <p:cNvSpPr/>
          <p:nvPr/>
        </p:nvSpPr>
        <p:spPr bwMode="gray">
          <a:xfrm>
            <a:off x="2269236" y="1219200"/>
            <a:ext cx="742128" cy="584199"/>
          </a:xfrm>
          <a:prstGeom prst="round2SameRect">
            <a:avLst>
              <a:gd name="adj1" fmla="val 8632"/>
              <a:gd name="adj2" fmla="val 0"/>
            </a:avLst>
          </a:prstGeom>
          <a:solidFill>
            <a:srgbClr val="093B6D"/>
          </a:solidFill>
          <a:ln>
            <a:noFill/>
          </a:ln>
          <a:effectLst/>
        </p:spPr>
        <p:txBody>
          <a:bodyPr vert="horz" wrap="none" lIns="91440" tIns="360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808038" rtl="0" eaLnBrk="1" fontAlgn="auto" latinLnBrk="1" hangingPunct="1">
              <a:lnSpc>
                <a:spcPct val="100000"/>
              </a:lnSpc>
              <a:spcBef>
                <a:spcPct val="1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100" b="0" i="0" u="none" strike="noStrike" kern="1200" cap="none" spc="-80" normalizeH="0" noProof="0" dirty="0">
              <a:ln>
                <a:solidFill>
                  <a:srgbClr val="5B9BD5">
                    <a:shade val="50000"/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KoPub돋움체 Bold" panose="02020603020101020101" pitchFamily="18" charset="-127"/>
              <a:ea typeface="KoPub돋움체 Bold" panose="02020603020101020101" pitchFamily="18" charset="-127"/>
              <a:cs typeface="Arial" pitchFamily="34" charset="0"/>
            </a:endParaRPr>
          </a:p>
        </p:txBody>
      </p:sp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 err="1"/>
              <a:t>차원별</a:t>
            </a:r>
            <a:r>
              <a:rPr lang="ko-KR" altLang="en-US" dirty="0"/>
              <a:t> 만족도</a:t>
            </a:r>
          </a:p>
        </p:txBody>
      </p:sp>
      <p:graphicFrame>
        <p:nvGraphicFramePr>
          <p:cNvPr id="26" name="표 25">
            <a:extLst>
              <a:ext uri="{FF2B5EF4-FFF2-40B4-BE49-F238E27FC236}">
                <a16:creationId xmlns:a16="http://schemas.microsoft.com/office/drawing/2014/main" id="{1E26867B-7E9A-422C-A0B9-01265B4C3E73}"/>
              </a:ext>
            </a:extLst>
          </p:cNvPr>
          <p:cNvGraphicFramePr>
            <a:graphicFrameLocks noGrp="1"/>
          </p:cNvGraphicFramePr>
          <p:nvPr/>
        </p:nvGraphicFramePr>
        <p:xfrm>
          <a:off x="588868" y="1800765"/>
          <a:ext cx="8744048" cy="447655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207733744"/>
                    </a:ext>
                  </a:extLst>
                </a:gridCol>
                <a:gridCol w="664838">
                  <a:extLst>
                    <a:ext uri="{9D8B030D-6E8A-4147-A177-3AD203B41FA5}">
                      <a16:colId xmlns:a16="http://schemas.microsoft.com/office/drawing/2014/main" val="1953972762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1918230230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430234226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4261584246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2264358969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1773584478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418258163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3860571482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1053899888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1447925476"/>
                    </a:ext>
                  </a:extLst>
                </a:gridCol>
                <a:gridCol w="787093">
                  <a:extLst>
                    <a:ext uri="{9D8B030D-6E8A-4147-A177-3AD203B41FA5}">
                      <a16:colId xmlns:a16="http://schemas.microsoft.com/office/drawing/2014/main" val="3532626800"/>
                    </a:ext>
                  </a:extLst>
                </a:gridCol>
              </a:tblGrid>
              <a:tr h="389926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점</a:t>
                      </a:r>
                      <a:r>
                        <a:rPr lang="en-US" altLang="ko-KR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900" spc="-6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전체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상수도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하수도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도시철도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도시개발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특정공사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관광공사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시설관리공단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환경시설공단</a:t>
                      </a:r>
                      <a:endParaRPr lang="en-US" altLang="ko-KR" sz="900" spc="-6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  <a:p>
                      <a:pPr algn="ctr" latinLnBrk="1"/>
                      <a:r>
                        <a:rPr lang="en-US" altLang="ko-KR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광역</a:t>
                      </a:r>
                      <a:r>
                        <a:rPr lang="en-US" altLang="ko-KR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900" spc="-6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환경시설공단</a:t>
                      </a:r>
                      <a:endParaRPr lang="en-US" altLang="ko-KR" sz="900" spc="-6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  <a:p>
                      <a:pPr algn="ctr" latinLnBrk="1"/>
                      <a:r>
                        <a:rPr lang="en-US" altLang="ko-KR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기초</a:t>
                      </a:r>
                      <a:r>
                        <a:rPr lang="en-US" altLang="ko-KR" sz="900" spc="-6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900" spc="-6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2041985"/>
                  </a:ext>
                </a:extLst>
              </a:tr>
              <a:tr h="194963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종합 만족도</a:t>
                      </a: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409336"/>
                  </a:ext>
                </a:extLst>
              </a:tr>
              <a:tr h="194963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서비스 환경</a:t>
                      </a: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915838"/>
                  </a:ext>
                </a:extLst>
              </a:tr>
              <a:tr h="194963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편익성</a:t>
                      </a:r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2111192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쾌적성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832055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안전성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6211627"/>
                  </a:ext>
                </a:extLst>
              </a:tr>
              <a:tr h="194963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서비스 과정</a:t>
                      </a: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6148653"/>
                  </a:ext>
                </a:extLst>
              </a:tr>
              <a:tr h="194963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접근성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5345822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대응성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907088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신속성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5834780"/>
                  </a:ext>
                </a:extLst>
              </a:tr>
              <a:tr h="187371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서비스 결과</a:t>
                      </a: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5344288"/>
                  </a:ext>
                </a:extLst>
              </a:tr>
              <a:tr h="194963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편익성</a:t>
                      </a:r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9171436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marT="0" marB="0"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신뢰성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333671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marT="0" marB="0"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충족성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5664467"/>
                  </a:ext>
                </a:extLst>
              </a:tr>
              <a:tr h="194963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사회적 만족</a:t>
                      </a: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5200373"/>
                  </a:ext>
                </a:extLst>
              </a:tr>
              <a:tr h="194963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공익성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530203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marT="0" marB="0"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공정성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554333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marT="0" marB="0"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지속성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159937"/>
                  </a:ext>
                </a:extLst>
              </a:tr>
              <a:tr h="194963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전반적 만족</a:t>
                      </a: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615588"/>
                  </a:ext>
                </a:extLst>
              </a:tr>
              <a:tr h="194963"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향상적</a:t>
                      </a:r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0431144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marT="0" marB="0"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상대적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543478"/>
                  </a:ext>
                </a:extLst>
              </a:tr>
              <a:tr h="19496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accent6">
                            <a:lumMod val="50000"/>
                          </a:schemeClr>
                        </a:solidFill>
                      </a:endParaRPr>
                    </a:p>
                  </a:txBody>
                  <a:tcPr marT="0" marB="0" anchor="ctr"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spc="-8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824731"/>
                  </a:ext>
                </a:extLst>
              </a:tr>
            </a:tbl>
          </a:graphicData>
        </a:graphic>
      </p:graphicFrame>
      <p:graphicFrame>
        <p:nvGraphicFramePr>
          <p:cNvPr id="27" name="차트 26">
            <a:extLst>
              <a:ext uri="{FF2B5EF4-FFF2-40B4-BE49-F238E27FC236}">
                <a16:creationId xmlns:a16="http://schemas.microsoft.com/office/drawing/2014/main" id="{B75E009E-FD1A-41B4-B4B6-75C58F063C8C}"/>
              </a:ext>
            </a:extLst>
          </p:cNvPr>
          <p:cNvGraphicFramePr/>
          <p:nvPr/>
        </p:nvGraphicFramePr>
        <p:xfrm>
          <a:off x="1464033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9" name="차트 28">
            <a:extLst>
              <a:ext uri="{FF2B5EF4-FFF2-40B4-BE49-F238E27FC236}">
                <a16:creationId xmlns:a16="http://schemas.microsoft.com/office/drawing/2014/main" id="{481010D4-E34D-47ED-ABF6-3C8173064875}"/>
              </a:ext>
            </a:extLst>
          </p:cNvPr>
          <p:cNvGraphicFramePr/>
          <p:nvPr/>
        </p:nvGraphicFramePr>
        <p:xfrm>
          <a:off x="8545871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0" name="차트 29">
            <a:extLst>
              <a:ext uri="{FF2B5EF4-FFF2-40B4-BE49-F238E27FC236}">
                <a16:creationId xmlns:a16="http://schemas.microsoft.com/office/drawing/2014/main" id="{31694BDE-D5D7-43F3-A0AA-34C066C0624D}"/>
              </a:ext>
            </a:extLst>
          </p:cNvPr>
          <p:cNvGraphicFramePr/>
          <p:nvPr/>
        </p:nvGraphicFramePr>
        <p:xfrm>
          <a:off x="7759001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1" name="차트 30">
            <a:extLst>
              <a:ext uri="{FF2B5EF4-FFF2-40B4-BE49-F238E27FC236}">
                <a16:creationId xmlns:a16="http://schemas.microsoft.com/office/drawing/2014/main" id="{288DE3A1-6777-49D4-B413-185F716A3B32}"/>
              </a:ext>
            </a:extLst>
          </p:cNvPr>
          <p:cNvGraphicFramePr/>
          <p:nvPr/>
        </p:nvGraphicFramePr>
        <p:xfrm>
          <a:off x="6972130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2" name="차트 31">
            <a:extLst>
              <a:ext uri="{FF2B5EF4-FFF2-40B4-BE49-F238E27FC236}">
                <a16:creationId xmlns:a16="http://schemas.microsoft.com/office/drawing/2014/main" id="{8220D867-4EAE-4FBF-BDE7-2A3E499D345B}"/>
              </a:ext>
            </a:extLst>
          </p:cNvPr>
          <p:cNvGraphicFramePr/>
          <p:nvPr/>
        </p:nvGraphicFramePr>
        <p:xfrm>
          <a:off x="6185259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4" name="차트 33">
            <a:extLst>
              <a:ext uri="{FF2B5EF4-FFF2-40B4-BE49-F238E27FC236}">
                <a16:creationId xmlns:a16="http://schemas.microsoft.com/office/drawing/2014/main" id="{42470EC8-0060-4C46-A650-27CECB449F7E}"/>
              </a:ext>
            </a:extLst>
          </p:cNvPr>
          <p:cNvGraphicFramePr/>
          <p:nvPr/>
        </p:nvGraphicFramePr>
        <p:xfrm>
          <a:off x="2250904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5" name="차트 34">
            <a:extLst>
              <a:ext uri="{FF2B5EF4-FFF2-40B4-BE49-F238E27FC236}">
                <a16:creationId xmlns:a16="http://schemas.microsoft.com/office/drawing/2014/main" id="{49199F6B-2712-4373-A22D-ED28170FA38D}"/>
              </a:ext>
            </a:extLst>
          </p:cNvPr>
          <p:cNvGraphicFramePr/>
          <p:nvPr/>
        </p:nvGraphicFramePr>
        <p:xfrm>
          <a:off x="3037775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6" name="차트 35">
            <a:extLst>
              <a:ext uri="{FF2B5EF4-FFF2-40B4-BE49-F238E27FC236}">
                <a16:creationId xmlns:a16="http://schemas.microsoft.com/office/drawing/2014/main" id="{73294D1D-74CD-47CB-AE46-4F82D658BBC1}"/>
              </a:ext>
            </a:extLst>
          </p:cNvPr>
          <p:cNvGraphicFramePr/>
          <p:nvPr/>
        </p:nvGraphicFramePr>
        <p:xfrm>
          <a:off x="3824646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7" name="차트 36">
            <a:extLst>
              <a:ext uri="{FF2B5EF4-FFF2-40B4-BE49-F238E27FC236}">
                <a16:creationId xmlns:a16="http://schemas.microsoft.com/office/drawing/2014/main" id="{E4615618-E8CC-4D53-AFC9-DF13D670419B}"/>
              </a:ext>
            </a:extLst>
          </p:cNvPr>
          <p:cNvGraphicFramePr/>
          <p:nvPr/>
        </p:nvGraphicFramePr>
        <p:xfrm>
          <a:off x="5398388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8" name="차트 37">
            <a:extLst>
              <a:ext uri="{FF2B5EF4-FFF2-40B4-BE49-F238E27FC236}">
                <a16:creationId xmlns:a16="http://schemas.microsoft.com/office/drawing/2014/main" id="{91ECB22C-5292-43D6-850D-A1B6ABDBC3EC}"/>
              </a:ext>
            </a:extLst>
          </p:cNvPr>
          <p:cNvGraphicFramePr/>
          <p:nvPr/>
        </p:nvGraphicFramePr>
        <p:xfrm>
          <a:off x="4611517" y="2184400"/>
          <a:ext cx="730528" cy="410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9" name="직사각형 38">
            <a:extLst>
              <a:ext uri="{FF2B5EF4-FFF2-40B4-BE49-F238E27FC236}">
                <a16:creationId xmlns:a16="http://schemas.microsoft.com/office/drawing/2014/main" id="{D9643265-3D26-40BA-86A6-A0590B78B311}"/>
              </a:ext>
            </a:extLst>
          </p:cNvPr>
          <p:cNvSpPr/>
          <p:nvPr/>
        </p:nvSpPr>
        <p:spPr>
          <a:xfrm>
            <a:off x="6972405" y="1801643"/>
            <a:ext cx="783081" cy="4494213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그래픽 19">
            <a:extLst>
              <a:ext uri="{FF2B5EF4-FFF2-40B4-BE49-F238E27FC236}">
                <a16:creationId xmlns:a16="http://schemas.microsoft.com/office/drawing/2014/main" id="{D3B83A4A-0FD3-40E2-8315-D63210CB40ED}"/>
              </a:ext>
            </a:extLst>
          </p:cNvPr>
          <p:cNvSpPr/>
          <p:nvPr/>
        </p:nvSpPr>
        <p:spPr>
          <a:xfrm>
            <a:off x="8007151" y="1358248"/>
            <a:ext cx="286440" cy="337852"/>
          </a:xfrm>
          <a:custGeom>
            <a:avLst/>
            <a:gdLst>
              <a:gd name="connsiteX0" fmla="*/ 744150 w 742950"/>
              <a:gd name="connsiteY0" fmla="*/ 438855 h 876300"/>
              <a:gd name="connsiteX1" fmla="*/ 375647 w 742950"/>
              <a:gd name="connsiteY1" fmla="*/ 70352 h 876300"/>
              <a:gd name="connsiteX2" fmla="*/ 360764 w 742950"/>
              <a:gd name="connsiteY2" fmla="*/ 85235 h 876300"/>
              <a:gd name="connsiteX3" fmla="*/ 375647 w 742950"/>
              <a:gd name="connsiteY3" fmla="*/ 100118 h 876300"/>
              <a:gd name="connsiteX4" fmla="*/ 714375 w 742950"/>
              <a:gd name="connsiteY4" fmla="*/ 438846 h 876300"/>
              <a:gd name="connsiteX5" fmla="*/ 658564 w 742950"/>
              <a:gd name="connsiteY5" fmla="*/ 625622 h 876300"/>
              <a:gd name="connsiteX6" fmla="*/ 506317 w 742950"/>
              <a:gd name="connsiteY6" fmla="*/ 650773 h 876300"/>
              <a:gd name="connsiteX7" fmla="*/ 624931 w 742950"/>
              <a:gd name="connsiteY7" fmla="*/ 438842 h 876300"/>
              <a:gd name="connsiteX8" fmla="*/ 375643 w 742950"/>
              <a:gd name="connsiteY8" fmla="*/ 189554 h 876300"/>
              <a:gd name="connsiteX9" fmla="*/ 279355 w 742950"/>
              <a:gd name="connsiteY9" fmla="*/ 208901 h 876300"/>
              <a:gd name="connsiteX10" fmla="*/ 321324 w 742950"/>
              <a:gd name="connsiteY10" fmla="*/ 167081 h 876300"/>
              <a:gd name="connsiteX11" fmla="*/ 326086 w 742950"/>
              <a:gd name="connsiteY11" fmla="*/ 15719 h 876300"/>
              <a:gd name="connsiteX12" fmla="*/ 315222 w 742950"/>
              <a:gd name="connsiteY12" fmla="*/ 7384 h 876300"/>
              <a:gd name="connsiteX13" fmla="*/ 302125 w 742950"/>
              <a:gd name="connsiteY13" fmla="*/ 11552 h 876300"/>
              <a:gd name="connsiteX14" fmla="*/ 240361 w 742950"/>
              <a:gd name="connsiteY14" fmla="*/ 20332 h 876300"/>
              <a:gd name="connsiteX15" fmla="*/ 236790 w 742950"/>
              <a:gd name="connsiteY15" fmla="*/ 19886 h 876300"/>
              <a:gd name="connsiteX16" fmla="*/ 123528 w 742950"/>
              <a:gd name="connsiteY16" fmla="*/ 65278 h 876300"/>
              <a:gd name="connsiteX17" fmla="*/ 70098 w 742950"/>
              <a:gd name="connsiteY17" fmla="*/ 232118 h 876300"/>
              <a:gd name="connsiteX18" fmla="*/ 7144 w 742950"/>
              <a:gd name="connsiteY18" fmla="*/ 438839 h 876300"/>
              <a:gd name="connsiteX19" fmla="*/ 375647 w 742950"/>
              <a:gd name="connsiteY19" fmla="*/ 807343 h 876300"/>
              <a:gd name="connsiteX20" fmla="*/ 390530 w 742950"/>
              <a:gd name="connsiteY20" fmla="*/ 792460 h 876300"/>
              <a:gd name="connsiteX21" fmla="*/ 375647 w 742950"/>
              <a:gd name="connsiteY21" fmla="*/ 777577 h 876300"/>
              <a:gd name="connsiteX22" fmla="*/ 36919 w 742950"/>
              <a:gd name="connsiteY22" fmla="*/ 438849 h 876300"/>
              <a:gd name="connsiteX23" fmla="*/ 92730 w 742950"/>
              <a:gd name="connsiteY23" fmla="*/ 252073 h 876300"/>
              <a:gd name="connsiteX24" fmla="*/ 244977 w 742950"/>
              <a:gd name="connsiteY24" fmla="*/ 226921 h 876300"/>
              <a:gd name="connsiteX25" fmla="*/ 126362 w 742950"/>
              <a:gd name="connsiteY25" fmla="*/ 438853 h 876300"/>
              <a:gd name="connsiteX26" fmla="*/ 375651 w 742950"/>
              <a:gd name="connsiteY26" fmla="*/ 688141 h 876300"/>
              <a:gd name="connsiteX27" fmla="*/ 471939 w 742950"/>
              <a:gd name="connsiteY27" fmla="*/ 668794 h 876300"/>
              <a:gd name="connsiteX28" fmla="*/ 429970 w 742950"/>
              <a:gd name="connsiteY28" fmla="*/ 710614 h 876300"/>
              <a:gd name="connsiteX29" fmla="*/ 425207 w 742950"/>
              <a:gd name="connsiteY29" fmla="*/ 861976 h 876300"/>
              <a:gd name="connsiteX30" fmla="*/ 436072 w 742950"/>
              <a:gd name="connsiteY30" fmla="*/ 870310 h 876300"/>
              <a:gd name="connsiteX31" fmla="*/ 438751 w 742950"/>
              <a:gd name="connsiteY31" fmla="*/ 870459 h 876300"/>
              <a:gd name="connsiteX32" fmla="*/ 449318 w 742950"/>
              <a:gd name="connsiteY32" fmla="*/ 866143 h 876300"/>
              <a:gd name="connsiteX33" fmla="*/ 510933 w 742950"/>
              <a:gd name="connsiteY33" fmla="*/ 857362 h 876300"/>
              <a:gd name="connsiteX34" fmla="*/ 514505 w 742950"/>
              <a:gd name="connsiteY34" fmla="*/ 857809 h 876300"/>
              <a:gd name="connsiteX35" fmla="*/ 627767 w 742950"/>
              <a:gd name="connsiteY35" fmla="*/ 812416 h 876300"/>
              <a:gd name="connsiteX36" fmla="*/ 681196 w 742950"/>
              <a:gd name="connsiteY36" fmla="*/ 645577 h 876300"/>
              <a:gd name="connsiteX37" fmla="*/ 744151 w 742950"/>
              <a:gd name="connsiteY37" fmla="*/ 438856 h 876300"/>
              <a:gd name="connsiteX38" fmla="*/ 115500 w 742950"/>
              <a:gd name="connsiteY38" fmla="*/ 221714 h 876300"/>
              <a:gd name="connsiteX39" fmla="*/ 250936 w 742950"/>
              <a:gd name="connsiteY39" fmla="*/ 123930 h 876300"/>
              <a:gd name="connsiteX40" fmla="*/ 259271 w 742950"/>
              <a:gd name="connsiteY40" fmla="*/ 104583 h 876300"/>
              <a:gd name="connsiteX41" fmla="*/ 239923 w 742950"/>
              <a:gd name="connsiteY41" fmla="*/ 96249 h 876300"/>
              <a:gd name="connsiteX42" fmla="*/ 102258 w 742950"/>
              <a:gd name="connsiteY42" fmla="*/ 191499 h 876300"/>
              <a:gd name="connsiteX43" fmla="*/ 145270 w 742950"/>
              <a:gd name="connsiteY43" fmla="*/ 85686 h 876300"/>
              <a:gd name="connsiteX44" fmla="*/ 235013 w 742950"/>
              <a:gd name="connsiteY44" fmla="*/ 49818 h 876300"/>
              <a:gd name="connsiteX45" fmla="*/ 304963 w 742950"/>
              <a:gd name="connsiteY45" fmla="*/ 45205 h 876300"/>
              <a:gd name="connsiteX46" fmla="*/ 296033 w 742950"/>
              <a:gd name="connsiteY46" fmla="*/ 151323 h 876300"/>
              <a:gd name="connsiteX47" fmla="*/ 115506 w 742950"/>
              <a:gd name="connsiteY47" fmla="*/ 221718 h 876300"/>
              <a:gd name="connsiteX48" fmla="*/ 310610 w 742950"/>
              <a:gd name="connsiteY48" fmla="*/ 229155 h 876300"/>
              <a:gd name="connsiteX49" fmla="*/ 261795 w 742950"/>
              <a:gd name="connsiteY49" fmla="*/ 365334 h 876300"/>
              <a:gd name="connsiteX50" fmla="*/ 169223 w 742950"/>
              <a:gd name="connsiteY50" fmla="*/ 365334 h 876300"/>
              <a:gd name="connsiteX51" fmla="*/ 310612 w 742950"/>
              <a:gd name="connsiteY51" fmla="*/ 229155 h 876300"/>
              <a:gd name="connsiteX52" fmla="*/ 156124 w 742950"/>
              <a:gd name="connsiteY52" fmla="*/ 438858 h 876300"/>
              <a:gd name="connsiteX53" fmla="*/ 160589 w 742950"/>
              <a:gd name="connsiteY53" fmla="*/ 395102 h 876300"/>
              <a:gd name="connsiteX54" fmla="*/ 258516 w 742950"/>
              <a:gd name="connsiteY54" fmla="*/ 395102 h 876300"/>
              <a:gd name="connsiteX55" fmla="*/ 256581 w 742950"/>
              <a:gd name="connsiteY55" fmla="*/ 438858 h 876300"/>
              <a:gd name="connsiteX56" fmla="*/ 258516 w 742950"/>
              <a:gd name="connsiteY56" fmla="*/ 482614 h 876300"/>
              <a:gd name="connsiteX57" fmla="*/ 160589 w 742950"/>
              <a:gd name="connsiteY57" fmla="*/ 482614 h 876300"/>
              <a:gd name="connsiteX58" fmla="*/ 156124 w 742950"/>
              <a:gd name="connsiteY58" fmla="*/ 438858 h 876300"/>
              <a:gd name="connsiteX59" fmla="*/ 169073 w 742950"/>
              <a:gd name="connsiteY59" fmla="*/ 512379 h 876300"/>
              <a:gd name="connsiteX60" fmla="*/ 261644 w 742950"/>
              <a:gd name="connsiteY60" fmla="*/ 512379 h 876300"/>
              <a:gd name="connsiteX61" fmla="*/ 310460 w 742950"/>
              <a:gd name="connsiteY61" fmla="*/ 648558 h 876300"/>
              <a:gd name="connsiteX62" fmla="*/ 169071 w 742950"/>
              <a:gd name="connsiteY62" fmla="*/ 512379 h 876300"/>
              <a:gd name="connsiteX63" fmla="*/ 360763 w 742950"/>
              <a:gd name="connsiteY63" fmla="*/ 654664 h 876300"/>
              <a:gd name="connsiteX64" fmla="*/ 291856 w 742950"/>
              <a:gd name="connsiteY64" fmla="*/ 512379 h 876300"/>
              <a:gd name="connsiteX65" fmla="*/ 360763 w 742950"/>
              <a:gd name="connsiteY65" fmla="*/ 512379 h 876300"/>
              <a:gd name="connsiteX66" fmla="*/ 360763 w 742950"/>
              <a:gd name="connsiteY66" fmla="*/ 482623 h 876300"/>
              <a:gd name="connsiteX67" fmla="*/ 288284 w 742950"/>
              <a:gd name="connsiteY67" fmla="*/ 482623 h 876300"/>
              <a:gd name="connsiteX68" fmla="*/ 286349 w 742950"/>
              <a:gd name="connsiteY68" fmla="*/ 438867 h 876300"/>
              <a:gd name="connsiteX69" fmla="*/ 288284 w 742950"/>
              <a:gd name="connsiteY69" fmla="*/ 395111 h 876300"/>
              <a:gd name="connsiteX70" fmla="*/ 360763 w 742950"/>
              <a:gd name="connsiteY70" fmla="*/ 395111 h 876300"/>
              <a:gd name="connsiteX71" fmla="*/ 360763 w 742950"/>
              <a:gd name="connsiteY71" fmla="*/ 365352 h 876300"/>
              <a:gd name="connsiteX72" fmla="*/ 291856 w 742950"/>
              <a:gd name="connsiteY72" fmla="*/ 365352 h 876300"/>
              <a:gd name="connsiteX73" fmla="*/ 360763 w 742950"/>
              <a:gd name="connsiteY73" fmla="*/ 223067 h 876300"/>
              <a:gd name="connsiteX74" fmla="*/ 595164 w 742950"/>
              <a:gd name="connsiteY74" fmla="*/ 438873 h 876300"/>
              <a:gd name="connsiteX75" fmla="*/ 590699 w 742950"/>
              <a:gd name="connsiteY75" fmla="*/ 482629 h 876300"/>
              <a:gd name="connsiteX76" fmla="*/ 492773 w 742950"/>
              <a:gd name="connsiteY76" fmla="*/ 482629 h 876300"/>
              <a:gd name="connsiteX77" fmla="*/ 494707 w 742950"/>
              <a:gd name="connsiteY77" fmla="*/ 438873 h 876300"/>
              <a:gd name="connsiteX78" fmla="*/ 492773 w 742950"/>
              <a:gd name="connsiteY78" fmla="*/ 395117 h 876300"/>
              <a:gd name="connsiteX79" fmla="*/ 590699 w 742950"/>
              <a:gd name="connsiteY79" fmla="*/ 395117 h 876300"/>
              <a:gd name="connsiteX80" fmla="*/ 595164 w 742950"/>
              <a:gd name="connsiteY80" fmla="*/ 438873 h 876300"/>
              <a:gd name="connsiteX81" fmla="*/ 582216 w 742950"/>
              <a:gd name="connsiteY81" fmla="*/ 365352 h 876300"/>
              <a:gd name="connsiteX82" fmla="*/ 489644 w 742950"/>
              <a:gd name="connsiteY82" fmla="*/ 365352 h 876300"/>
              <a:gd name="connsiteX83" fmla="*/ 440828 w 742950"/>
              <a:gd name="connsiteY83" fmla="*/ 229173 h 876300"/>
              <a:gd name="connsiteX84" fmla="*/ 582218 w 742950"/>
              <a:gd name="connsiteY84" fmla="*/ 365352 h 876300"/>
              <a:gd name="connsiteX85" fmla="*/ 390525 w 742950"/>
              <a:gd name="connsiteY85" fmla="*/ 223067 h 876300"/>
              <a:gd name="connsiteX86" fmla="*/ 459433 w 742950"/>
              <a:gd name="connsiteY86" fmla="*/ 365352 h 876300"/>
              <a:gd name="connsiteX87" fmla="*/ 390525 w 742950"/>
              <a:gd name="connsiteY87" fmla="*/ 365352 h 876300"/>
              <a:gd name="connsiteX88" fmla="*/ 390525 w 742950"/>
              <a:gd name="connsiteY88" fmla="*/ 395108 h 876300"/>
              <a:gd name="connsiteX89" fmla="*/ 463005 w 742950"/>
              <a:gd name="connsiteY89" fmla="*/ 395108 h 876300"/>
              <a:gd name="connsiteX90" fmla="*/ 464939 w 742950"/>
              <a:gd name="connsiteY90" fmla="*/ 438864 h 876300"/>
              <a:gd name="connsiteX91" fmla="*/ 463005 w 742950"/>
              <a:gd name="connsiteY91" fmla="*/ 482620 h 876300"/>
              <a:gd name="connsiteX92" fmla="*/ 390525 w 742950"/>
              <a:gd name="connsiteY92" fmla="*/ 482620 h 876300"/>
              <a:gd name="connsiteX93" fmla="*/ 390525 w 742950"/>
              <a:gd name="connsiteY93" fmla="*/ 654664 h 876300"/>
              <a:gd name="connsiteX94" fmla="*/ 390525 w 742950"/>
              <a:gd name="connsiteY94" fmla="*/ 512379 h 876300"/>
              <a:gd name="connsiteX95" fmla="*/ 459433 w 742950"/>
              <a:gd name="connsiteY95" fmla="*/ 512379 h 876300"/>
              <a:gd name="connsiteX96" fmla="*/ 390525 w 742950"/>
              <a:gd name="connsiteY96" fmla="*/ 654664 h 876300"/>
              <a:gd name="connsiteX97" fmla="*/ 440680 w 742950"/>
              <a:gd name="connsiteY97" fmla="*/ 648562 h 876300"/>
              <a:gd name="connsiteX98" fmla="*/ 489495 w 742950"/>
              <a:gd name="connsiteY98" fmla="*/ 512383 h 876300"/>
              <a:gd name="connsiteX99" fmla="*/ 582067 w 742950"/>
              <a:gd name="connsiteY99" fmla="*/ 512383 h 876300"/>
              <a:gd name="connsiteX100" fmla="*/ 440678 w 742950"/>
              <a:gd name="connsiteY100" fmla="*/ 648562 h 876300"/>
              <a:gd name="connsiteX101" fmla="*/ 606024 w 742950"/>
              <a:gd name="connsiteY101" fmla="*/ 792180 h 876300"/>
              <a:gd name="connsiteX102" fmla="*/ 516281 w 742950"/>
              <a:gd name="connsiteY102" fmla="*/ 828047 h 876300"/>
              <a:gd name="connsiteX103" fmla="*/ 446331 w 742950"/>
              <a:gd name="connsiteY103" fmla="*/ 832661 h 876300"/>
              <a:gd name="connsiteX104" fmla="*/ 455261 w 742950"/>
              <a:gd name="connsiteY104" fmla="*/ 726543 h 876300"/>
              <a:gd name="connsiteX105" fmla="*/ 635940 w 742950"/>
              <a:gd name="connsiteY105" fmla="*/ 655999 h 876300"/>
              <a:gd name="connsiteX106" fmla="*/ 500504 w 742950"/>
              <a:gd name="connsiteY106" fmla="*/ 753783 h 876300"/>
              <a:gd name="connsiteX107" fmla="*/ 492170 w 742950"/>
              <a:gd name="connsiteY107" fmla="*/ 773130 h 876300"/>
              <a:gd name="connsiteX108" fmla="*/ 506011 w 742950"/>
              <a:gd name="connsiteY108" fmla="*/ 782506 h 876300"/>
              <a:gd name="connsiteX109" fmla="*/ 511517 w 742950"/>
              <a:gd name="connsiteY109" fmla="*/ 781464 h 876300"/>
              <a:gd name="connsiteX110" fmla="*/ 649182 w 742950"/>
              <a:gd name="connsiteY110" fmla="*/ 686214 h 876300"/>
              <a:gd name="connsiteX111" fmla="*/ 606023 w 742950"/>
              <a:gd name="connsiteY111" fmla="*/ 79218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742950" h="876300">
                <a:moveTo>
                  <a:pt x="744150" y="438855"/>
                </a:moveTo>
                <a:cubicBezTo>
                  <a:pt x="744150" y="235706"/>
                  <a:pt x="578806" y="70352"/>
                  <a:pt x="375647" y="70352"/>
                </a:cubicBezTo>
                <a:cubicBezTo>
                  <a:pt x="367461" y="70352"/>
                  <a:pt x="360764" y="77049"/>
                  <a:pt x="360764" y="85235"/>
                </a:cubicBezTo>
                <a:cubicBezTo>
                  <a:pt x="360764" y="93421"/>
                  <a:pt x="367461" y="100118"/>
                  <a:pt x="375647" y="100118"/>
                </a:cubicBezTo>
                <a:cubicBezTo>
                  <a:pt x="562423" y="100118"/>
                  <a:pt x="714375" y="252070"/>
                  <a:pt x="714375" y="438846"/>
                </a:cubicBezTo>
                <a:cubicBezTo>
                  <a:pt x="714375" y="507158"/>
                  <a:pt x="694134" y="571605"/>
                  <a:pt x="658564" y="625622"/>
                </a:cubicBezTo>
                <a:cubicBezTo>
                  <a:pt x="596503" y="626217"/>
                  <a:pt x="545607" y="634551"/>
                  <a:pt x="506317" y="650773"/>
                </a:cubicBezTo>
                <a:cubicBezTo>
                  <a:pt x="577307" y="606869"/>
                  <a:pt x="624931" y="528434"/>
                  <a:pt x="624931" y="438842"/>
                </a:cubicBezTo>
                <a:cubicBezTo>
                  <a:pt x="624931" y="301320"/>
                  <a:pt x="513165" y="189554"/>
                  <a:pt x="375643" y="189554"/>
                </a:cubicBezTo>
                <a:cubicBezTo>
                  <a:pt x="341562" y="189554"/>
                  <a:pt x="308968" y="196549"/>
                  <a:pt x="279355" y="208901"/>
                </a:cubicBezTo>
                <a:cubicBezTo>
                  <a:pt x="296917" y="197292"/>
                  <a:pt x="310906" y="183451"/>
                  <a:pt x="321324" y="167081"/>
                </a:cubicBezTo>
                <a:cubicBezTo>
                  <a:pt x="364335" y="99363"/>
                  <a:pt x="327575" y="19148"/>
                  <a:pt x="326086" y="15719"/>
                </a:cubicBezTo>
                <a:cubicBezTo>
                  <a:pt x="324003" y="11403"/>
                  <a:pt x="319985" y="8277"/>
                  <a:pt x="315222" y="7384"/>
                </a:cubicBezTo>
                <a:cubicBezTo>
                  <a:pt x="310460" y="6491"/>
                  <a:pt x="305549" y="8129"/>
                  <a:pt x="302125" y="11552"/>
                </a:cubicBezTo>
                <a:cubicBezTo>
                  <a:pt x="286350" y="27327"/>
                  <a:pt x="252119" y="23161"/>
                  <a:pt x="240361" y="20332"/>
                </a:cubicBezTo>
                <a:cubicBezTo>
                  <a:pt x="239171" y="20035"/>
                  <a:pt x="237980" y="19886"/>
                  <a:pt x="236790" y="19886"/>
                </a:cubicBezTo>
                <a:cubicBezTo>
                  <a:pt x="189909" y="19886"/>
                  <a:pt x="151809" y="35216"/>
                  <a:pt x="123528" y="65278"/>
                </a:cubicBezTo>
                <a:cubicBezTo>
                  <a:pt x="71587" y="120494"/>
                  <a:pt x="69653" y="208306"/>
                  <a:pt x="70098" y="232118"/>
                </a:cubicBezTo>
                <a:cubicBezTo>
                  <a:pt x="29914" y="291649"/>
                  <a:pt x="7144" y="363087"/>
                  <a:pt x="7144" y="438839"/>
                </a:cubicBezTo>
                <a:cubicBezTo>
                  <a:pt x="7144" y="641989"/>
                  <a:pt x="172488" y="807343"/>
                  <a:pt x="375647" y="807343"/>
                </a:cubicBezTo>
                <a:cubicBezTo>
                  <a:pt x="383833" y="807343"/>
                  <a:pt x="390530" y="800645"/>
                  <a:pt x="390530" y="792460"/>
                </a:cubicBezTo>
                <a:cubicBezTo>
                  <a:pt x="390530" y="784274"/>
                  <a:pt x="383833" y="777577"/>
                  <a:pt x="375647" y="777577"/>
                </a:cubicBezTo>
                <a:cubicBezTo>
                  <a:pt x="188871" y="777577"/>
                  <a:pt x="36919" y="625625"/>
                  <a:pt x="36919" y="438849"/>
                </a:cubicBezTo>
                <a:cubicBezTo>
                  <a:pt x="36919" y="370536"/>
                  <a:pt x="57160" y="306089"/>
                  <a:pt x="92730" y="252073"/>
                </a:cubicBezTo>
                <a:cubicBezTo>
                  <a:pt x="154791" y="251478"/>
                  <a:pt x="205687" y="243143"/>
                  <a:pt x="244977" y="226921"/>
                </a:cubicBezTo>
                <a:cubicBezTo>
                  <a:pt x="173987" y="270826"/>
                  <a:pt x="126362" y="349260"/>
                  <a:pt x="126362" y="438853"/>
                </a:cubicBezTo>
                <a:cubicBezTo>
                  <a:pt x="126362" y="576375"/>
                  <a:pt x="238129" y="688141"/>
                  <a:pt x="375651" y="688141"/>
                </a:cubicBezTo>
                <a:cubicBezTo>
                  <a:pt x="409732" y="688141"/>
                  <a:pt x="442326" y="681146"/>
                  <a:pt x="471939" y="668794"/>
                </a:cubicBezTo>
                <a:cubicBezTo>
                  <a:pt x="454377" y="680403"/>
                  <a:pt x="440387" y="694244"/>
                  <a:pt x="429970" y="710614"/>
                </a:cubicBezTo>
                <a:cubicBezTo>
                  <a:pt x="386959" y="778331"/>
                  <a:pt x="423719" y="858547"/>
                  <a:pt x="425207" y="861976"/>
                </a:cubicBezTo>
                <a:cubicBezTo>
                  <a:pt x="427291" y="866292"/>
                  <a:pt x="431309" y="869417"/>
                  <a:pt x="436072" y="870310"/>
                </a:cubicBezTo>
                <a:cubicBezTo>
                  <a:pt x="437113" y="870459"/>
                  <a:pt x="437858" y="870459"/>
                  <a:pt x="438751" y="870459"/>
                </a:cubicBezTo>
                <a:cubicBezTo>
                  <a:pt x="442620" y="870459"/>
                  <a:pt x="446490" y="868971"/>
                  <a:pt x="449318" y="866143"/>
                </a:cubicBezTo>
                <a:cubicBezTo>
                  <a:pt x="464944" y="850368"/>
                  <a:pt x="499175" y="854534"/>
                  <a:pt x="510933" y="857362"/>
                </a:cubicBezTo>
                <a:cubicBezTo>
                  <a:pt x="512124" y="857660"/>
                  <a:pt x="513314" y="857809"/>
                  <a:pt x="514505" y="857809"/>
                </a:cubicBezTo>
                <a:cubicBezTo>
                  <a:pt x="561386" y="857809"/>
                  <a:pt x="599486" y="842479"/>
                  <a:pt x="627767" y="812416"/>
                </a:cubicBezTo>
                <a:cubicBezTo>
                  <a:pt x="679707" y="757201"/>
                  <a:pt x="681642" y="669389"/>
                  <a:pt x="681196" y="645577"/>
                </a:cubicBezTo>
                <a:cubicBezTo>
                  <a:pt x="721380" y="586045"/>
                  <a:pt x="744151" y="514608"/>
                  <a:pt x="744151" y="438856"/>
                </a:cubicBezTo>
                <a:close/>
                <a:moveTo>
                  <a:pt x="115500" y="221714"/>
                </a:moveTo>
                <a:cubicBezTo>
                  <a:pt x="150922" y="179298"/>
                  <a:pt x="196909" y="145365"/>
                  <a:pt x="250936" y="123930"/>
                </a:cubicBezTo>
                <a:cubicBezTo>
                  <a:pt x="258526" y="120954"/>
                  <a:pt x="262247" y="112321"/>
                  <a:pt x="259271" y="104583"/>
                </a:cubicBezTo>
                <a:cubicBezTo>
                  <a:pt x="256294" y="96993"/>
                  <a:pt x="247661" y="93124"/>
                  <a:pt x="239923" y="96249"/>
                </a:cubicBezTo>
                <a:cubicBezTo>
                  <a:pt x="185898" y="117680"/>
                  <a:pt x="139320" y="150571"/>
                  <a:pt x="102258" y="191499"/>
                </a:cubicBezTo>
                <a:cubicBezTo>
                  <a:pt x="106277" y="159055"/>
                  <a:pt x="117141" y="115746"/>
                  <a:pt x="145270" y="85686"/>
                </a:cubicBezTo>
                <a:cubicBezTo>
                  <a:pt x="167445" y="62170"/>
                  <a:pt x="197657" y="50115"/>
                  <a:pt x="235013" y="49818"/>
                </a:cubicBezTo>
                <a:cubicBezTo>
                  <a:pt x="243645" y="51604"/>
                  <a:pt x="277429" y="57706"/>
                  <a:pt x="304963" y="45205"/>
                </a:cubicBezTo>
                <a:cubicBezTo>
                  <a:pt x="312107" y="68868"/>
                  <a:pt x="320144" y="113517"/>
                  <a:pt x="296033" y="151323"/>
                </a:cubicBezTo>
                <a:cubicBezTo>
                  <a:pt x="268946" y="194036"/>
                  <a:pt x="208076" y="217700"/>
                  <a:pt x="115506" y="221718"/>
                </a:cubicBezTo>
                <a:close/>
                <a:moveTo>
                  <a:pt x="310610" y="229155"/>
                </a:moveTo>
                <a:cubicBezTo>
                  <a:pt x="287393" y="260409"/>
                  <a:pt x="269832" y="308183"/>
                  <a:pt x="261795" y="365334"/>
                </a:cubicBezTo>
                <a:lnTo>
                  <a:pt x="169223" y="365334"/>
                </a:lnTo>
                <a:cubicBezTo>
                  <a:pt x="192142" y="300594"/>
                  <a:pt x="244679" y="249691"/>
                  <a:pt x="310612" y="229155"/>
                </a:cubicBezTo>
                <a:close/>
                <a:moveTo>
                  <a:pt x="156124" y="438858"/>
                </a:moveTo>
                <a:cubicBezTo>
                  <a:pt x="156124" y="423826"/>
                  <a:pt x="157613" y="409241"/>
                  <a:pt x="160589" y="395102"/>
                </a:cubicBezTo>
                <a:lnTo>
                  <a:pt x="258516" y="395102"/>
                </a:lnTo>
                <a:cubicBezTo>
                  <a:pt x="257325" y="409389"/>
                  <a:pt x="256581" y="423825"/>
                  <a:pt x="256581" y="438858"/>
                </a:cubicBezTo>
                <a:cubicBezTo>
                  <a:pt x="256581" y="453890"/>
                  <a:pt x="257325" y="468326"/>
                  <a:pt x="258516" y="482614"/>
                </a:cubicBezTo>
                <a:lnTo>
                  <a:pt x="160589" y="482614"/>
                </a:lnTo>
                <a:cubicBezTo>
                  <a:pt x="157613" y="468475"/>
                  <a:pt x="156124" y="453890"/>
                  <a:pt x="156124" y="438858"/>
                </a:cubicBezTo>
                <a:close/>
                <a:moveTo>
                  <a:pt x="169073" y="512379"/>
                </a:moveTo>
                <a:lnTo>
                  <a:pt x="261644" y="512379"/>
                </a:lnTo>
                <a:cubicBezTo>
                  <a:pt x="269830" y="569529"/>
                  <a:pt x="287243" y="617307"/>
                  <a:pt x="310460" y="648558"/>
                </a:cubicBezTo>
                <a:cubicBezTo>
                  <a:pt x="244678" y="628021"/>
                  <a:pt x="192140" y="577121"/>
                  <a:pt x="169071" y="512379"/>
                </a:cubicBezTo>
                <a:close/>
                <a:moveTo>
                  <a:pt x="360763" y="654664"/>
                </a:moveTo>
                <a:cubicBezTo>
                  <a:pt x="331741" y="640823"/>
                  <a:pt x="303316" y="587989"/>
                  <a:pt x="291856" y="512379"/>
                </a:cubicBezTo>
                <a:lnTo>
                  <a:pt x="360763" y="512379"/>
                </a:lnTo>
                <a:close/>
                <a:moveTo>
                  <a:pt x="360763" y="482623"/>
                </a:moveTo>
                <a:lnTo>
                  <a:pt x="288284" y="482623"/>
                </a:lnTo>
                <a:cubicBezTo>
                  <a:pt x="287093" y="468633"/>
                  <a:pt x="286349" y="454048"/>
                  <a:pt x="286349" y="438867"/>
                </a:cubicBezTo>
                <a:cubicBezTo>
                  <a:pt x="286349" y="423686"/>
                  <a:pt x="287093" y="409102"/>
                  <a:pt x="288284" y="395111"/>
                </a:cubicBezTo>
                <a:lnTo>
                  <a:pt x="360763" y="395111"/>
                </a:lnTo>
                <a:close/>
                <a:moveTo>
                  <a:pt x="360763" y="365352"/>
                </a:moveTo>
                <a:lnTo>
                  <a:pt x="291856" y="365352"/>
                </a:lnTo>
                <a:cubicBezTo>
                  <a:pt x="303465" y="289598"/>
                  <a:pt x="331741" y="236916"/>
                  <a:pt x="360763" y="223067"/>
                </a:cubicBezTo>
                <a:close/>
                <a:moveTo>
                  <a:pt x="595164" y="438873"/>
                </a:moveTo>
                <a:cubicBezTo>
                  <a:pt x="595164" y="453904"/>
                  <a:pt x="593676" y="468490"/>
                  <a:pt x="590699" y="482629"/>
                </a:cubicBezTo>
                <a:lnTo>
                  <a:pt x="492773" y="482629"/>
                </a:lnTo>
                <a:cubicBezTo>
                  <a:pt x="493963" y="468342"/>
                  <a:pt x="494707" y="453905"/>
                  <a:pt x="494707" y="438873"/>
                </a:cubicBezTo>
                <a:cubicBezTo>
                  <a:pt x="494707" y="423841"/>
                  <a:pt x="493963" y="409405"/>
                  <a:pt x="492773" y="395117"/>
                </a:cubicBezTo>
                <a:lnTo>
                  <a:pt x="590699" y="395117"/>
                </a:lnTo>
                <a:cubicBezTo>
                  <a:pt x="593676" y="409256"/>
                  <a:pt x="595164" y="423841"/>
                  <a:pt x="595164" y="438873"/>
                </a:cubicBezTo>
                <a:close/>
                <a:moveTo>
                  <a:pt x="582216" y="365352"/>
                </a:moveTo>
                <a:lnTo>
                  <a:pt x="489644" y="365352"/>
                </a:lnTo>
                <a:cubicBezTo>
                  <a:pt x="481458" y="308202"/>
                  <a:pt x="464046" y="260424"/>
                  <a:pt x="440828" y="229173"/>
                </a:cubicBezTo>
                <a:cubicBezTo>
                  <a:pt x="506610" y="249710"/>
                  <a:pt x="559148" y="300610"/>
                  <a:pt x="582218" y="365352"/>
                </a:cubicBezTo>
                <a:close/>
                <a:moveTo>
                  <a:pt x="390525" y="223067"/>
                </a:moveTo>
                <a:cubicBezTo>
                  <a:pt x="419547" y="236908"/>
                  <a:pt x="447972" y="289742"/>
                  <a:pt x="459433" y="365352"/>
                </a:cubicBezTo>
                <a:lnTo>
                  <a:pt x="390525" y="365352"/>
                </a:lnTo>
                <a:close/>
                <a:moveTo>
                  <a:pt x="390525" y="395108"/>
                </a:moveTo>
                <a:lnTo>
                  <a:pt x="463005" y="395108"/>
                </a:lnTo>
                <a:cubicBezTo>
                  <a:pt x="464195" y="409098"/>
                  <a:pt x="464939" y="423683"/>
                  <a:pt x="464939" y="438864"/>
                </a:cubicBezTo>
                <a:cubicBezTo>
                  <a:pt x="464939" y="454045"/>
                  <a:pt x="464195" y="468629"/>
                  <a:pt x="463005" y="482620"/>
                </a:cubicBezTo>
                <a:lnTo>
                  <a:pt x="390525" y="482620"/>
                </a:lnTo>
                <a:close/>
                <a:moveTo>
                  <a:pt x="390525" y="654664"/>
                </a:moveTo>
                <a:lnTo>
                  <a:pt x="390525" y="512379"/>
                </a:lnTo>
                <a:lnTo>
                  <a:pt x="459433" y="512379"/>
                </a:lnTo>
                <a:cubicBezTo>
                  <a:pt x="447973" y="588133"/>
                  <a:pt x="419547" y="640815"/>
                  <a:pt x="390525" y="654664"/>
                </a:cubicBezTo>
                <a:close/>
                <a:moveTo>
                  <a:pt x="440680" y="648562"/>
                </a:moveTo>
                <a:cubicBezTo>
                  <a:pt x="463897" y="617309"/>
                  <a:pt x="481458" y="569534"/>
                  <a:pt x="489495" y="512383"/>
                </a:cubicBezTo>
                <a:lnTo>
                  <a:pt x="582067" y="512383"/>
                </a:lnTo>
                <a:cubicBezTo>
                  <a:pt x="559148" y="577123"/>
                  <a:pt x="506611" y="628026"/>
                  <a:pt x="440678" y="648562"/>
                </a:cubicBezTo>
                <a:close/>
                <a:moveTo>
                  <a:pt x="606024" y="792180"/>
                </a:moveTo>
                <a:cubicBezTo>
                  <a:pt x="583849" y="815695"/>
                  <a:pt x="553637" y="827750"/>
                  <a:pt x="516281" y="828047"/>
                </a:cubicBezTo>
                <a:cubicBezTo>
                  <a:pt x="507649" y="826261"/>
                  <a:pt x="473865" y="820159"/>
                  <a:pt x="446331" y="832661"/>
                </a:cubicBezTo>
                <a:cubicBezTo>
                  <a:pt x="439187" y="808997"/>
                  <a:pt x="431150" y="764349"/>
                  <a:pt x="455261" y="726543"/>
                </a:cubicBezTo>
                <a:cubicBezTo>
                  <a:pt x="482497" y="683680"/>
                  <a:pt x="543367" y="660017"/>
                  <a:pt x="635940" y="655999"/>
                </a:cubicBezTo>
                <a:cubicBezTo>
                  <a:pt x="600519" y="698415"/>
                  <a:pt x="554531" y="732348"/>
                  <a:pt x="500504" y="753783"/>
                </a:cubicBezTo>
                <a:cubicBezTo>
                  <a:pt x="492914" y="756759"/>
                  <a:pt x="489194" y="765392"/>
                  <a:pt x="492170" y="773130"/>
                </a:cubicBezTo>
                <a:cubicBezTo>
                  <a:pt x="494551" y="778934"/>
                  <a:pt x="500058" y="782506"/>
                  <a:pt x="506011" y="782506"/>
                </a:cubicBezTo>
                <a:cubicBezTo>
                  <a:pt x="507797" y="782506"/>
                  <a:pt x="509732" y="782208"/>
                  <a:pt x="511517" y="781464"/>
                </a:cubicBezTo>
                <a:cubicBezTo>
                  <a:pt x="565542" y="760033"/>
                  <a:pt x="612121" y="727142"/>
                  <a:pt x="649182" y="686214"/>
                </a:cubicBezTo>
                <a:cubicBezTo>
                  <a:pt x="645015" y="718808"/>
                  <a:pt x="634300" y="762117"/>
                  <a:pt x="606023" y="79218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97" name="그림 96">
            <a:extLst>
              <a:ext uri="{FF2B5EF4-FFF2-40B4-BE49-F238E27FC236}">
                <a16:creationId xmlns:a16="http://schemas.microsoft.com/office/drawing/2014/main" id="{B398AE98-E2E0-4B73-842B-F89E5559B25E}"/>
              </a:ext>
            </a:extLst>
          </p:cNvPr>
          <p:cNvPicPr>
            <a:picLocks noChangeAspect="1"/>
          </p:cNvPicPr>
          <p:nvPr/>
        </p:nvPicPr>
        <p:blipFill>
          <a:blip r:embed="rId12">
            <a:lum bright="100000"/>
          </a:blip>
          <a:srcRect r="83369"/>
          <a:stretch>
            <a:fillRect/>
          </a:stretch>
        </p:blipFill>
        <p:spPr>
          <a:xfrm>
            <a:off x="1759109" y="1381125"/>
            <a:ext cx="265155" cy="273181"/>
          </a:xfrm>
          <a:custGeom>
            <a:avLst/>
            <a:gdLst>
              <a:gd name="connsiteX0" fmla="*/ 0 w 160007"/>
              <a:gd name="connsiteY0" fmla="*/ 0 h 164850"/>
              <a:gd name="connsiteX1" fmla="*/ 160007 w 160007"/>
              <a:gd name="connsiteY1" fmla="*/ 0 h 164850"/>
              <a:gd name="connsiteX2" fmla="*/ 160007 w 160007"/>
              <a:gd name="connsiteY2" fmla="*/ 164850 h 164850"/>
              <a:gd name="connsiteX3" fmla="*/ 0 w 160007"/>
              <a:gd name="connsiteY3" fmla="*/ 164850 h 16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007" h="164850">
                <a:moveTo>
                  <a:pt x="0" y="0"/>
                </a:moveTo>
                <a:lnTo>
                  <a:pt x="160007" y="0"/>
                </a:lnTo>
                <a:lnTo>
                  <a:pt x="160007" y="164850"/>
                </a:lnTo>
                <a:lnTo>
                  <a:pt x="0" y="164850"/>
                </a:lnTo>
                <a:close/>
              </a:path>
            </a:pathLst>
          </a:custGeom>
        </p:spPr>
      </p:pic>
      <p:grpSp>
        <p:nvGrpSpPr>
          <p:cNvPr id="99" name="그룹 98">
            <a:extLst>
              <a:ext uri="{FF2B5EF4-FFF2-40B4-BE49-F238E27FC236}">
                <a16:creationId xmlns:a16="http://schemas.microsoft.com/office/drawing/2014/main" id="{A505FD33-ACEA-4579-AFFB-535DB1940AD2}"/>
              </a:ext>
            </a:extLst>
          </p:cNvPr>
          <p:cNvGrpSpPr/>
          <p:nvPr/>
        </p:nvGrpSpPr>
        <p:grpSpPr>
          <a:xfrm>
            <a:off x="2498553" y="1365651"/>
            <a:ext cx="283495" cy="316697"/>
            <a:chOff x="4674933" y="3036108"/>
            <a:chExt cx="552450" cy="617153"/>
          </a:xfrm>
          <a:solidFill>
            <a:schemeClr val="bg1"/>
          </a:solidFill>
        </p:grpSpPr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F89F849D-3D81-4AAF-ABC0-3E8C5C0496CC}"/>
                </a:ext>
              </a:extLst>
            </p:cNvPr>
            <p:cNvSpPr/>
            <p:nvPr/>
          </p:nvSpPr>
          <p:spPr>
            <a:xfrm>
              <a:off x="4674933" y="3036108"/>
              <a:ext cx="552450" cy="447675"/>
            </a:xfrm>
            <a:custGeom>
              <a:avLst/>
              <a:gdLst>
                <a:gd name="connsiteX0" fmla="*/ 529940 w 552450"/>
                <a:gd name="connsiteY0" fmla="*/ 199913 h 447675"/>
                <a:gd name="connsiteX1" fmla="*/ 432471 w 552450"/>
                <a:gd name="connsiteY1" fmla="*/ 199913 h 447675"/>
                <a:gd name="connsiteX2" fmla="*/ 432471 w 552450"/>
                <a:gd name="connsiteY2" fmla="*/ 186230 h 447675"/>
                <a:gd name="connsiteX3" fmla="*/ 407040 w 552450"/>
                <a:gd name="connsiteY3" fmla="*/ 160799 h 447675"/>
                <a:gd name="connsiteX4" fmla="*/ 379754 w 552450"/>
                <a:gd name="connsiteY4" fmla="*/ 160799 h 447675"/>
                <a:gd name="connsiteX5" fmla="*/ 379754 w 552450"/>
                <a:gd name="connsiteY5" fmla="*/ 110877 h 447675"/>
                <a:gd name="connsiteX6" fmla="*/ 399337 w 552450"/>
                <a:gd name="connsiteY6" fmla="*/ 86165 h 447675"/>
                <a:gd name="connsiteX7" fmla="*/ 498588 w 552450"/>
                <a:gd name="connsiteY7" fmla="*/ 114719 h 447675"/>
                <a:gd name="connsiteX8" fmla="*/ 548911 w 552450"/>
                <a:gd name="connsiteY8" fmla="*/ 64396 h 447675"/>
                <a:gd name="connsiteX9" fmla="*/ 498588 w 552450"/>
                <a:gd name="connsiteY9" fmla="*/ 14074 h 447675"/>
                <a:gd name="connsiteX10" fmla="*/ 399331 w 552450"/>
                <a:gd name="connsiteY10" fmla="*/ 42631 h 447675"/>
                <a:gd name="connsiteX11" fmla="*/ 346318 w 552450"/>
                <a:gd name="connsiteY11" fmla="*/ 7144 h 447675"/>
                <a:gd name="connsiteX12" fmla="*/ 293387 w 552450"/>
                <a:gd name="connsiteY12" fmla="*/ 42646 h 447675"/>
                <a:gd name="connsiteX13" fmla="*/ 194104 w 552450"/>
                <a:gd name="connsiteY13" fmla="*/ 14073 h 447675"/>
                <a:gd name="connsiteX14" fmla="*/ 143782 w 552450"/>
                <a:gd name="connsiteY14" fmla="*/ 64396 h 447675"/>
                <a:gd name="connsiteX15" fmla="*/ 194104 w 552450"/>
                <a:gd name="connsiteY15" fmla="*/ 114718 h 447675"/>
                <a:gd name="connsiteX16" fmla="*/ 293381 w 552450"/>
                <a:gd name="connsiteY16" fmla="*/ 86150 h 447675"/>
                <a:gd name="connsiteX17" fmla="*/ 312939 w 552450"/>
                <a:gd name="connsiteY17" fmla="*/ 110879 h 447675"/>
                <a:gd name="connsiteX18" fmla="*/ 312939 w 552450"/>
                <a:gd name="connsiteY18" fmla="*/ 160799 h 447675"/>
                <a:gd name="connsiteX19" fmla="*/ 285499 w 552450"/>
                <a:gd name="connsiteY19" fmla="*/ 160799 h 447675"/>
                <a:gd name="connsiteX20" fmla="*/ 260068 w 552450"/>
                <a:gd name="connsiteY20" fmla="*/ 186230 h 447675"/>
                <a:gd name="connsiteX21" fmla="*/ 260068 w 552450"/>
                <a:gd name="connsiteY21" fmla="*/ 199913 h 447675"/>
                <a:gd name="connsiteX22" fmla="*/ 120895 w 552450"/>
                <a:gd name="connsiteY22" fmla="*/ 199913 h 447675"/>
                <a:gd name="connsiteX23" fmla="*/ 37658 w 552450"/>
                <a:gd name="connsiteY23" fmla="*/ 283145 h 447675"/>
                <a:gd name="connsiteX24" fmla="*/ 37658 w 552450"/>
                <a:gd name="connsiteY24" fmla="*/ 423751 h 447675"/>
                <a:gd name="connsiteX25" fmla="*/ 16669 w 552450"/>
                <a:gd name="connsiteY25" fmla="*/ 423751 h 447675"/>
                <a:gd name="connsiteX26" fmla="*/ 7144 w 552450"/>
                <a:gd name="connsiteY26" fmla="*/ 433276 h 447675"/>
                <a:gd name="connsiteX27" fmla="*/ 16669 w 552450"/>
                <a:gd name="connsiteY27" fmla="*/ 442801 h 447675"/>
                <a:gd name="connsiteX28" fmla="*/ 151409 w 552450"/>
                <a:gd name="connsiteY28" fmla="*/ 442801 h 447675"/>
                <a:gd name="connsiteX29" fmla="*/ 160934 w 552450"/>
                <a:gd name="connsiteY29" fmla="*/ 433276 h 447675"/>
                <a:gd name="connsiteX30" fmla="*/ 151409 w 552450"/>
                <a:gd name="connsiteY30" fmla="*/ 423751 h 447675"/>
                <a:gd name="connsiteX31" fmla="*/ 130420 w 552450"/>
                <a:gd name="connsiteY31" fmla="*/ 423751 h 447675"/>
                <a:gd name="connsiteX32" fmla="*/ 130420 w 552450"/>
                <a:gd name="connsiteY32" fmla="*/ 303209 h 447675"/>
                <a:gd name="connsiteX33" fmla="*/ 136815 w 552450"/>
                <a:gd name="connsiteY33" fmla="*/ 296810 h 447675"/>
                <a:gd name="connsiteX34" fmla="*/ 260068 w 552450"/>
                <a:gd name="connsiteY34" fmla="*/ 296810 h 447675"/>
                <a:gd name="connsiteX35" fmla="*/ 260068 w 552450"/>
                <a:gd name="connsiteY35" fmla="*/ 310632 h 447675"/>
                <a:gd name="connsiteX36" fmla="*/ 285499 w 552450"/>
                <a:gd name="connsiteY36" fmla="*/ 336063 h 447675"/>
                <a:gd name="connsiteX37" fmla="*/ 407040 w 552450"/>
                <a:gd name="connsiteY37" fmla="*/ 336063 h 447675"/>
                <a:gd name="connsiteX38" fmla="*/ 432471 w 552450"/>
                <a:gd name="connsiteY38" fmla="*/ 310632 h 447675"/>
                <a:gd name="connsiteX39" fmla="*/ 432471 w 552450"/>
                <a:gd name="connsiteY39" fmla="*/ 296810 h 447675"/>
                <a:gd name="connsiteX40" fmla="*/ 529940 w 552450"/>
                <a:gd name="connsiteY40" fmla="*/ 296810 h 447675"/>
                <a:gd name="connsiteX41" fmla="*/ 548990 w 552450"/>
                <a:gd name="connsiteY41" fmla="*/ 277760 h 447675"/>
                <a:gd name="connsiteX42" fmla="*/ 548990 w 552450"/>
                <a:gd name="connsiteY42" fmla="*/ 218963 h 447675"/>
                <a:gd name="connsiteX43" fmla="*/ 529940 w 552450"/>
                <a:gd name="connsiteY43" fmla="*/ 199913 h 447675"/>
                <a:gd name="connsiteX44" fmla="*/ 498588 w 552450"/>
                <a:gd name="connsiteY44" fmla="*/ 33123 h 447675"/>
                <a:gd name="connsiteX45" fmla="*/ 529861 w 552450"/>
                <a:gd name="connsiteY45" fmla="*/ 64396 h 447675"/>
                <a:gd name="connsiteX46" fmla="*/ 498588 w 552450"/>
                <a:gd name="connsiteY46" fmla="*/ 95668 h 447675"/>
                <a:gd name="connsiteX47" fmla="*/ 403656 w 552450"/>
                <a:gd name="connsiteY47" fmla="*/ 64453 h 447675"/>
                <a:gd name="connsiteX48" fmla="*/ 403659 w 552450"/>
                <a:gd name="connsiteY48" fmla="*/ 64387 h 447675"/>
                <a:gd name="connsiteX49" fmla="*/ 403658 w 552450"/>
                <a:gd name="connsiteY49" fmla="*/ 64353 h 447675"/>
                <a:gd name="connsiteX50" fmla="*/ 498588 w 552450"/>
                <a:gd name="connsiteY50" fmla="*/ 33123 h 447675"/>
                <a:gd name="connsiteX51" fmla="*/ 194104 w 552450"/>
                <a:gd name="connsiteY51" fmla="*/ 95668 h 447675"/>
                <a:gd name="connsiteX52" fmla="*/ 162832 w 552450"/>
                <a:gd name="connsiteY52" fmla="*/ 64396 h 447675"/>
                <a:gd name="connsiteX53" fmla="*/ 194104 w 552450"/>
                <a:gd name="connsiteY53" fmla="*/ 33123 h 447675"/>
                <a:gd name="connsiteX54" fmla="*/ 289061 w 552450"/>
                <a:gd name="connsiteY54" fmla="*/ 64387 h 447675"/>
                <a:gd name="connsiteX55" fmla="*/ 194104 w 552450"/>
                <a:gd name="connsiteY55" fmla="*/ 95668 h 447675"/>
                <a:gd name="connsiteX56" fmla="*/ 346318 w 552450"/>
                <a:gd name="connsiteY56" fmla="*/ 26194 h 447675"/>
                <a:gd name="connsiteX57" fmla="*/ 384598 w 552450"/>
                <a:gd name="connsiteY57" fmla="*/ 64269 h 447675"/>
                <a:gd name="connsiteX58" fmla="*/ 384586 w 552450"/>
                <a:gd name="connsiteY58" fmla="*/ 64396 h 447675"/>
                <a:gd name="connsiteX59" fmla="*/ 384596 w 552450"/>
                <a:gd name="connsiteY59" fmla="*/ 64513 h 447675"/>
                <a:gd name="connsiteX60" fmla="*/ 346318 w 552450"/>
                <a:gd name="connsiteY60" fmla="*/ 102682 h 447675"/>
                <a:gd name="connsiteX61" fmla="*/ 308121 w 552450"/>
                <a:gd name="connsiteY61" fmla="*/ 64387 h 447675"/>
                <a:gd name="connsiteX62" fmla="*/ 346318 w 552450"/>
                <a:gd name="connsiteY62" fmla="*/ 26194 h 447675"/>
                <a:gd name="connsiteX63" fmla="*/ 346318 w 552450"/>
                <a:gd name="connsiteY63" fmla="*/ 121732 h 447675"/>
                <a:gd name="connsiteX64" fmla="*/ 360704 w 552450"/>
                <a:gd name="connsiteY64" fmla="*/ 119832 h 447675"/>
                <a:gd name="connsiteX65" fmla="*/ 360704 w 552450"/>
                <a:gd name="connsiteY65" fmla="*/ 160744 h 447675"/>
                <a:gd name="connsiteX66" fmla="*/ 331989 w 552450"/>
                <a:gd name="connsiteY66" fmla="*/ 160744 h 447675"/>
                <a:gd name="connsiteX67" fmla="*/ 331989 w 552450"/>
                <a:gd name="connsiteY67" fmla="*/ 119840 h 447675"/>
                <a:gd name="connsiteX68" fmla="*/ 346318 w 552450"/>
                <a:gd name="connsiteY68" fmla="*/ 121732 h 447675"/>
                <a:gd name="connsiteX69" fmla="*/ 136815 w 552450"/>
                <a:gd name="connsiteY69" fmla="*/ 277760 h 447675"/>
                <a:gd name="connsiteX70" fmla="*/ 111370 w 552450"/>
                <a:gd name="connsiteY70" fmla="*/ 303209 h 447675"/>
                <a:gd name="connsiteX71" fmla="*/ 111370 w 552450"/>
                <a:gd name="connsiteY71" fmla="*/ 423751 h 447675"/>
                <a:gd name="connsiteX72" fmla="*/ 56708 w 552450"/>
                <a:gd name="connsiteY72" fmla="*/ 423751 h 447675"/>
                <a:gd name="connsiteX73" fmla="*/ 56708 w 552450"/>
                <a:gd name="connsiteY73" fmla="*/ 283145 h 447675"/>
                <a:gd name="connsiteX74" fmla="*/ 120895 w 552450"/>
                <a:gd name="connsiteY74" fmla="*/ 218963 h 447675"/>
                <a:gd name="connsiteX75" fmla="*/ 260068 w 552450"/>
                <a:gd name="connsiteY75" fmla="*/ 218963 h 447675"/>
                <a:gd name="connsiteX76" fmla="*/ 260068 w 552450"/>
                <a:gd name="connsiteY76" fmla="*/ 277760 h 447675"/>
                <a:gd name="connsiteX77" fmla="*/ 136815 w 552450"/>
                <a:gd name="connsiteY77" fmla="*/ 277760 h 447675"/>
                <a:gd name="connsiteX78" fmla="*/ 413421 w 552450"/>
                <a:gd name="connsiteY78" fmla="*/ 310632 h 447675"/>
                <a:gd name="connsiteX79" fmla="*/ 407040 w 552450"/>
                <a:gd name="connsiteY79" fmla="*/ 317013 h 447675"/>
                <a:gd name="connsiteX80" fmla="*/ 285499 w 552450"/>
                <a:gd name="connsiteY80" fmla="*/ 317013 h 447675"/>
                <a:gd name="connsiteX81" fmla="*/ 279118 w 552450"/>
                <a:gd name="connsiteY81" fmla="*/ 310632 h 447675"/>
                <a:gd name="connsiteX82" fmla="*/ 279118 w 552450"/>
                <a:gd name="connsiteY82" fmla="*/ 287377 h 447675"/>
                <a:gd name="connsiteX83" fmla="*/ 279136 w 552450"/>
                <a:gd name="connsiteY83" fmla="*/ 287285 h 447675"/>
                <a:gd name="connsiteX84" fmla="*/ 279136 w 552450"/>
                <a:gd name="connsiteY84" fmla="*/ 209438 h 447675"/>
                <a:gd name="connsiteX85" fmla="*/ 279118 w 552450"/>
                <a:gd name="connsiteY85" fmla="*/ 209346 h 447675"/>
                <a:gd name="connsiteX86" fmla="*/ 279118 w 552450"/>
                <a:gd name="connsiteY86" fmla="*/ 186230 h 447675"/>
                <a:gd name="connsiteX87" fmla="*/ 285499 w 552450"/>
                <a:gd name="connsiteY87" fmla="*/ 179849 h 447675"/>
                <a:gd name="connsiteX88" fmla="*/ 407040 w 552450"/>
                <a:gd name="connsiteY88" fmla="*/ 179849 h 447675"/>
                <a:gd name="connsiteX89" fmla="*/ 413421 w 552450"/>
                <a:gd name="connsiteY89" fmla="*/ 186230 h 447675"/>
                <a:gd name="connsiteX90" fmla="*/ 413421 w 552450"/>
                <a:gd name="connsiteY90" fmla="*/ 310632 h 447675"/>
                <a:gd name="connsiteX91" fmla="*/ 529940 w 552450"/>
                <a:gd name="connsiteY91" fmla="*/ 277760 h 447675"/>
                <a:gd name="connsiteX92" fmla="*/ 432611 w 552450"/>
                <a:gd name="connsiteY92" fmla="*/ 277760 h 447675"/>
                <a:gd name="connsiteX93" fmla="*/ 432611 w 552450"/>
                <a:gd name="connsiteY93" fmla="*/ 218963 h 447675"/>
                <a:gd name="connsiteX94" fmla="*/ 529940 w 552450"/>
                <a:gd name="connsiteY94" fmla="*/ 218963 h 447675"/>
                <a:gd name="connsiteX95" fmla="*/ 529940 w 552450"/>
                <a:gd name="connsiteY95" fmla="*/ 27776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552450" h="447675">
                  <a:moveTo>
                    <a:pt x="529940" y="199913"/>
                  </a:moveTo>
                  <a:lnTo>
                    <a:pt x="432471" y="199913"/>
                  </a:lnTo>
                  <a:lnTo>
                    <a:pt x="432471" y="186230"/>
                  </a:lnTo>
                  <a:cubicBezTo>
                    <a:pt x="432471" y="172203"/>
                    <a:pt x="421063" y="160799"/>
                    <a:pt x="407040" y="160799"/>
                  </a:cubicBezTo>
                  <a:lnTo>
                    <a:pt x="379754" y="160799"/>
                  </a:lnTo>
                  <a:lnTo>
                    <a:pt x="379754" y="110877"/>
                  </a:lnTo>
                  <a:cubicBezTo>
                    <a:pt x="388381" y="104653"/>
                    <a:pt x="395230" y="96127"/>
                    <a:pt x="399337" y="86165"/>
                  </a:cubicBezTo>
                  <a:cubicBezTo>
                    <a:pt x="427721" y="105766"/>
                    <a:pt x="488129" y="114719"/>
                    <a:pt x="498588" y="114719"/>
                  </a:cubicBezTo>
                  <a:cubicBezTo>
                    <a:pt x="526335" y="114719"/>
                    <a:pt x="548911" y="92143"/>
                    <a:pt x="548911" y="64396"/>
                  </a:cubicBezTo>
                  <a:cubicBezTo>
                    <a:pt x="548911" y="36649"/>
                    <a:pt x="526335" y="14074"/>
                    <a:pt x="498588" y="14074"/>
                  </a:cubicBezTo>
                  <a:cubicBezTo>
                    <a:pt x="488129" y="14074"/>
                    <a:pt x="427712" y="23027"/>
                    <a:pt x="399331" y="42631"/>
                  </a:cubicBezTo>
                  <a:cubicBezTo>
                    <a:pt x="390733" y="21832"/>
                    <a:pt x="370220" y="7144"/>
                    <a:pt x="346318" y="7144"/>
                  </a:cubicBezTo>
                  <a:cubicBezTo>
                    <a:pt x="322449" y="7144"/>
                    <a:pt x="301967" y="21839"/>
                    <a:pt x="293387" y="42646"/>
                  </a:cubicBezTo>
                  <a:cubicBezTo>
                    <a:pt x="265013" y="23032"/>
                    <a:pt x="204567" y="14073"/>
                    <a:pt x="194104" y="14073"/>
                  </a:cubicBezTo>
                  <a:cubicBezTo>
                    <a:pt x="166357" y="14073"/>
                    <a:pt x="143782" y="36649"/>
                    <a:pt x="143782" y="64396"/>
                  </a:cubicBezTo>
                  <a:cubicBezTo>
                    <a:pt x="143782" y="92143"/>
                    <a:pt x="166357" y="114718"/>
                    <a:pt x="194104" y="114718"/>
                  </a:cubicBezTo>
                  <a:cubicBezTo>
                    <a:pt x="204566" y="114718"/>
                    <a:pt x="265005" y="105761"/>
                    <a:pt x="293381" y="86150"/>
                  </a:cubicBezTo>
                  <a:cubicBezTo>
                    <a:pt x="297481" y="96118"/>
                    <a:pt x="304320" y="104652"/>
                    <a:pt x="312939" y="110879"/>
                  </a:cubicBezTo>
                  <a:lnTo>
                    <a:pt x="312939" y="160799"/>
                  </a:lnTo>
                  <a:lnTo>
                    <a:pt x="285499" y="160799"/>
                  </a:lnTo>
                  <a:cubicBezTo>
                    <a:pt x="271476" y="160799"/>
                    <a:pt x="260068" y="172203"/>
                    <a:pt x="260068" y="186230"/>
                  </a:cubicBezTo>
                  <a:lnTo>
                    <a:pt x="260068" y="199913"/>
                  </a:lnTo>
                  <a:lnTo>
                    <a:pt x="120895" y="199913"/>
                  </a:lnTo>
                  <a:cubicBezTo>
                    <a:pt x="75000" y="199913"/>
                    <a:pt x="37658" y="237250"/>
                    <a:pt x="37658" y="283145"/>
                  </a:cubicBezTo>
                  <a:lnTo>
                    <a:pt x="37658" y="423751"/>
                  </a:lnTo>
                  <a:lnTo>
                    <a:pt x="16669" y="423751"/>
                  </a:lnTo>
                  <a:cubicBezTo>
                    <a:pt x="11409" y="423751"/>
                    <a:pt x="7144" y="428011"/>
                    <a:pt x="7144" y="433276"/>
                  </a:cubicBezTo>
                  <a:cubicBezTo>
                    <a:pt x="7144" y="438540"/>
                    <a:pt x="11409" y="442801"/>
                    <a:pt x="16669" y="442801"/>
                  </a:cubicBezTo>
                  <a:cubicBezTo>
                    <a:pt x="66352" y="442801"/>
                    <a:pt x="101052" y="442801"/>
                    <a:pt x="151409" y="442801"/>
                  </a:cubicBezTo>
                  <a:cubicBezTo>
                    <a:pt x="156670" y="442801"/>
                    <a:pt x="160934" y="438540"/>
                    <a:pt x="160934" y="433276"/>
                  </a:cubicBezTo>
                  <a:cubicBezTo>
                    <a:pt x="160934" y="428011"/>
                    <a:pt x="156670" y="423751"/>
                    <a:pt x="151409" y="423751"/>
                  </a:cubicBezTo>
                  <a:lnTo>
                    <a:pt x="130420" y="423751"/>
                  </a:lnTo>
                  <a:lnTo>
                    <a:pt x="130420" y="303209"/>
                  </a:lnTo>
                  <a:cubicBezTo>
                    <a:pt x="130420" y="299684"/>
                    <a:pt x="133290" y="296810"/>
                    <a:pt x="136815" y="296810"/>
                  </a:cubicBezTo>
                  <a:lnTo>
                    <a:pt x="260068" y="296810"/>
                  </a:lnTo>
                  <a:lnTo>
                    <a:pt x="260068" y="310632"/>
                  </a:lnTo>
                  <a:cubicBezTo>
                    <a:pt x="260068" y="324659"/>
                    <a:pt x="271477" y="336063"/>
                    <a:pt x="285499" y="336063"/>
                  </a:cubicBezTo>
                  <a:lnTo>
                    <a:pt x="407040" y="336063"/>
                  </a:lnTo>
                  <a:cubicBezTo>
                    <a:pt x="421063" y="336063"/>
                    <a:pt x="432471" y="324659"/>
                    <a:pt x="432471" y="310632"/>
                  </a:cubicBezTo>
                  <a:lnTo>
                    <a:pt x="432471" y="296810"/>
                  </a:lnTo>
                  <a:lnTo>
                    <a:pt x="529940" y="296810"/>
                  </a:lnTo>
                  <a:cubicBezTo>
                    <a:pt x="540446" y="296810"/>
                    <a:pt x="548990" y="288261"/>
                    <a:pt x="548990" y="277760"/>
                  </a:cubicBezTo>
                  <a:lnTo>
                    <a:pt x="548990" y="218963"/>
                  </a:lnTo>
                  <a:cubicBezTo>
                    <a:pt x="548990" y="208462"/>
                    <a:pt x="540446" y="199913"/>
                    <a:pt x="529940" y="199913"/>
                  </a:cubicBezTo>
                  <a:close/>
                  <a:moveTo>
                    <a:pt x="498588" y="33123"/>
                  </a:moveTo>
                  <a:cubicBezTo>
                    <a:pt x="515834" y="33123"/>
                    <a:pt x="529861" y="47150"/>
                    <a:pt x="529861" y="64396"/>
                  </a:cubicBezTo>
                  <a:cubicBezTo>
                    <a:pt x="529861" y="81641"/>
                    <a:pt x="515834" y="95668"/>
                    <a:pt x="498588" y="95668"/>
                  </a:cubicBezTo>
                  <a:cubicBezTo>
                    <a:pt x="470112" y="95668"/>
                    <a:pt x="404887" y="75763"/>
                    <a:pt x="403656" y="64453"/>
                  </a:cubicBezTo>
                  <a:cubicBezTo>
                    <a:pt x="403656" y="64431"/>
                    <a:pt x="403659" y="64409"/>
                    <a:pt x="403659" y="64387"/>
                  </a:cubicBezTo>
                  <a:cubicBezTo>
                    <a:pt x="403659" y="64375"/>
                    <a:pt x="403658" y="64364"/>
                    <a:pt x="403658" y="64353"/>
                  </a:cubicBezTo>
                  <a:cubicBezTo>
                    <a:pt x="404902" y="53024"/>
                    <a:pt x="470115" y="33123"/>
                    <a:pt x="498588" y="33123"/>
                  </a:cubicBezTo>
                  <a:close/>
                  <a:moveTo>
                    <a:pt x="194104" y="95668"/>
                  </a:moveTo>
                  <a:cubicBezTo>
                    <a:pt x="176859" y="95668"/>
                    <a:pt x="162832" y="81641"/>
                    <a:pt x="162832" y="64396"/>
                  </a:cubicBezTo>
                  <a:cubicBezTo>
                    <a:pt x="162832" y="47151"/>
                    <a:pt x="176859" y="33123"/>
                    <a:pt x="194104" y="33123"/>
                  </a:cubicBezTo>
                  <a:cubicBezTo>
                    <a:pt x="222619" y="33123"/>
                    <a:pt x="287996" y="53085"/>
                    <a:pt x="289061" y="64387"/>
                  </a:cubicBezTo>
                  <a:cubicBezTo>
                    <a:pt x="287996" y="75707"/>
                    <a:pt x="222619" y="95668"/>
                    <a:pt x="194104" y="95668"/>
                  </a:cubicBezTo>
                  <a:close/>
                  <a:moveTo>
                    <a:pt x="346318" y="26194"/>
                  </a:moveTo>
                  <a:cubicBezTo>
                    <a:pt x="367393" y="26194"/>
                    <a:pt x="384532" y="43265"/>
                    <a:pt x="384598" y="64269"/>
                  </a:cubicBezTo>
                  <a:cubicBezTo>
                    <a:pt x="384597" y="64312"/>
                    <a:pt x="384586" y="64353"/>
                    <a:pt x="384586" y="64396"/>
                  </a:cubicBezTo>
                  <a:cubicBezTo>
                    <a:pt x="384586" y="64435"/>
                    <a:pt x="384596" y="64473"/>
                    <a:pt x="384596" y="64513"/>
                  </a:cubicBezTo>
                  <a:cubicBezTo>
                    <a:pt x="384525" y="85569"/>
                    <a:pt x="367390" y="102682"/>
                    <a:pt x="346318" y="102682"/>
                  </a:cubicBezTo>
                  <a:cubicBezTo>
                    <a:pt x="325255" y="102682"/>
                    <a:pt x="308121" y="85502"/>
                    <a:pt x="308121" y="64387"/>
                  </a:cubicBezTo>
                  <a:cubicBezTo>
                    <a:pt x="308121" y="43327"/>
                    <a:pt x="325255" y="26194"/>
                    <a:pt x="346318" y="26194"/>
                  </a:cubicBezTo>
                  <a:close/>
                  <a:moveTo>
                    <a:pt x="346318" y="121732"/>
                  </a:moveTo>
                  <a:cubicBezTo>
                    <a:pt x="351294" y="121732"/>
                    <a:pt x="356097" y="121029"/>
                    <a:pt x="360704" y="119832"/>
                  </a:cubicBezTo>
                  <a:lnTo>
                    <a:pt x="360704" y="160744"/>
                  </a:lnTo>
                  <a:lnTo>
                    <a:pt x="331989" y="160744"/>
                  </a:lnTo>
                  <a:lnTo>
                    <a:pt x="331989" y="119840"/>
                  </a:lnTo>
                  <a:cubicBezTo>
                    <a:pt x="336578" y="121031"/>
                    <a:pt x="341363" y="121732"/>
                    <a:pt x="346318" y="121732"/>
                  </a:cubicBezTo>
                  <a:close/>
                  <a:moveTo>
                    <a:pt x="136815" y="277760"/>
                  </a:moveTo>
                  <a:cubicBezTo>
                    <a:pt x="122783" y="277760"/>
                    <a:pt x="111370" y="289173"/>
                    <a:pt x="111370" y="303209"/>
                  </a:cubicBezTo>
                  <a:lnTo>
                    <a:pt x="111370" y="423751"/>
                  </a:lnTo>
                  <a:lnTo>
                    <a:pt x="56708" y="423751"/>
                  </a:lnTo>
                  <a:lnTo>
                    <a:pt x="56708" y="283145"/>
                  </a:lnTo>
                  <a:cubicBezTo>
                    <a:pt x="56708" y="247752"/>
                    <a:pt x="85502" y="218963"/>
                    <a:pt x="120895" y="218963"/>
                  </a:cubicBezTo>
                  <a:lnTo>
                    <a:pt x="260068" y="218963"/>
                  </a:lnTo>
                  <a:lnTo>
                    <a:pt x="260068" y="277760"/>
                  </a:lnTo>
                  <a:lnTo>
                    <a:pt x="136815" y="277760"/>
                  </a:lnTo>
                  <a:close/>
                  <a:moveTo>
                    <a:pt x="413421" y="310632"/>
                  </a:moveTo>
                  <a:cubicBezTo>
                    <a:pt x="413421" y="314148"/>
                    <a:pt x="410561" y="317013"/>
                    <a:pt x="407040" y="317013"/>
                  </a:cubicBezTo>
                  <a:lnTo>
                    <a:pt x="285499" y="317013"/>
                  </a:lnTo>
                  <a:cubicBezTo>
                    <a:pt x="282099" y="317013"/>
                    <a:pt x="279118" y="314027"/>
                    <a:pt x="279118" y="310632"/>
                  </a:cubicBezTo>
                  <a:lnTo>
                    <a:pt x="279118" y="287377"/>
                  </a:lnTo>
                  <a:cubicBezTo>
                    <a:pt x="279118" y="287345"/>
                    <a:pt x="279136" y="287317"/>
                    <a:pt x="279136" y="287285"/>
                  </a:cubicBezTo>
                  <a:lnTo>
                    <a:pt x="279136" y="209438"/>
                  </a:lnTo>
                  <a:cubicBezTo>
                    <a:pt x="279136" y="209406"/>
                    <a:pt x="279118" y="209378"/>
                    <a:pt x="279118" y="209346"/>
                  </a:cubicBezTo>
                  <a:lnTo>
                    <a:pt x="279118" y="186230"/>
                  </a:lnTo>
                  <a:cubicBezTo>
                    <a:pt x="279118" y="182714"/>
                    <a:pt x="281978" y="179849"/>
                    <a:pt x="285499" y="179849"/>
                  </a:cubicBezTo>
                  <a:lnTo>
                    <a:pt x="407040" y="179849"/>
                  </a:lnTo>
                  <a:cubicBezTo>
                    <a:pt x="410617" y="179849"/>
                    <a:pt x="413421" y="182649"/>
                    <a:pt x="413421" y="186230"/>
                  </a:cubicBezTo>
                  <a:lnTo>
                    <a:pt x="413421" y="310632"/>
                  </a:lnTo>
                  <a:close/>
                  <a:moveTo>
                    <a:pt x="529940" y="277760"/>
                  </a:moveTo>
                  <a:lnTo>
                    <a:pt x="432611" y="277760"/>
                  </a:lnTo>
                  <a:lnTo>
                    <a:pt x="432611" y="218963"/>
                  </a:lnTo>
                  <a:lnTo>
                    <a:pt x="529940" y="218963"/>
                  </a:lnTo>
                  <a:lnTo>
                    <a:pt x="529940" y="27776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3" name="자유형: 도형 112">
              <a:extLst>
                <a:ext uri="{FF2B5EF4-FFF2-40B4-BE49-F238E27FC236}">
                  <a16:creationId xmlns:a16="http://schemas.microsoft.com/office/drawing/2014/main" id="{DE256F57-F6E7-4A4A-92D7-78F6B8CD4009}"/>
                </a:ext>
              </a:extLst>
            </p:cNvPr>
            <p:cNvSpPr/>
            <p:nvPr/>
          </p:nvSpPr>
          <p:spPr>
            <a:xfrm>
              <a:off x="4962087" y="3223306"/>
              <a:ext cx="57150" cy="85725"/>
            </a:xfrm>
            <a:custGeom>
              <a:avLst/>
              <a:gdLst>
                <a:gd name="connsiteX0" fmla="*/ 45593 w 57150"/>
                <a:gd name="connsiteY0" fmla="*/ 7144 h 85725"/>
                <a:gd name="connsiteX1" fmla="*/ 16669 w 57150"/>
                <a:gd name="connsiteY1" fmla="*/ 7144 h 85725"/>
                <a:gd name="connsiteX2" fmla="*/ 7144 w 57150"/>
                <a:gd name="connsiteY2" fmla="*/ 16669 h 85725"/>
                <a:gd name="connsiteX3" fmla="*/ 7144 w 57150"/>
                <a:gd name="connsiteY3" fmla="*/ 70656 h 85725"/>
                <a:gd name="connsiteX4" fmla="*/ 16669 w 57150"/>
                <a:gd name="connsiteY4" fmla="*/ 80181 h 85725"/>
                <a:gd name="connsiteX5" fmla="*/ 26194 w 57150"/>
                <a:gd name="connsiteY5" fmla="*/ 70656 h 85725"/>
                <a:gd name="connsiteX6" fmla="*/ 26194 w 57150"/>
                <a:gd name="connsiteY6" fmla="*/ 26194 h 85725"/>
                <a:gd name="connsiteX7" fmla="*/ 45593 w 57150"/>
                <a:gd name="connsiteY7" fmla="*/ 26194 h 85725"/>
                <a:gd name="connsiteX8" fmla="*/ 55118 w 57150"/>
                <a:gd name="connsiteY8" fmla="*/ 16669 h 85725"/>
                <a:gd name="connsiteX9" fmla="*/ 45593 w 57150"/>
                <a:gd name="connsiteY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85725">
                  <a:moveTo>
                    <a:pt x="45593" y="7144"/>
                  </a:moveTo>
                  <a:lnTo>
                    <a:pt x="16669" y="7144"/>
                  </a:lnTo>
                  <a:cubicBezTo>
                    <a:pt x="11409" y="7144"/>
                    <a:pt x="7144" y="11404"/>
                    <a:pt x="7144" y="16669"/>
                  </a:cubicBezTo>
                  <a:lnTo>
                    <a:pt x="7144" y="70656"/>
                  </a:lnTo>
                  <a:cubicBezTo>
                    <a:pt x="7144" y="75921"/>
                    <a:pt x="11409" y="80181"/>
                    <a:pt x="16669" y="80181"/>
                  </a:cubicBezTo>
                  <a:cubicBezTo>
                    <a:pt x="21929" y="80181"/>
                    <a:pt x="26194" y="75921"/>
                    <a:pt x="26194" y="70656"/>
                  </a:cubicBezTo>
                  <a:lnTo>
                    <a:pt x="26194" y="26194"/>
                  </a:lnTo>
                  <a:lnTo>
                    <a:pt x="45593" y="26194"/>
                  </a:lnTo>
                  <a:cubicBezTo>
                    <a:pt x="50853" y="26194"/>
                    <a:pt x="55118" y="21933"/>
                    <a:pt x="55118" y="16669"/>
                  </a:cubicBezTo>
                  <a:cubicBezTo>
                    <a:pt x="55118" y="11404"/>
                    <a:pt x="50853" y="7144"/>
                    <a:pt x="455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4" name="자유형: 도형 123">
              <a:extLst>
                <a:ext uri="{FF2B5EF4-FFF2-40B4-BE49-F238E27FC236}">
                  <a16:creationId xmlns:a16="http://schemas.microsoft.com/office/drawing/2014/main" id="{0B711313-B73A-4DCD-A222-3B135729F3ED}"/>
                </a:ext>
              </a:extLst>
            </p:cNvPr>
            <p:cNvSpPr/>
            <p:nvPr/>
          </p:nvSpPr>
          <p:spPr>
            <a:xfrm>
              <a:off x="4703089" y="3500861"/>
              <a:ext cx="104775" cy="152400"/>
            </a:xfrm>
            <a:custGeom>
              <a:avLst/>
              <a:gdLst>
                <a:gd name="connsiteX0" fmla="*/ 47667 w 104775"/>
                <a:gd name="connsiteY0" fmla="*/ 11441 h 152400"/>
                <a:gd name="connsiteX1" fmla="*/ 7144 w 104775"/>
                <a:gd name="connsiteY1" fmla="*/ 103268 h 152400"/>
                <a:gd name="connsiteX2" fmla="*/ 55834 w 104775"/>
                <a:gd name="connsiteY2" fmla="*/ 151963 h 152400"/>
                <a:gd name="connsiteX3" fmla="*/ 104524 w 104775"/>
                <a:gd name="connsiteY3" fmla="*/ 103268 h 152400"/>
                <a:gd name="connsiteX4" fmla="*/ 64001 w 104775"/>
                <a:gd name="connsiteY4" fmla="*/ 11441 h 152400"/>
                <a:gd name="connsiteX5" fmla="*/ 47667 w 104775"/>
                <a:gd name="connsiteY5" fmla="*/ 11441 h 152400"/>
                <a:gd name="connsiteX6" fmla="*/ 55834 w 104775"/>
                <a:gd name="connsiteY6" fmla="*/ 132913 h 152400"/>
                <a:gd name="connsiteX7" fmla="*/ 26194 w 104775"/>
                <a:gd name="connsiteY7" fmla="*/ 103268 h 152400"/>
                <a:gd name="connsiteX8" fmla="*/ 55834 w 104775"/>
                <a:gd name="connsiteY8" fmla="*/ 35337 h 152400"/>
                <a:gd name="connsiteX9" fmla="*/ 85474 w 104775"/>
                <a:gd name="connsiteY9" fmla="*/ 103268 h 152400"/>
                <a:gd name="connsiteX10" fmla="*/ 55834 w 104775"/>
                <a:gd name="connsiteY10" fmla="*/ 13291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52400">
                  <a:moveTo>
                    <a:pt x="47667" y="11441"/>
                  </a:moveTo>
                  <a:cubicBezTo>
                    <a:pt x="40900" y="22715"/>
                    <a:pt x="7144" y="80144"/>
                    <a:pt x="7144" y="103268"/>
                  </a:cubicBezTo>
                  <a:cubicBezTo>
                    <a:pt x="7144" y="130122"/>
                    <a:pt x="28984" y="151963"/>
                    <a:pt x="55834" y="151963"/>
                  </a:cubicBezTo>
                  <a:cubicBezTo>
                    <a:pt x="82683" y="151963"/>
                    <a:pt x="104524" y="130122"/>
                    <a:pt x="104524" y="103268"/>
                  </a:cubicBezTo>
                  <a:cubicBezTo>
                    <a:pt x="104524" y="80144"/>
                    <a:pt x="70768" y="22715"/>
                    <a:pt x="64001" y="11441"/>
                  </a:cubicBezTo>
                  <a:cubicBezTo>
                    <a:pt x="60559" y="5711"/>
                    <a:pt x="51108" y="5711"/>
                    <a:pt x="47667" y="11441"/>
                  </a:cubicBezTo>
                  <a:close/>
                  <a:moveTo>
                    <a:pt x="55834" y="132913"/>
                  </a:moveTo>
                  <a:cubicBezTo>
                    <a:pt x="39491" y="132913"/>
                    <a:pt x="26194" y="119611"/>
                    <a:pt x="26194" y="103268"/>
                  </a:cubicBezTo>
                  <a:cubicBezTo>
                    <a:pt x="26194" y="91818"/>
                    <a:pt x="42072" y="59838"/>
                    <a:pt x="55834" y="35337"/>
                  </a:cubicBezTo>
                  <a:cubicBezTo>
                    <a:pt x="69596" y="59838"/>
                    <a:pt x="85474" y="91818"/>
                    <a:pt x="85474" y="103268"/>
                  </a:cubicBezTo>
                  <a:cubicBezTo>
                    <a:pt x="85474" y="119611"/>
                    <a:pt x="72177" y="132913"/>
                    <a:pt x="55834" y="1329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50" name="그래픽 23">
            <a:extLst>
              <a:ext uri="{FF2B5EF4-FFF2-40B4-BE49-F238E27FC236}">
                <a16:creationId xmlns:a16="http://schemas.microsoft.com/office/drawing/2014/main" id="{7FFDF3A4-D78D-49ED-9F92-2571B1C32D1D}"/>
              </a:ext>
            </a:extLst>
          </p:cNvPr>
          <p:cNvSpPr/>
          <p:nvPr/>
        </p:nvSpPr>
        <p:spPr>
          <a:xfrm>
            <a:off x="3287754" y="1368563"/>
            <a:ext cx="279399" cy="285473"/>
          </a:xfrm>
          <a:custGeom>
            <a:avLst/>
            <a:gdLst>
              <a:gd name="connsiteX0" fmla="*/ 17536 w 230756"/>
              <a:gd name="connsiteY0" fmla="*/ 10512 h 235772"/>
              <a:gd name="connsiteX1" fmla="*/ 10521 w 230756"/>
              <a:gd name="connsiteY1" fmla="*/ 10512 h 235772"/>
              <a:gd name="connsiteX2" fmla="*/ 10521 w 230756"/>
              <a:gd name="connsiteY2" fmla="*/ 202940 h 235772"/>
              <a:gd name="connsiteX3" fmla="*/ 72549 w 230756"/>
              <a:gd name="connsiteY3" fmla="*/ 202940 h 235772"/>
              <a:gd name="connsiteX4" fmla="*/ 17534 w 230756"/>
              <a:gd name="connsiteY4" fmla="*/ 10512 h 235772"/>
              <a:gd name="connsiteX5" fmla="*/ 10521 w 230756"/>
              <a:gd name="connsiteY5" fmla="*/ 212973 h 235772"/>
              <a:gd name="connsiteX6" fmla="*/ 10521 w 230756"/>
              <a:gd name="connsiteY6" fmla="*/ 226239 h 235772"/>
              <a:gd name="connsiteX7" fmla="*/ 79214 w 230756"/>
              <a:gd name="connsiteY7" fmla="*/ 226239 h 235772"/>
              <a:gd name="connsiteX8" fmla="*/ 75422 w 230756"/>
              <a:gd name="connsiteY8" fmla="*/ 212973 h 235772"/>
              <a:gd name="connsiteX9" fmla="*/ 488 w 230756"/>
              <a:gd name="connsiteY9" fmla="*/ 5495 h 235772"/>
              <a:gd name="connsiteX10" fmla="*/ 5505 w 230756"/>
              <a:gd name="connsiteY10" fmla="*/ 479 h 235772"/>
              <a:gd name="connsiteX11" fmla="*/ 21308 w 230756"/>
              <a:gd name="connsiteY11" fmla="*/ 479 h 235772"/>
              <a:gd name="connsiteX12" fmla="*/ 26188 w 230756"/>
              <a:gd name="connsiteY12" fmla="*/ 4329 h 235772"/>
              <a:gd name="connsiteX13" fmla="*/ 32233 w 230756"/>
              <a:gd name="connsiteY13" fmla="*/ 25463 h 235772"/>
              <a:gd name="connsiteX14" fmla="*/ 84201 w 230756"/>
              <a:gd name="connsiteY14" fmla="*/ 25463 h 235772"/>
              <a:gd name="connsiteX15" fmla="*/ 84201 w 230756"/>
              <a:gd name="connsiteY15" fmla="*/ 14803 h 235772"/>
              <a:gd name="connsiteX16" fmla="*/ 89217 w 230756"/>
              <a:gd name="connsiteY16" fmla="*/ 9787 h 235772"/>
              <a:gd name="connsiteX17" fmla="*/ 127232 w 230756"/>
              <a:gd name="connsiteY17" fmla="*/ 9787 h 235772"/>
              <a:gd name="connsiteX18" fmla="*/ 132248 w 230756"/>
              <a:gd name="connsiteY18" fmla="*/ 14803 h 235772"/>
              <a:gd name="connsiteX19" fmla="*/ 132248 w 230756"/>
              <a:gd name="connsiteY19" fmla="*/ 36133 h 235772"/>
              <a:gd name="connsiteX20" fmla="*/ 169902 w 230756"/>
              <a:gd name="connsiteY20" fmla="*/ 36133 h 235772"/>
              <a:gd name="connsiteX21" fmla="*/ 191193 w 230756"/>
              <a:gd name="connsiteY21" fmla="*/ 44970 h 235772"/>
              <a:gd name="connsiteX22" fmla="*/ 200030 w 230756"/>
              <a:gd name="connsiteY22" fmla="*/ 66251 h 235772"/>
              <a:gd name="connsiteX23" fmla="*/ 200030 w 230756"/>
              <a:gd name="connsiteY23" fmla="*/ 137560 h 235772"/>
              <a:gd name="connsiteX24" fmla="*/ 195014 w 230756"/>
              <a:gd name="connsiteY24" fmla="*/ 142576 h 235772"/>
              <a:gd name="connsiteX25" fmla="*/ 189997 w 230756"/>
              <a:gd name="connsiteY25" fmla="*/ 137560 h 235772"/>
              <a:gd name="connsiteX26" fmla="*/ 189997 w 230756"/>
              <a:gd name="connsiteY26" fmla="*/ 66251 h 235772"/>
              <a:gd name="connsiteX27" fmla="*/ 184099 w 230756"/>
              <a:gd name="connsiteY27" fmla="*/ 52054 h 235772"/>
              <a:gd name="connsiteX28" fmla="*/ 169902 w 230756"/>
              <a:gd name="connsiteY28" fmla="*/ 46156 h 235772"/>
              <a:gd name="connsiteX29" fmla="*/ 132248 w 230756"/>
              <a:gd name="connsiteY29" fmla="*/ 46156 h 235772"/>
              <a:gd name="connsiteX30" fmla="*/ 132248 w 230756"/>
              <a:gd name="connsiteY30" fmla="*/ 89824 h 235772"/>
              <a:gd name="connsiteX31" fmla="*/ 135726 w 230756"/>
              <a:gd name="connsiteY31" fmla="*/ 89824 h 235772"/>
              <a:gd name="connsiteX32" fmla="*/ 153460 w 230756"/>
              <a:gd name="connsiteY32" fmla="*/ 97202 h 235772"/>
              <a:gd name="connsiteX33" fmla="*/ 160838 w 230756"/>
              <a:gd name="connsiteY33" fmla="*/ 114936 h 235772"/>
              <a:gd name="connsiteX34" fmla="*/ 160838 w 230756"/>
              <a:gd name="connsiteY34" fmla="*/ 148729 h 235772"/>
              <a:gd name="connsiteX35" fmla="*/ 155822 w 230756"/>
              <a:gd name="connsiteY35" fmla="*/ 153745 h 235772"/>
              <a:gd name="connsiteX36" fmla="*/ 150805 w 230756"/>
              <a:gd name="connsiteY36" fmla="*/ 148729 h 235772"/>
              <a:gd name="connsiteX37" fmla="*/ 150805 w 230756"/>
              <a:gd name="connsiteY37" fmla="*/ 114936 h 235772"/>
              <a:gd name="connsiteX38" fmla="*/ 146377 w 230756"/>
              <a:gd name="connsiteY38" fmla="*/ 104285 h 235772"/>
              <a:gd name="connsiteX39" fmla="*/ 135726 w 230756"/>
              <a:gd name="connsiteY39" fmla="*/ 99857 h 235772"/>
              <a:gd name="connsiteX40" fmla="*/ 132248 w 230756"/>
              <a:gd name="connsiteY40" fmla="*/ 99857 h 235772"/>
              <a:gd name="connsiteX41" fmla="*/ 132248 w 230756"/>
              <a:gd name="connsiteY41" fmla="*/ 122186 h 235772"/>
              <a:gd name="connsiteX42" fmla="*/ 127232 w 230756"/>
              <a:gd name="connsiteY42" fmla="*/ 127202 h 235772"/>
              <a:gd name="connsiteX43" fmla="*/ 89217 w 230756"/>
              <a:gd name="connsiteY43" fmla="*/ 127202 h 235772"/>
              <a:gd name="connsiteX44" fmla="*/ 84201 w 230756"/>
              <a:gd name="connsiteY44" fmla="*/ 122186 h 235772"/>
              <a:gd name="connsiteX45" fmla="*/ 84201 w 230756"/>
              <a:gd name="connsiteY45" fmla="*/ 111526 h 235772"/>
              <a:gd name="connsiteX46" fmla="*/ 56836 w 230756"/>
              <a:gd name="connsiteY46" fmla="*/ 111526 h 235772"/>
              <a:gd name="connsiteX47" fmla="*/ 90667 w 230756"/>
              <a:gd name="connsiteY47" fmla="*/ 229874 h 235772"/>
              <a:gd name="connsiteX48" fmla="*/ 87218 w 230756"/>
              <a:gd name="connsiteY48" fmla="*/ 236066 h 235772"/>
              <a:gd name="connsiteX49" fmla="*/ 85846 w 230756"/>
              <a:gd name="connsiteY49" fmla="*/ 236262 h 235772"/>
              <a:gd name="connsiteX50" fmla="*/ 5495 w 230756"/>
              <a:gd name="connsiteY50" fmla="*/ 236262 h 235772"/>
              <a:gd name="connsiteX51" fmla="*/ 479 w 230756"/>
              <a:gd name="connsiteY51" fmla="*/ 231246 h 235772"/>
              <a:gd name="connsiteX52" fmla="*/ 479 w 230756"/>
              <a:gd name="connsiteY52" fmla="*/ 5486 h 235772"/>
              <a:gd name="connsiteX53" fmla="*/ 142557 w 230756"/>
              <a:gd name="connsiteY53" fmla="*/ 222868 h 235772"/>
              <a:gd name="connsiteX54" fmla="*/ 135698 w 230756"/>
              <a:gd name="connsiteY54" fmla="*/ 221143 h 235772"/>
              <a:gd name="connsiteX55" fmla="*/ 137422 w 230756"/>
              <a:gd name="connsiteY55" fmla="*/ 214285 h 235772"/>
              <a:gd name="connsiteX56" fmla="*/ 154549 w 230756"/>
              <a:gd name="connsiteY56" fmla="*/ 209543 h 235772"/>
              <a:gd name="connsiteX57" fmla="*/ 171675 w 230756"/>
              <a:gd name="connsiteY57" fmla="*/ 214285 h 235772"/>
              <a:gd name="connsiteX58" fmla="*/ 183678 w 230756"/>
              <a:gd name="connsiteY58" fmla="*/ 217577 h 235772"/>
              <a:gd name="connsiteX59" fmla="*/ 195670 w 230756"/>
              <a:gd name="connsiteY59" fmla="*/ 214285 h 235772"/>
              <a:gd name="connsiteX60" fmla="*/ 212796 w 230756"/>
              <a:gd name="connsiteY60" fmla="*/ 209543 h 235772"/>
              <a:gd name="connsiteX61" fmla="*/ 229923 w 230756"/>
              <a:gd name="connsiteY61" fmla="*/ 214285 h 235772"/>
              <a:gd name="connsiteX62" fmla="*/ 231647 w 230756"/>
              <a:gd name="connsiteY62" fmla="*/ 221143 h 235772"/>
              <a:gd name="connsiteX63" fmla="*/ 224789 w 230756"/>
              <a:gd name="connsiteY63" fmla="*/ 222868 h 235772"/>
              <a:gd name="connsiteX64" fmla="*/ 212786 w 230756"/>
              <a:gd name="connsiteY64" fmla="*/ 219576 h 235772"/>
              <a:gd name="connsiteX65" fmla="*/ 200784 w 230756"/>
              <a:gd name="connsiteY65" fmla="*/ 222868 h 235772"/>
              <a:gd name="connsiteX66" fmla="*/ 183658 w 230756"/>
              <a:gd name="connsiteY66" fmla="*/ 227610 h 235772"/>
              <a:gd name="connsiteX67" fmla="*/ 166531 w 230756"/>
              <a:gd name="connsiteY67" fmla="*/ 222868 h 235772"/>
              <a:gd name="connsiteX68" fmla="*/ 154529 w 230756"/>
              <a:gd name="connsiteY68" fmla="*/ 219576 h 235772"/>
              <a:gd name="connsiteX69" fmla="*/ 142526 w 230756"/>
              <a:gd name="connsiteY69" fmla="*/ 222868 h 235772"/>
              <a:gd name="connsiteX70" fmla="*/ 101660 w 230756"/>
              <a:gd name="connsiteY70" fmla="*/ 195473 h 235772"/>
              <a:gd name="connsiteX71" fmla="*/ 94801 w 230756"/>
              <a:gd name="connsiteY71" fmla="*/ 193749 h 235772"/>
              <a:gd name="connsiteX72" fmla="*/ 96526 w 230756"/>
              <a:gd name="connsiteY72" fmla="*/ 186890 h 235772"/>
              <a:gd name="connsiteX73" fmla="*/ 118003 w 230756"/>
              <a:gd name="connsiteY73" fmla="*/ 180953 h 235772"/>
              <a:gd name="connsiteX74" fmla="*/ 139479 w 230756"/>
              <a:gd name="connsiteY74" fmla="*/ 186890 h 235772"/>
              <a:gd name="connsiteX75" fmla="*/ 155822 w 230756"/>
              <a:gd name="connsiteY75" fmla="*/ 191378 h 235772"/>
              <a:gd name="connsiteX76" fmla="*/ 172164 w 230756"/>
              <a:gd name="connsiteY76" fmla="*/ 186890 h 235772"/>
              <a:gd name="connsiteX77" fmla="*/ 193641 w 230756"/>
              <a:gd name="connsiteY77" fmla="*/ 180953 h 235772"/>
              <a:gd name="connsiteX78" fmla="*/ 215118 w 230756"/>
              <a:gd name="connsiteY78" fmla="*/ 186890 h 235772"/>
              <a:gd name="connsiteX79" fmla="*/ 216842 w 230756"/>
              <a:gd name="connsiteY79" fmla="*/ 193749 h 235772"/>
              <a:gd name="connsiteX80" fmla="*/ 209984 w 230756"/>
              <a:gd name="connsiteY80" fmla="*/ 195473 h 235772"/>
              <a:gd name="connsiteX81" fmla="*/ 193641 w 230756"/>
              <a:gd name="connsiteY81" fmla="*/ 190986 h 235772"/>
              <a:gd name="connsiteX82" fmla="*/ 177299 w 230756"/>
              <a:gd name="connsiteY82" fmla="*/ 195473 h 235772"/>
              <a:gd name="connsiteX83" fmla="*/ 155822 w 230756"/>
              <a:gd name="connsiteY83" fmla="*/ 201411 h 235772"/>
              <a:gd name="connsiteX84" fmla="*/ 134345 w 230756"/>
              <a:gd name="connsiteY84" fmla="*/ 195473 h 235772"/>
              <a:gd name="connsiteX85" fmla="*/ 118003 w 230756"/>
              <a:gd name="connsiteY85" fmla="*/ 190986 h 235772"/>
              <a:gd name="connsiteX86" fmla="*/ 101660 w 230756"/>
              <a:gd name="connsiteY86" fmla="*/ 195473 h 235772"/>
              <a:gd name="connsiteX87" fmla="*/ 183373 w 230756"/>
              <a:gd name="connsiteY87" fmla="*/ 121099 h 235772"/>
              <a:gd name="connsiteX88" fmla="*/ 178356 w 230756"/>
              <a:gd name="connsiteY88" fmla="*/ 126116 h 235772"/>
              <a:gd name="connsiteX89" fmla="*/ 173340 w 230756"/>
              <a:gd name="connsiteY89" fmla="*/ 121099 h 235772"/>
              <a:gd name="connsiteX90" fmla="*/ 173340 w 230756"/>
              <a:gd name="connsiteY90" fmla="*/ 109538 h 235772"/>
              <a:gd name="connsiteX91" fmla="*/ 178356 w 230756"/>
              <a:gd name="connsiteY91" fmla="*/ 104521 h 235772"/>
              <a:gd name="connsiteX92" fmla="*/ 183373 w 230756"/>
              <a:gd name="connsiteY92" fmla="*/ 109538 h 235772"/>
              <a:gd name="connsiteX93" fmla="*/ 150816 w 230756"/>
              <a:gd name="connsiteY93" fmla="*/ 167541 h 235772"/>
              <a:gd name="connsiteX94" fmla="*/ 155813 w 230756"/>
              <a:gd name="connsiteY94" fmla="*/ 162545 h 235772"/>
              <a:gd name="connsiteX95" fmla="*/ 160810 w 230756"/>
              <a:gd name="connsiteY95" fmla="*/ 167541 h 235772"/>
              <a:gd name="connsiteX96" fmla="*/ 160800 w 230756"/>
              <a:gd name="connsiteY96" fmla="*/ 179887 h 235772"/>
              <a:gd name="connsiteX97" fmla="*/ 155803 w 230756"/>
              <a:gd name="connsiteY97" fmla="*/ 184884 h 235772"/>
              <a:gd name="connsiteX98" fmla="*/ 150806 w 230756"/>
              <a:gd name="connsiteY98" fmla="*/ 179887 h 235772"/>
              <a:gd name="connsiteX99" fmla="*/ 173371 w 230756"/>
              <a:gd name="connsiteY99" fmla="*/ 135316 h 235772"/>
              <a:gd name="connsiteX100" fmla="*/ 178368 w 230756"/>
              <a:gd name="connsiteY100" fmla="*/ 130319 h 235772"/>
              <a:gd name="connsiteX101" fmla="*/ 183364 w 230756"/>
              <a:gd name="connsiteY101" fmla="*/ 135316 h 235772"/>
              <a:gd name="connsiteX102" fmla="*/ 183364 w 230756"/>
              <a:gd name="connsiteY102" fmla="*/ 170283 h 235772"/>
              <a:gd name="connsiteX103" fmla="*/ 178368 w 230756"/>
              <a:gd name="connsiteY103" fmla="*/ 175280 h 235772"/>
              <a:gd name="connsiteX104" fmla="*/ 173371 w 230756"/>
              <a:gd name="connsiteY104" fmla="*/ 170283 h 235772"/>
              <a:gd name="connsiteX105" fmla="*/ 189988 w 230756"/>
              <a:gd name="connsiteY105" fmla="*/ 153432 h 235772"/>
              <a:gd name="connsiteX106" fmla="*/ 195004 w 230756"/>
              <a:gd name="connsiteY106" fmla="*/ 148416 h 235772"/>
              <a:gd name="connsiteX107" fmla="*/ 200021 w 230756"/>
              <a:gd name="connsiteY107" fmla="*/ 153432 h 235772"/>
              <a:gd name="connsiteX108" fmla="*/ 200021 w 230756"/>
              <a:gd name="connsiteY108" fmla="*/ 161466 h 235772"/>
              <a:gd name="connsiteX109" fmla="*/ 195004 w 230756"/>
              <a:gd name="connsiteY109" fmla="*/ 166483 h 235772"/>
              <a:gd name="connsiteX110" fmla="*/ 189988 w 230756"/>
              <a:gd name="connsiteY110" fmla="*/ 161466 h 235772"/>
              <a:gd name="connsiteX111" fmla="*/ 53966 w 230756"/>
              <a:gd name="connsiteY111" fmla="*/ 101494 h 235772"/>
              <a:gd name="connsiteX112" fmla="*/ 84193 w 230756"/>
              <a:gd name="connsiteY112" fmla="*/ 101494 h 235772"/>
              <a:gd name="connsiteX113" fmla="*/ 84193 w 230756"/>
              <a:gd name="connsiteY113" fmla="*/ 35498 h 235772"/>
              <a:gd name="connsiteX114" fmla="*/ 35097 w 230756"/>
              <a:gd name="connsiteY114" fmla="*/ 35498 h 235772"/>
              <a:gd name="connsiteX115" fmla="*/ 94226 w 230756"/>
              <a:gd name="connsiteY115" fmla="*/ 117171 h 235772"/>
              <a:gd name="connsiteX116" fmla="*/ 122208 w 230756"/>
              <a:gd name="connsiteY116" fmla="*/ 117171 h 235772"/>
              <a:gd name="connsiteX117" fmla="*/ 122208 w 230756"/>
              <a:gd name="connsiteY117" fmla="*/ 19811 h 235772"/>
              <a:gd name="connsiteX118" fmla="*/ 94226 w 230756"/>
              <a:gd name="connsiteY118" fmla="*/ 19811 h 23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230756" h="235772">
                <a:moveTo>
                  <a:pt x="17536" y="10512"/>
                </a:moveTo>
                <a:lnTo>
                  <a:pt x="10521" y="10512"/>
                </a:lnTo>
                <a:lnTo>
                  <a:pt x="10521" y="202940"/>
                </a:lnTo>
                <a:lnTo>
                  <a:pt x="72549" y="202940"/>
                </a:lnTo>
                <a:cubicBezTo>
                  <a:pt x="54208" y="138795"/>
                  <a:pt x="35877" y="74649"/>
                  <a:pt x="17534" y="10512"/>
                </a:cubicBezTo>
                <a:close/>
                <a:moveTo>
                  <a:pt x="10521" y="212973"/>
                </a:moveTo>
                <a:lnTo>
                  <a:pt x="10521" y="226239"/>
                </a:lnTo>
                <a:lnTo>
                  <a:pt x="79214" y="226239"/>
                </a:lnTo>
                <a:lnTo>
                  <a:pt x="75422" y="212973"/>
                </a:lnTo>
                <a:close/>
                <a:moveTo>
                  <a:pt x="488" y="5495"/>
                </a:moveTo>
                <a:cubicBezTo>
                  <a:pt x="488" y="2722"/>
                  <a:pt x="2732" y="479"/>
                  <a:pt x="5505" y="479"/>
                </a:cubicBezTo>
                <a:lnTo>
                  <a:pt x="21308" y="479"/>
                </a:lnTo>
                <a:cubicBezTo>
                  <a:pt x="23679" y="479"/>
                  <a:pt x="25659" y="2125"/>
                  <a:pt x="26188" y="4329"/>
                </a:cubicBezTo>
                <a:lnTo>
                  <a:pt x="32233" y="25463"/>
                </a:lnTo>
                <a:lnTo>
                  <a:pt x="84201" y="25463"/>
                </a:lnTo>
                <a:lnTo>
                  <a:pt x="84201" y="14803"/>
                </a:lnTo>
                <a:cubicBezTo>
                  <a:pt x="84201" y="12030"/>
                  <a:pt x="86445" y="9787"/>
                  <a:pt x="89217" y="9787"/>
                </a:cubicBezTo>
                <a:lnTo>
                  <a:pt x="127232" y="9787"/>
                </a:lnTo>
                <a:cubicBezTo>
                  <a:pt x="130005" y="9787"/>
                  <a:pt x="132248" y="12031"/>
                  <a:pt x="132248" y="14803"/>
                </a:cubicBezTo>
                <a:lnTo>
                  <a:pt x="132248" y="36133"/>
                </a:lnTo>
                <a:lnTo>
                  <a:pt x="169902" y="36133"/>
                </a:lnTo>
                <a:cubicBezTo>
                  <a:pt x="178201" y="36133"/>
                  <a:pt x="185735" y="39513"/>
                  <a:pt x="191193" y="44970"/>
                </a:cubicBezTo>
                <a:cubicBezTo>
                  <a:pt x="196640" y="50418"/>
                  <a:pt x="200030" y="57962"/>
                  <a:pt x="200030" y="66251"/>
                </a:cubicBezTo>
                <a:lnTo>
                  <a:pt x="200030" y="137560"/>
                </a:lnTo>
                <a:cubicBezTo>
                  <a:pt x="200030" y="140333"/>
                  <a:pt x="197786" y="142576"/>
                  <a:pt x="195014" y="142576"/>
                </a:cubicBezTo>
                <a:cubicBezTo>
                  <a:pt x="192241" y="142576"/>
                  <a:pt x="189997" y="140333"/>
                  <a:pt x="189997" y="137560"/>
                </a:cubicBezTo>
                <a:lnTo>
                  <a:pt x="189997" y="66251"/>
                </a:lnTo>
                <a:cubicBezTo>
                  <a:pt x="189997" y="60725"/>
                  <a:pt x="187734" y="55699"/>
                  <a:pt x="184099" y="52054"/>
                </a:cubicBezTo>
                <a:cubicBezTo>
                  <a:pt x="180454" y="48409"/>
                  <a:pt x="175428" y="46156"/>
                  <a:pt x="169902" y="46156"/>
                </a:cubicBezTo>
                <a:lnTo>
                  <a:pt x="132248" y="46156"/>
                </a:lnTo>
                <a:lnTo>
                  <a:pt x="132248" y="89824"/>
                </a:lnTo>
                <a:lnTo>
                  <a:pt x="135726" y="89824"/>
                </a:lnTo>
                <a:cubicBezTo>
                  <a:pt x="142624" y="89824"/>
                  <a:pt x="148904" y="92656"/>
                  <a:pt x="153460" y="97202"/>
                </a:cubicBezTo>
                <a:cubicBezTo>
                  <a:pt x="158016" y="101738"/>
                  <a:pt x="160838" y="108018"/>
                  <a:pt x="160838" y="114936"/>
                </a:cubicBezTo>
                <a:lnTo>
                  <a:pt x="160838" y="148729"/>
                </a:lnTo>
                <a:cubicBezTo>
                  <a:pt x="160838" y="151502"/>
                  <a:pt x="158594" y="153745"/>
                  <a:pt x="155822" y="153745"/>
                </a:cubicBezTo>
                <a:cubicBezTo>
                  <a:pt x="153049" y="153745"/>
                  <a:pt x="150805" y="151502"/>
                  <a:pt x="150805" y="148729"/>
                </a:cubicBezTo>
                <a:lnTo>
                  <a:pt x="150805" y="114936"/>
                </a:lnTo>
                <a:cubicBezTo>
                  <a:pt x="150805" y="110791"/>
                  <a:pt x="149110" y="107019"/>
                  <a:pt x="146377" y="104285"/>
                </a:cubicBezTo>
                <a:cubicBezTo>
                  <a:pt x="143663" y="101542"/>
                  <a:pt x="139891" y="99857"/>
                  <a:pt x="135726" y="99857"/>
                </a:cubicBezTo>
                <a:lnTo>
                  <a:pt x="132248" y="99857"/>
                </a:lnTo>
                <a:lnTo>
                  <a:pt x="132248" y="122186"/>
                </a:lnTo>
                <a:cubicBezTo>
                  <a:pt x="132248" y="124959"/>
                  <a:pt x="130005" y="127202"/>
                  <a:pt x="127232" y="127202"/>
                </a:cubicBezTo>
                <a:lnTo>
                  <a:pt x="89217" y="127202"/>
                </a:lnTo>
                <a:cubicBezTo>
                  <a:pt x="86444" y="127202"/>
                  <a:pt x="84201" y="124959"/>
                  <a:pt x="84201" y="122186"/>
                </a:cubicBezTo>
                <a:lnTo>
                  <a:pt x="84201" y="111526"/>
                </a:lnTo>
                <a:lnTo>
                  <a:pt x="56836" y="111526"/>
                </a:lnTo>
                <a:cubicBezTo>
                  <a:pt x="68113" y="150973"/>
                  <a:pt x="79400" y="190427"/>
                  <a:pt x="90667" y="229874"/>
                </a:cubicBezTo>
                <a:cubicBezTo>
                  <a:pt x="91421" y="232539"/>
                  <a:pt x="89883" y="235312"/>
                  <a:pt x="87218" y="236066"/>
                </a:cubicBezTo>
                <a:cubicBezTo>
                  <a:pt x="86758" y="236193"/>
                  <a:pt x="86297" y="236262"/>
                  <a:pt x="85846" y="236262"/>
                </a:cubicBezTo>
                <a:lnTo>
                  <a:pt x="5495" y="236262"/>
                </a:lnTo>
                <a:cubicBezTo>
                  <a:pt x="2722" y="236262"/>
                  <a:pt x="479" y="234018"/>
                  <a:pt x="479" y="231246"/>
                </a:cubicBezTo>
                <a:lnTo>
                  <a:pt x="479" y="5486"/>
                </a:lnTo>
                <a:close/>
                <a:moveTo>
                  <a:pt x="142557" y="222868"/>
                </a:moveTo>
                <a:cubicBezTo>
                  <a:pt x="140186" y="224289"/>
                  <a:pt x="137119" y="223515"/>
                  <a:pt x="135698" y="221143"/>
                </a:cubicBezTo>
                <a:cubicBezTo>
                  <a:pt x="134277" y="218772"/>
                  <a:pt x="135051" y="215706"/>
                  <a:pt x="137422" y="214285"/>
                </a:cubicBezTo>
                <a:cubicBezTo>
                  <a:pt x="142723" y="211130"/>
                  <a:pt x="148651" y="209543"/>
                  <a:pt x="154549" y="209543"/>
                </a:cubicBezTo>
                <a:cubicBezTo>
                  <a:pt x="160447" y="209543"/>
                  <a:pt x="166385" y="211130"/>
                  <a:pt x="171675" y="214285"/>
                </a:cubicBezTo>
                <a:cubicBezTo>
                  <a:pt x="175349" y="216480"/>
                  <a:pt x="179504" y="217577"/>
                  <a:pt x="183678" y="217577"/>
                </a:cubicBezTo>
                <a:cubicBezTo>
                  <a:pt x="187842" y="217577"/>
                  <a:pt x="192006" y="216480"/>
                  <a:pt x="195670" y="214285"/>
                </a:cubicBezTo>
                <a:cubicBezTo>
                  <a:pt x="200971" y="211130"/>
                  <a:pt x="206898" y="209543"/>
                  <a:pt x="212796" y="209543"/>
                </a:cubicBezTo>
                <a:cubicBezTo>
                  <a:pt x="218695" y="209543"/>
                  <a:pt x="224632" y="211130"/>
                  <a:pt x="229923" y="214285"/>
                </a:cubicBezTo>
                <a:cubicBezTo>
                  <a:pt x="232294" y="215706"/>
                  <a:pt x="233068" y="218772"/>
                  <a:pt x="231647" y="221143"/>
                </a:cubicBezTo>
                <a:cubicBezTo>
                  <a:pt x="230227" y="223515"/>
                  <a:pt x="227160" y="224289"/>
                  <a:pt x="224789" y="222868"/>
                </a:cubicBezTo>
                <a:cubicBezTo>
                  <a:pt x="221115" y="220683"/>
                  <a:pt x="216960" y="219576"/>
                  <a:pt x="212786" y="219576"/>
                </a:cubicBezTo>
                <a:cubicBezTo>
                  <a:pt x="208622" y="219576"/>
                  <a:pt x="204458" y="220673"/>
                  <a:pt x="200784" y="222868"/>
                </a:cubicBezTo>
                <a:cubicBezTo>
                  <a:pt x="195493" y="226023"/>
                  <a:pt x="189565" y="227610"/>
                  <a:pt x="183658" y="227610"/>
                </a:cubicBezTo>
                <a:cubicBezTo>
                  <a:pt x="177750" y="227610"/>
                  <a:pt x="171822" y="226032"/>
                  <a:pt x="166531" y="222868"/>
                </a:cubicBezTo>
                <a:cubicBezTo>
                  <a:pt x="162857" y="220683"/>
                  <a:pt x="158703" y="219576"/>
                  <a:pt x="154529" y="219576"/>
                </a:cubicBezTo>
                <a:cubicBezTo>
                  <a:pt x="150365" y="219576"/>
                  <a:pt x="146201" y="220673"/>
                  <a:pt x="142526" y="222868"/>
                </a:cubicBezTo>
                <a:close/>
                <a:moveTo>
                  <a:pt x="101660" y="195473"/>
                </a:moveTo>
                <a:cubicBezTo>
                  <a:pt x="99289" y="196894"/>
                  <a:pt x="96222" y="196120"/>
                  <a:pt x="94801" y="193749"/>
                </a:cubicBezTo>
                <a:cubicBezTo>
                  <a:pt x="93381" y="191378"/>
                  <a:pt x="94155" y="188311"/>
                  <a:pt x="96526" y="186890"/>
                </a:cubicBezTo>
                <a:cubicBezTo>
                  <a:pt x="103159" y="182932"/>
                  <a:pt x="110595" y="180953"/>
                  <a:pt x="118003" y="180953"/>
                </a:cubicBezTo>
                <a:cubicBezTo>
                  <a:pt x="125419" y="180953"/>
                  <a:pt x="132846" y="182942"/>
                  <a:pt x="139479" y="186890"/>
                </a:cubicBezTo>
                <a:cubicBezTo>
                  <a:pt x="144486" y="189878"/>
                  <a:pt x="150149" y="191378"/>
                  <a:pt x="155822" y="191378"/>
                </a:cubicBezTo>
                <a:cubicBezTo>
                  <a:pt x="161495" y="191378"/>
                  <a:pt x="167148" y="189879"/>
                  <a:pt x="172164" y="186890"/>
                </a:cubicBezTo>
                <a:cubicBezTo>
                  <a:pt x="178797" y="182932"/>
                  <a:pt x="186234" y="180953"/>
                  <a:pt x="193641" y="180953"/>
                </a:cubicBezTo>
                <a:cubicBezTo>
                  <a:pt x="201048" y="180953"/>
                  <a:pt x="208485" y="182932"/>
                  <a:pt x="215118" y="186890"/>
                </a:cubicBezTo>
                <a:cubicBezTo>
                  <a:pt x="217489" y="188311"/>
                  <a:pt x="218263" y="191378"/>
                  <a:pt x="216842" y="193749"/>
                </a:cubicBezTo>
                <a:cubicBezTo>
                  <a:pt x="215422" y="196120"/>
                  <a:pt x="212355" y="196894"/>
                  <a:pt x="209984" y="195473"/>
                </a:cubicBezTo>
                <a:cubicBezTo>
                  <a:pt x="204967" y="192485"/>
                  <a:pt x="199314" y="190986"/>
                  <a:pt x="193641" y="190986"/>
                </a:cubicBezTo>
                <a:cubicBezTo>
                  <a:pt x="187968" y="190986"/>
                  <a:pt x="182305" y="192485"/>
                  <a:pt x="177299" y="195473"/>
                </a:cubicBezTo>
                <a:cubicBezTo>
                  <a:pt x="170665" y="199431"/>
                  <a:pt x="163229" y="201411"/>
                  <a:pt x="155822" y="201411"/>
                </a:cubicBezTo>
                <a:cubicBezTo>
                  <a:pt x="148415" y="201411"/>
                  <a:pt x="140978" y="199431"/>
                  <a:pt x="134345" y="195473"/>
                </a:cubicBezTo>
                <a:cubicBezTo>
                  <a:pt x="129338" y="192485"/>
                  <a:pt x="123675" y="190986"/>
                  <a:pt x="118003" y="190986"/>
                </a:cubicBezTo>
                <a:cubicBezTo>
                  <a:pt x="112330" y="190986"/>
                  <a:pt x="106667" y="192485"/>
                  <a:pt x="101660" y="195473"/>
                </a:cubicBezTo>
                <a:close/>
                <a:moveTo>
                  <a:pt x="183373" y="121099"/>
                </a:moveTo>
                <a:cubicBezTo>
                  <a:pt x="183373" y="123872"/>
                  <a:pt x="181129" y="126116"/>
                  <a:pt x="178356" y="126116"/>
                </a:cubicBezTo>
                <a:cubicBezTo>
                  <a:pt x="175584" y="126116"/>
                  <a:pt x="173340" y="123872"/>
                  <a:pt x="173340" y="121099"/>
                </a:cubicBezTo>
                <a:lnTo>
                  <a:pt x="173340" y="109538"/>
                </a:lnTo>
                <a:cubicBezTo>
                  <a:pt x="173340" y="106765"/>
                  <a:pt x="175584" y="104521"/>
                  <a:pt x="178356" y="104521"/>
                </a:cubicBezTo>
                <a:cubicBezTo>
                  <a:pt x="181129" y="104521"/>
                  <a:pt x="183373" y="106765"/>
                  <a:pt x="183373" y="109538"/>
                </a:cubicBezTo>
                <a:close/>
                <a:moveTo>
                  <a:pt x="150816" y="167541"/>
                </a:moveTo>
                <a:cubicBezTo>
                  <a:pt x="150816" y="164778"/>
                  <a:pt x="153050" y="162545"/>
                  <a:pt x="155813" y="162545"/>
                </a:cubicBezTo>
                <a:cubicBezTo>
                  <a:pt x="158576" y="162545"/>
                  <a:pt x="160810" y="164778"/>
                  <a:pt x="160810" y="167541"/>
                </a:cubicBezTo>
                <a:lnTo>
                  <a:pt x="160800" y="179887"/>
                </a:lnTo>
                <a:cubicBezTo>
                  <a:pt x="160800" y="182650"/>
                  <a:pt x="158566" y="184884"/>
                  <a:pt x="155803" y="184884"/>
                </a:cubicBezTo>
                <a:cubicBezTo>
                  <a:pt x="153040" y="184884"/>
                  <a:pt x="150806" y="182650"/>
                  <a:pt x="150806" y="179887"/>
                </a:cubicBezTo>
                <a:close/>
                <a:moveTo>
                  <a:pt x="173371" y="135316"/>
                </a:moveTo>
                <a:cubicBezTo>
                  <a:pt x="173371" y="132553"/>
                  <a:pt x="175605" y="130319"/>
                  <a:pt x="178368" y="130319"/>
                </a:cubicBezTo>
                <a:cubicBezTo>
                  <a:pt x="181131" y="130319"/>
                  <a:pt x="183364" y="132553"/>
                  <a:pt x="183364" y="135316"/>
                </a:cubicBezTo>
                <a:lnTo>
                  <a:pt x="183364" y="170283"/>
                </a:lnTo>
                <a:cubicBezTo>
                  <a:pt x="183364" y="173046"/>
                  <a:pt x="181131" y="175280"/>
                  <a:pt x="178368" y="175280"/>
                </a:cubicBezTo>
                <a:cubicBezTo>
                  <a:pt x="175604" y="175280"/>
                  <a:pt x="173371" y="173046"/>
                  <a:pt x="173371" y="170283"/>
                </a:cubicBezTo>
                <a:close/>
                <a:moveTo>
                  <a:pt x="189988" y="153432"/>
                </a:moveTo>
                <a:cubicBezTo>
                  <a:pt x="189988" y="150659"/>
                  <a:pt x="192231" y="148416"/>
                  <a:pt x="195004" y="148416"/>
                </a:cubicBezTo>
                <a:cubicBezTo>
                  <a:pt x="197777" y="148416"/>
                  <a:pt x="200021" y="150659"/>
                  <a:pt x="200021" y="153432"/>
                </a:cubicBezTo>
                <a:lnTo>
                  <a:pt x="200021" y="161466"/>
                </a:lnTo>
                <a:cubicBezTo>
                  <a:pt x="200021" y="164239"/>
                  <a:pt x="197777" y="166483"/>
                  <a:pt x="195004" y="166483"/>
                </a:cubicBezTo>
                <a:cubicBezTo>
                  <a:pt x="192231" y="166483"/>
                  <a:pt x="189988" y="164239"/>
                  <a:pt x="189988" y="161466"/>
                </a:cubicBezTo>
                <a:close/>
                <a:moveTo>
                  <a:pt x="53966" y="101494"/>
                </a:moveTo>
                <a:lnTo>
                  <a:pt x="84193" y="101494"/>
                </a:lnTo>
                <a:lnTo>
                  <a:pt x="84193" y="35498"/>
                </a:lnTo>
                <a:lnTo>
                  <a:pt x="35097" y="35498"/>
                </a:lnTo>
                <a:close/>
                <a:moveTo>
                  <a:pt x="94226" y="117171"/>
                </a:moveTo>
                <a:lnTo>
                  <a:pt x="122208" y="117171"/>
                </a:lnTo>
                <a:lnTo>
                  <a:pt x="122208" y="19811"/>
                </a:lnTo>
                <a:lnTo>
                  <a:pt x="94226" y="19811"/>
                </a:lnTo>
                <a:close/>
              </a:path>
            </a:pathLst>
          </a:custGeom>
          <a:solidFill>
            <a:schemeClr val="bg1"/>
          </a:solidFill>
          <a:ln w="24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5" name="그래픽 51">
            <a:extLst>
              <a:ext uri="{FF2B5EF4-FFF2-40B4-BE49-F238E27FC236}">
                <a16:creationId xmlns:a16="http://schemas.microsoft.com/office/drawing/2014/main" id="{86C012DF-3EBB-4F9C-B752-1D1D25F4E78D}"/>
              </a:ext>
            </a:extLst>
          </p:cNvPr>
          <p:cNvSpPr/>
          <p:nvPr/>
        </p:nvSpPr>
        <p:spPr>
          <a:xfrm>
            <a:off x="4038336" y="1401821"/>
            <a:ext cx="352541" cy="257061"/>
          </a:xfrm>
          <a:custGeom>
            <a:avLst/>
            <a:gdLst>
              <a:gd name="connsiteX0" fmla="*/ 911763 w 914400"/>
              <a:gd name="connsiteY0" fmla="*/ 527115 h 666750"/>
              <a:gd name="connsiteX1" fmla="*/ 911614 w 914400"/>
              <a:gd name="connsiteY1" fmla="*/ 526483 h 666750"/>
              <a:gd name="connsiteX2" fmla="*/ 910907 w 914400"/>
              <a:gd name="connsiteY2" fmla="*/ 524176 h 666750"/>
              <a:gd name="connsiteX3" fmla="*/ 910796 w 914400"/>
              <a:gd name="connsiteY3" fmla="*/ 523990 h 666750"/>
              <a:gd name="connsiteX4" fmla="*/ 910014 w 914400"/>
              <a:gd name="connsiteY4" fmla="*/ 522427 h 666750"/>
              <a:gd name="connsiteX5" fmla="*/ 847358 w 914400"/>
              <a:gd name="connsiteY5" fmla="*/ 415900 h 666750"/>
              <a:gd name="connsiteX6" fmla="*/ 835079 w 914400"/>
              <a:gd name="connsiteY6" fmla="*/ 408868 h 666750"/>
              <a:gd name="connsiteX7" fmla="*/ 763605 w 914400"/>
              <a:gd name="connsiteY7" fmla="*/ 408868 h 666750"/>
              <a:gd name="connsiteX8" fmla="*/ 747308 w 914400"/>
              <a:gd name="connsiteY8" fmla="*/ 374191 h 666750"/>
              <a:gd name="connsiteX9" fmla="*/ 776181 w 914400"/>
              <a:gd name="connsiteY9" fmla="*/ 374191 h 666750"/>
              <a:gd name="connsiteX10" fmla="*/ 790431 w 914400"/>
              <a:gd name="connsiteY10" fmla="*/ 359941 h 666750"/>
              <a:gd name="connsiteX11" fmla="*/ 790431 w 914400"/>
              <a:gd name="connsiteY11" fmla="*/ 322845 h 666750"/>
              <a:gd name="connsiteX12" fmla="*/ 790394 w 914400"/>
              <a:gd name="connsiteY12" fmla="*/ 322697 h 666750"/>
              <a:gd name="connsiteX13" fmla="*/ 790208 w 914400"/>
              <a:gd name="connsiteY13" fmla="*/ 320613 h 666750"/>
              <a:gd name="connsiteX14" fmla="*/ 789947 w 914400"/>
              <a:gd name="connsiteY14" fmla="*/ 319348 h 666750"/>
              <a:gd name="connsiteX15" fmla="*/ 789798 w 914400"/>
              <a:gd name="connsiteY15" fmla="*/ 318864 h 666750"/>
              <a:gd name="connsiteX16" fmla="*/ 787752 w 914400"/>
              <a:gd name="connsiteY16" fmla="*/ 314585 h 666750"/>
              <a:gd name="connsiteX17" fmla="*/ 737894 w 914400"/>
              <a:gd name="connsiteY17" fmla="*/ 229828 h 666750"/>
              <a:gd name="connsiteX18" fmla="*/ 725616 w 914400"/>
              <a:gd name="connsiteY18" fmla="*/ 222796 h 666750"/>
              <a:gd name="connsiteX19" fmla="*/ 676093 w 914400"/>
              <a:gd name="connsiteY19" fmla="*/ 222796 h 666750"/>
              <a:gd name="connsiteX20" fmla="*/ 665675 w 914400"/>
              <a:gd name="connsiteY20" fmla="*/ 200621 h 666750"/>
              <a:gd name="connsiteX21" fmla="*/ 676391 w 914400"/>
              <a:gd name="connsiteY21" fmla="*/ 200621 h 666750"/>
              <a:gd name="connsiteX22" fmla="*/ 690641 w 914400"/>
              <a:gd name="connsiteY22" fmla="*/ 186371 h 666750"/>
              <a:gd name="connsiteX23" fmla="*/ 690641 w 914400"/>
              <a:gd name="connsiteY23" fmla="*/ 153330 h 666750"/>
              <a:gd name="connsiteX24" fmla="*/ 690641 w 914400"/>
              <a:gd name="connsiteY24" fmla="*/ 153293 h 666750"/>
              <a:gd name="connsiteX25" fmla="*/ 690380 w 914400"/>
              <a:gd name="connsiteY25" fmla="*/ 150763 h 666750"/>
              <a:gd name="connsiteX26" fmla="*/ 690232 w 914400"/>
              <a:gd name="connsiteY26" fmla="*/ 150131 h 666750"/>
              <a:gd name="connsiteX27" fmla="*/ 689525 w 914400"/>
              <a:gd name="connsiteY27" fmla="*/ 147824 h 666750"/>
              <a:gd name="connsiteX28" fmla="*/ 689450 w 914400"/>
              <a:gd name="connsiteY28" fmla="*/ 147675 h 666750"/>
              <a:gd name="connsiteX29" fmla="*/ 688669 w 914400"/>
              <a:gd name="connsiteY29" fmla="*/ 146112 h 666750"/>
              <a:gd name="connsiteX30" fmla="*/ 656336 w 914400"/>
              <a:gd name="connsiteY30" fmla="*/ 91121 h 666750"/>
              <a:gd name="connsiteX31" fmla="*/ 644058 w 914400"/>
              <a:gd name="connsiteY31" fmla="*/ 84088 h 666750"/>
              <a:gd name="connsiteX32" fmla="*/ 610831 w 914400"/>
              <a:gd name="connsiteY32" fmla="*/ 84088 h 666750"/>
              <a:gd name="connsiteX33" fmla="*/ 578499 w 914400"/>
              <a:gd name="connsiteY33" fmla="*/ 15329 h 666750"/>
              <a:gd name="connsiteX34" fmla="*/ 565588 w 914400"/>
              <a:gd name="connsiteY34" fmla="*/ 7144 h 666750"/>
              <a:gd name="connsiteX35" fmla="*/ 511154 w 914400"/>
              <a:gd name="connsiteY35" fmla="*/ 7144 h 666750"/>
              <a:gd name="connsiteX36" fmla="*/ 496904 w 914400"/>
              <a:gd name="connsiteY36" fmla="*/ 21394 h 666750"/>
              <a:gd name="connsiteX37" fmla="*/ 496904 w 914400"/>
              <a:gd name="connsiteY37" fmla="*/ 50379 h 666750"/>
              <a:gd name="connsiteX38" fmla="*/ 497871 w 914400"/>
              <a:gd name="connsiteY38" fmla="*/ 55476 h 666750"/>
              <a:gd name="connsiteX39" fmla="*/ 508847 w 914400"/>
              <a:gd name="connsiteY39" fmla="*/ 84051 h 666750"/>
              <a:gd name="connsiteX40" fmla="*/ 410358 w 914400"/>
              <a:gd name="connsiteY40" fmla="*/ 84088 h 666750"/>
              <a:gd name="connsiteX41" fmla="*/ 421334 w 914400"/>
              <a:gd name="connsiteY41" fmla="*/ 55513 h 666750"/>
              <a:gd name="connsiteX42" fmla="*/ 422301 w 914400"/>
              <a:gd name="connsiteY42" fmla="*/ 50416 h 666750"/>
              <a:gd name="connsiteX43" fmla="*/ 422301 w 914400"/>
              <a:gd name="connsiteY43" fmla="*/ 21431 h 666750"/>
              <a:gd name="connsiteX44" fmla="*/ 408051 w 914400"/>
              <a:gd name="connsiteY44" fmla="*/ 7181 h 666750"/>
              <a:gd name="connsiteX45" fmla="*/ 353580 w 914400"/>
              <a:gd name="connsiteY45" fmla="*/ 7144 h 666750"/>
              <a:gd name="connsiteX46" fmla="*/ 340668 w 914400"/>
              <a:gd name="connsiteY46" fmla="*/ 15329 h 666750"/>
              <a:gd name="connsiteX47" fmla="*/ 308336 w 914400"/>
              <a:gd name="connsiteY47" fmla="*/ 84088 h 666750"/>
              <a:gd name="connsiteX48" fmla="*/ 275147 w 914400"/>
              <a:gd name="connsiteY48" fmla="*/ 84088 h 666750"/>
              <a:gd name="connsiteX49" fmla="*/ 262868 w 914400"/>
              <a:gd name="connsiteY49" fmla="*/ 91121 h 666750"/>
              <a:gd name="connsiteX50" fmla="*/ 230536 w 914400"/>
              <a:gd name="connsiteY50" fmla="*/ 146112 h 666750"/>
              <a:gd name="connsiteX51" fmla="*/ 229754 w 914400"/>
              <a:gd name="connsiteY51" fmla="*/ 147675 h 666750"/>
              <a:gd name="connsiteX52" fmla="*/ 229680 w 914400"/>
              <a:gd name="connsiteY52" fmla="*/ 147824 h 666750"/>
              <a:gd name="connsiteX53" fmla="*/ 228973 w 914400"/>
              <a:gd name="connsiteY53" fmla="*/ 150131 h 666750"/>
              <a:gd name="connsiteX54" fmla="*/ 228861 w 914400"/>
              <a:gd name="connsiteY54" fmla="*/ 150763 h 666750"/>
              <a:gd name="connsiteX55" fmla="*/ 228601 w 914400"/>
              <a:gd name="connsiteY55" fmla="*/ 153293 h 666750"/>
              <a:gd name="connsiteX56" fmla="*/ 228601 w 914400"/>
              <a:gd name="connsiteY56" fmla="*/ 153330 h 666750"/>
              <a:gd name="connsiteX57" fmla="*/ 228601 w 914400"/>
              <a:gd name="connsiteY57" fmla="*/ 186371 h 666750"/>
              <a:gd name="connsiteX58" fmla="*/ 242851 w 914400"/>
              <a:gd name="connsiteY58" fmla="*/ 200621 h 666750"/>
              <a:gd name="connsiteX59" fmla="*/ 253567 w 914400"/>
              <a:gd name="connsiteY59" fmla="*/ 200621 h 666750"/>
              <a:gd name="connsiteX60" fmla="*/ 243148 w 914400"/>
              <a:gd name="connsiteY60" fmla="*/ 222796 h 666750"/>
              <a:gd name="connsiteX61" fmla="*/ 193552 w 914400"/>
              <a:gd name="connsiteY61" fmla="*/ 222796 h 666750"/>
              <a:gd name="connsiteX62" fmla="*/ 181273 w 914400"/>
              <a:gd name="connsiteY62" fmla="*/ 229828 h 666750"/>
              <a:gd name="connsiteX63" fmla="*/ 131415 w 914400"/>
              <a:gd name="connsiteY63" fmla="*/ 314585 h 666750"/>
              <a:gd name="connsiteX64" fmla="*/ 129406 w 914400"/>
              <a:gd name="connsiteY64" fmla="*/ 318864 h 666750"/>
              <a:gd name="connsiteX65" fmla="*/ 129257 w 914400"/>
              <a:gd name="connsiteY65" fmla="*/ 319348 h 666750"/>
              <a:gd name="connsiteX66" fmla="*/ 128997 w 914400"/>
              <a:gd name="connsiteY66" fmla="*/ 320613 h 666750"/>
              <a:gd name="connsiteX67" fmla="*/ 128774 w 914400"/>
              <a:gd name="connsiteY67" fmla="*/ 322697 h 666750"/>
              <a:gd name="connsiteX68" fmla="*/ 128736 w 914400"/>
              <a:gd name="connsiteY68" fmla="*/ 322845 h 666750"/>
              <a:gd name="connsiteX69" fmla="*/ 128736 w 914400"/>
              <a:gd name="connsiteY69" fmla="*/ 359941 h 666750"/>
              <a:gd name="connsiteX70" fmla="*/ 142987 w 914400"/>
              <a:gd name="connsiteY70" fmla="*/ 374191 h 666750"/>
              <a:gd name="connsiteX71" fmla="*/ 171859 w 914400"/>
              <a:gd name="connsiteY71" fmla="*/ 374191 h 666750"/>
              <a:gd name="connsiteX72" fmla="*/ 155563 w 914400"/>
              <a:gd name="connsiteY72" fmla="*/ 408868 h 666750"/>
              <a:gd name="connsiteX73" fmla="*/ 84088 w 914400"/>
              <a:gd name="connsiteY73" fmla="*/ 408868 h 666750"/>
              <a:gd name="connsiteX74" fmla="*/ 71809 w 914400"/>
              <a:gd name="connsiteY74" fmla="*/ 415900 h 666750"/>
              <a:gd name="connsiteX75" fmla="*/ 9116 w 914400"/>
              <a:gd name="connsiteY75" fmla="*/ 522427 h 666750"/>
              <a:gd name="connsiteX76" fmla="*/ 8334 w 914400"/>
              <a:gd name="connsiteY76" fmla="*/ 523990 h 666750"/>
              <a:gd name="connsiteX77" fmla="*/ 8260 w 914400"/>
              <a:gd name="connsiteY77" fmla="*/ 524176 h 666750"/>
              <a:gd name="connsiteX78" fmla="*/ 7553 w 914400"/>
              <a:gd name="connsiteY78" fmla="*/ 526483 h 666750"/>
              <a:gd name="connsiteX79" fmla="*/ 7441 w 914400"/>
              <a:gd name="connsiteY79" fmla="*/ 527115 h 666750"/>
              <a:gd name="connsiteX80" fmla="*/ 7144 w 914400"/>
              <a:gd name="connsiteY80" fmla="*/ 529645 h 666750"/>
              <a:gd name="connsiteX81" fmla="*/ 7144 w 914400"/>
              <a:gd name="connsiteY81" fmla="*/ 529683 h 666750"/>
              <a:gd name="connsiteX82" fmla="*/ 7144 w 914400"/>
              <a:gd name="connsiteY82" fmla="*/ 572173 h 666750"/>
              <a:gd name="connsiteX83" fmla="*/ 21394 w 914400"/>
              <a:gd name="connsiteY83" fmla="*/ 586423 h 666750"/>
              <a:gd name="connsiteX84" fmla="*/ 72033 w 914400"/>
              <a:gd name="connsiteY84" fmla="*/ 586423 h 666750"/>
              <a:gd name="connsiteX85" fmla="*/ 65187 w 914400"/>
              <a:gd name="connsiteY85" fmla="*/ 601008 h 666750"/>
              <a:gd name="connsiteX86" fmla="*/ 63847 w 914400"/>
              <a:gd name="connsiteY86" fmla="*/ 607073 h 666750"/>
              <a:gd name="connsiteX87" fmla="*/ 63847 w 914400"/>
              <a:gd name="connsiteY87" fmla="*/ 649786 h 666750"/>
              <a:gd name="connsiteX88" fmla="*/ 78098 w 914400"/>
              <a:gd name="connsiteY88" fmla="*/ 664037 h 666750"/>
              <a:gd name="connsiteX89" fmla="*/ 177701 w 914400"/>
              <a:gd name="connsiteY89" fmla="*/ 664037 h 666750"/>
              <a:gd name="connsiteX90" fmla="*/ 191020 w 914400"/>
              <a:gd name="connsiteY90" fmla="*/ 654884 h 666750"/>
              <a:gd name="connsiteX91" fmla="*/ 217326 w 914400"/>
              <a:gd name="connsiteY91" fmla="*/ 586386 h 666750"/>
              <a:gd name="connsiteX92" fmla="*/ 701796 w 914400"/>
              <a:gd name="connsiteY92" fmla="*/ 586386 h 666750"/>
              <a:gd name="connsiteX93" fmla="*/ 728101 w 914400"/>
              <a:gd name="connsiteY93" fmla="*/ 654884 h 666750"/>
              <a:gd name="connsiteX94" fmla="*/ 741421 w 914400"/>
              <a:gd name="connsiteY94" fmla="*/ 664037 h 666750"/>
              <a:gd name="connsiteX95" fmla="*/ 841062 w 914400"/>
              <a:gd name="connsiteY95" fmla="*/ 664037 h 666750"/>
              <a:gd name="connsiteX96" fmla="*/ 855312 w 914400"/>
              <a:gd name="connsiteY96" fmla="*/ 649786 h 666750"/>
              <a:gd name="connsiteX97" fmla="*/ 855312 w 914400"/>
              <a:gd name="connsiteY97" fmla="*/ 607073 h 666750"/>
              <a:gd name="connsiteX98" fmla="*/ 853935 w 914400"/>
              <a:gd name="connsiteY98" fmla="*/ 601008 h 666750"/>
              <a:gd name="connsiteX99" fmla="*/ 847089 w 914400"/>
              <a:gd name="connsiteY99" fmla="*/ 586423 h 666750"/>
              <a:gd name="connsiteX100" fmla="*/ 897728 w 914400"/>
              <a:gd name="connsiteY100" fmla="*/ 586423 h 666750"/>
              <a:gd name="connsiteX101" fmla="*/ 911978 w 914400"/>
              <a:gd name="connsiteY101" fmla="*/ 572173 h 666750"/>
              <a:gd name="connsiteX102" fmla="*/ 911978 w 914400"/>
              <a:gd name="connsiteY102" fmla="*/ 529683 h 666750"/>
              <a:gd name="connsiteX103" fmla="*/ 911978 w 914400"/>
              <a:gd name="connsiteY103" fmla="*/ 529645 h 666750"/>
              <a:gd name="connsiteX104" fmla="*/ 911755 w 914400"/>
              <a:gd name="connsiteY104" fmla="*/ 527115 h 666750"/>
              <a:gd name="connsiteX105" fmla="*/ 826932 w 914400"/>
              <a:gd name="connsiteY105" fmla="*/ 437409 h 666750"/>
              <a:gd name="connsiteX106" fmla="*/ 872845 w 914400"/>
              <a:gd name="connsiteY106" fmla="*/ 515432 h 666750"/>
              <a:gd name="connsiteX107" fmla="*/ 813723 w 914400"/>
              <a:gd name="connsiteY107" fmla="*/ 515432 h 666750"/>
              <a:gd name="connsiteX108" fmla="*/ 777037 w 914400"/>
              <a:gd name="connsiteY108" fmla="*/ 437409 h 666750"/>
              <a:gd name="connsiteX109" fmla="*/ 826783 w 914400"/>
              <a:gd name="connsiteY109" fmla="*/ 610269 h 666750"/>
              <a:gd name="connsiteX110" fmla="*/ 826783 w 914400"/>
              <a:gd name="connsiteY110" fmla="*/ 635532 h 666750"/>
              <a:gd name="connsiteX111" fmla="*/ 751252 w 914400"/>
              <a:gd name="connsiteY111" fmla="*/ 635532 h 666750"/>
              <a:gd name="connsiteX112" fmla="*/ 525405 w 914400"/>
              <a:gd name="connsiteY112" fmla="*/ 47773 h 666750"/>
              <a:gd name="connsiteX113" fmla="*/ 525405 w 914400"/>
              <a:gd name="connsiteY113" fmla="*/ 35718 h 666750"/>
              <a:gd name="connsiteX114" fmla="*/ 556547 w 914400"/>
              <a:gd name="connsiteY114" fmla="*/ 35718 h 666750"/>
              <a:gd name="connsiteX115" fmla="*/ 92386 w 914400"/>
              <a:gd name="connsiteY115" fmla="*/ 635532 h 666750"/>
              <a:gd name="connsiteX116" fmla="*/ 92386 w 914400"/>
              <a:gd name="connsiteY116" fmla="*/ 610269 h 666750"/>
              <a:gd name="connsiteX117" fmla="*/ 362620 w 914400"/>
              <a:gd name="connsiteY117" fmla="*/ 35683 h 666750"/>
              <a:gd name="connsiteX118" fmla="*/ 393762 w 914400"/>
              <a:gd name="connsiteY118" fmla="*/ 35683 h 666750"/>
              <a:gd name="connsiteX119" fmla="*/ 393762 w 914400"/>
              <a:gd name="connsiteY119" fmla="*/ 47737 h 666750"/>
              <a:gd name="connsiteX120" fmla="*/ 167915 w 914400"/>
              <a:gd name="connsiteY120" fmla="*/ 635535 h 666750"/>
              <a:gd name="connsiteX121" fmla="*/ 606108 w 914400"/>
              <a:gd name="connsiteY121" fmla="*/ 337247 h 666750"/>
              <a:gd name="connsiteX122" fmla="*/ 609345 w 914400"/>
              <a:gd name="connsiteY122" fmla="*/ 345656 h 666750"/>
              <a:gd name="connsiteX123" fmla="*/ 309869 w 914400"/>
              <a:gd name="connsiteY123" fmla="*/ 345693 h 666750"/>
              <a:gd name="connsiteX124" fmla="*/ 313106 w 914400"/>
              <a:gd name="connsiteY124" fmla="*/ 337284 h 666750"/>
              <a:gd name="connsiteX125" fmla="*/ 324120 w 914400"/>
              <a:gd name="connsiteY125" fmla="*/ 308560 h 666750"/>
              <a:gd name="connsiteX126" fmla="*/ 346109 w 914400"/>
              <a:gd name="connsiteY126" fmla="*/ 251336 h 666750"/>
              <a:gd name="connsiteX127" fmla="*/ 573071 w 914400"/>
              <a:gd name="connsiteY127" fmla="*/ 251336 h 666750"/>
              <a:gd name="connsiteX128" fmla="*/ 595060 w 914400"/>
              <a:gd name="connsiteY128" fmla="*/ 308560 h 666750"/>
              <a:gd name="connsiteX129" fmla="*/ 357048 w 914400"/>
              <a:gd name="connsiteY129" fmla="*/ 222798 h 666750"/>
              <a:gd name="connsiteX130" fmla="*/ 365568 w 914400"/>
              <a:gd name="connsiteY130" fmla="*/ 200623 h 666750"/>
              <a:gd name="connsiteX131" fmla="*/ 553573 w 914400"/>
              <a:gd name="connsiteY131" fmla="*/ 200623 h 666750"/>
              <a:gd name="connsiteX132" fmla="*/ 562093 w 914400"/>
              <a:gd name="connsiteY132" fmla="*/ 222798 h 666750"/>
              <a:gd name="connsiteX133" fmla="*/ 298893 w 914400"/>
              <a:gd name="connsiteY133" fmla="*/ 374198 h 666750"/>
              <a:gd name="connsiteX134" fmla="*/ 620285 w 914400"/>
              <a:gd name="connsiteY134" fmla="*/ 374198 h 666750"/>
              <a:gd name="connsiteX135" fmla="*/ 633605 w 914400"/>
              <a:gd name="connsiteY135" fmla="*/ 408875 h 666750"/>
              <a:gd name="connsiteX136" fmla="*/ 285571 w 914400"/>
              <a:gd name="connsiteY136" fmla="*/ 408875 h 666750"/>
              <a:gd name="connsiteX137" fmla="*/ 542638 w 914400"/>
              <a:gd name="connsiteY137" fmla="*/ 172125 h 666750"/>
              <a:gd name="connsiteX138" fmla="*/ 376541 w 914400"/>
              <a:gd name="connsiteY138" fmla="*/ 172125 h 666750"/>
              <a:gd name="connsiteX139" fmla="*/ 378289 w 914400"/>
              <a:gd name="connsiteY139" fmla="*/ 167623 h 666750"/>
              <a:gd name="connsiteX140" fmla="*/ 540919 w 914400"/>
              <a:gd name="connsiteY140" fmla="*/ 167623 h 666750"/>
              <a:gd name="connsiteX141" fmla="*/ 274633 w 914400"/>
              <a:gd name="connsiteY141" fmla="*/ 437416 h 666750"/>
              <a:gd name="connsiteX142" fmla="*/ 644584 w 914400"/>
              <a:gd name="connsiteY142" fmla="*/ 437416 h 666750"/>
              <a:gd name="connsiteX143" fmla="*/ 674535 w 914400"/>
              <a:gd name="connsiteY143" fmla="*/ 515439 h 666750"/>
              <a:gd name="connsiteX144" fmla="*/ 244643 w 914400"/>
              <a:gd name="connsiteY144" fmla="*/ 515401 h 666750"/>
              <a:gd name="connsiteX145" fmla="*/ 733881 w 914400"/>
              <a:gd name="connsiteY145" fmla="*/ 345700 h 666750"/>
              <a:gd name="connsiteX146" fmla="*/ 729937 w 914400"/>
              <a:gd name="connsiteY146" fmla="*/ 337292 h 666750"/>
              <a:gd name="connsiteX147" fmla="*/ 761935 w 914400"/>
              <a:gd name="connsiteY147" fmla="*/ 337292 h 666750"/>
              <a:gd name="connsiteX148" fmla="*/ 761935 w 914400"/>
              <a:gd name="connsiteY148" fmla="*/ 345700 h 666750"/>
              <a:gd name="connsiteX149" fmla="*/ 717472 w 914400"/>
              <a:gd name="connsiteY149" fmla="*/ 251344 h 666750"/>
              <a:gd name="connsiteX150" fmla="*/ 751145 w 914400"/>
              <a:gd name="connsiteY150" fmla="*/ 308568 h 666750"/>
              <a:gd name="connsiteX151" fmla="*/ 716431 w 914400"/>
              <a:gd name="connsiteY151" fmla="*/ 308568 h 666750"/>
              <a:gd name="connsiteX152" fmla="*/ 689493 w 914400"/>
              <a:gd name="connsiteY152" fmla="*/ 251344 h 666750"/>
              <a:gd name="connsiteX153" fmla="*/ 650127 w 914400"/>
              <a:gd name="connsiteY153" fmla="*/ 167628 h 666750"/>
              <a:gd name="connsiteX154" fmla="*/ 662108 w 914400"/>
              <a:gd name="connsiteY154" fmla="*/ 167628 h 666750"/>
              <a:gd name="connsiteX155" fmla="*/ 662108 w 914400"/>
              <a:gd name="connsiteY155" fmla="*/ 172130 h 666750"/>
              <a:gd name="connsiteX156" fmla="*/ 652248 w 914400"/>
              <a:gd name="connsiteY156" fmla="*/ 172130 h 666750"/>
              <a:gd name="connsiteX157" fmla="*/ 635877 w 914400"/>
              <a:gd name="connsiteY157" fmla="*/ 112636 h 666750"/>
              <a:gd name="connsiteX158" fmla="*/ 651429 w 914400"/>
              <a:gd name="connsiteY158" fmla="*/ 139090 h 666750"/>
              <a:gd name="connsiteX159" fmla="*/ 636695 w 914400"/>
              <a:gd name="connsiteY159" fmla="*/ 139090 h 666750"/>
              <a:gd name="connsiteX160" fmla="*/ 624231 w 914400"/>
              <a:gd name="connsiteY160" fmla="*/ 112636 h 666750"/>
              <a:gd name="connsiteX161" fmla="*/ 519786 w 914400"/>
              <a:gd name="connsiteY161" fmla="*/ 112636 h 666750"/>
              <a:gd name="connsiteX162" fmla="*/ 529944 w 914400"/>
              <a:gd name="connsiteY162" fmla="*/ 139090 h 666750"/>
              <a:gd name="connsiteX163" fmla="*/ 389231 w 914400"/>
              <a:gd name="connsiteY163" fmla="*/ 139090 h 666750"/>
              <a:gd name="connsiteX164" fmla="*/ 399388 w 914400"/>
              <a:gd name="connsiteY164" fmla="*/ 112636 h 666750"/>
              <a:gd name="connsiteX165" fmla="*/ 283300 w 914400"/>
              <a:gd name="connsiteY165" fmla="*/ 112636 h 666750"/>
              <a:gd name="connsiteX166" fmla="*/ 294909 w 914400"/>
              <a:gd name="connsiteY166" fmla="*/ 112636 h 666750"/>
              <a:gd name="connsiteX167" fmla="*/ 282444 w 914400"/>
              <a:gd name="connsiteY167" fmla="*/ 139090 h 666750"/>
              <a:gd name="connsiteX168" fmla="*/ 267710 w 914400"/>
              <a:gd name="connsiteY168" fmla="*/ 139090 h 666750"/>
              <a:gd name="connsiteX169" fmla="*/ 257069 w 914400"/>
              <a:gd name="connsiteY169" fmla="*/ 172130 h 666750"/>
              <a:gd name="connsiteX170" fmla="*/ 257069 w 914400"/>
              <a:gd name="connsiteY170" fmla="*/ 167628 h 666750"/>
              <a:gd name="connsiteX171" fmla="*/ 269049 w 914400"/>
              <a:gd name="connsiteY171" fmla="*/ 167628 h 666750"/>
              <a:gd name="connsiteX172" fmla="*/ 266928 w 914400"/>
              <a:gd name="connsiteY172" fmla="*/ 172130 h 666750"/>
              <a:gd name="connsiteX173" fmla="*/ 201705 w 914400"/>
              <a:gd name="connsiteY173" fmla="*/ 251344 h 666750"/>
              <a:gd name="connsiteX174" fmla="*/ 229684 w 914400"/>
              <a:gd name="connsiteY174" fmla="*/ 251344 h 666750"/>
              <a:gd name="connsiteX175" fmla="*/ 202784 w 914400"/>
              <a:gd name="connsiteY175" fmla="*/ 308568 h 666750"/>
              <a:gd name="connsiteX176" fmla="*/ 168070 w 914400"/>
              <a:gd name="connsiteY176" fmla="*/ 308568 h 666750"/>
              <a:gd name="connsiteX177" fmla="*/ 157279 w 914400"/>
              <a:gd name="connsiteY177" fmla="*/ 345700 h 666750"/>
              <a:gd name="connsiteX178" fmla="*/ 157279 w 914400"/>
              <a:gd name="connsiteY178" fmla="*/ 337292 h 666750"/>
              <a:gd name="connsiteX179" fmla="*/ 189277 w 914400"/>
              <a:gd name="connsiteY179" fmla="*/ 337292 h 666750"/>
              <a:gd name="connsiteX180" fmla="*/ 185333 w 914400"/>
              <a:gd name="connsiteY180" fmla="*/ 345700 h 666750"/>
              <a:gd name="connsiteX181" fmla="*/ 92241 w 914400"/>
              <a:gd name="connsiteY181" fmla="*/ 437416 h 666750"/>
              <a:gd name="connsiteX182" fmla="*/ 142136 w 914400"/>
              <a:gd name="connsiteY182" fmla="*/ 437416 h 666750"/>
              <a:gd name="connsiteX183" fmla="*/ 105450 w 914400"/>
              <a:gd name="connsiteY183" fmla="*/ 515439 h 666750"/>
              <a:gd name="connsiteX184" fmla="*/ 46365 w 914400"/>
              <a:gd name="connsiteY184" fmla="*/ 515401 h 666750"/>
              <a:gd name="connsiteX185" fmla="*/ 35687 w 914400"/>
              <a:gd name="connsiteY185" fmla="*/ 557888 h 666750"/>
              <a:gd name="connsiteX186" fmla="*/ 35687 w 914400"/>
              <a:gd name="connsiteY186" fmla="*/ 543936 h 666750"/>
              <a:gd name="connsiteX187" fmla="*/ 92056 w 914400"/>
              <a:gd name="connsiteY187" fmla="*/ 543936 h 666750"/>
              <a:gd name="connsiteX188" fmla="*/ 85507 w 914400"/>
              <a:gd name="connsiteY188" fmla="*/ 557888 h 666750"/>
              <a:gd name="connsiteX189" fmla="*/ 228311 w 914400"/>
              <a:gd name="connsiteY189" fmla="*/ 557888 h 666750"/>
              <a:gd name="connsiteX190" fmla="*/ 233669 w 914400"/>
              <a:gd name="connsiteY190" fmla="*/ 543936 h 666750"/>
              <a:gd name="connsiteX191" fmla="*/ 685477 w 914400"/>
              <a:gd name="connsiteY191" fmla="*/ 543936 h 666750"/>
              <a:gd name="connsiteX192" fmla="*/ 690835 w 914400"/>
              <a:gd name="connsiteY192" fmla="*/ 557888 h 666750"/>
              <a:gd name="connsiteX193" fmla="*/ 883488 w 914400"/>
              <a:gd name="connsiteY193" fmla="*/ 557888 h 666750"/>
              <a:gd name="connsiteX194" fmla="*/ 833667 w 914400"/>
              <a:gd name="connsiteY194" fmla="*/ 557888 h 666750"/>
              <a:gd name="connsiteX195" fmla="*/ 827119 w 914400"/>
              <a:gd name="connsiteY195" fmla="*/ 543936 h 666750"/>
              <a:gd name="connsiteX196" fmla="*/ 883488 w 914400"/>
              <a:gd name="connsiteY196" fmla="*/ 543936 h 666750"/>
              <a:gd name="connsiteX197" fmla="*/ 883525 w 914400"/>
              <a:gd name="connsiteY197" fmla="*/ 557888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914400" h="666750">
                <a:moveTo>
                  <a:pt x="911763" y="527115"/>
                </a:moveTo>
                <a:cubicBezTo>
                  <a:pt x="911726" y="526892"/>
                  <a:pt x="911689" y="526669"/>
                  <a:pt x="911614" y="526483"/>
                </a:cubicBezTo>
                <a:cubicBezTo>
                  <a:pt x="911428" y="525702"/>
                  <a:pt x="911205" y="524920"/>
                  <a:pt x="910907" y="524176"/>
                </a:cubicBezTo>
                <a:cubicBezTo>
                  <a:pt x="910870" y="524102"/>
                  <a:pt x="910833" y="524027"/>
                  <a:pt x="910796" y="523990"/>
                </a:cubicBezTo>
                <a:cubicBezTo>
                  <a:pt x="910573" y="523469"/>
                  <a:pt x="910312" y="522948"/>
                  <a:pt x="910014" y="522427"/>
                </a:cubicBezTo>
                <a:lnTo>
                  <a:pt x="847358" y="415900"/>
                </a:lnTo>
                <a:cubicBezTo>
                  <a:pt x="844791" y="411547"/>
                  <a:pt x="840103" y="408868"/>
                  <a:pt x="835079" y="408868"/>
                </a:cubicBezTo>
                <a:lnTo>
                  <a:pt x="763605" y="408868"/>
                </a:lnTo>
                <a:lnTo>
                  <a:pt x="747308" y="374191"/>
                </a:lnTo>
                <a:lnTo>
                  <a:pt x="776181" y="374191"/>
                </a:lnTo>
                <a:cubicBezTo>
                  <a:pt x="784068" y="374191"/>
                  <a:pt x="790431" y="367791"/>
                  <a:pt x="790431" y="359941"/>
                </a:cubicBezTo>
                <a:lnTo>
                  <a:pt x="790431" y="322845"/>
                </a:lnTo>
                <a:cubicBezTo>
                  <a:pt x="790431" y="322808"/>
                  <a:pt x="790431" y="322734"/>
                  <a:pt x="790394" y="322697"/>
                </a:cubicBezTo>
                <a:cubicBezTo>
                  <a:pt x="790394" y="321990"/>
                  <a:pt x="790319" y="321320"/>
                  <a:pt x="790208" y="320613"/>
                </a:cubicBezTo>
                <a:cubicBezTo>
                  <a:pt x="790133" y="320204"/>
                  <a:pt x="790059" y="319757"/>
                  <a:pt x="789947" y="319348"/>
                </a:cubicBezTo>
                <a:cubicBezTo>
                  <a:pt x="789910" y="319199"/>
                  <a:pt x="789836" y="319050"/>
                  <a:pt x="789798" y="318864"/>
                </a:cubicBezTo>
                <a:cubicBezTo>
                  <a:pt x="789352" y="317302"/>
                  <a:pt x="788682" y="315851"/>
                  <a:pt x="787752" y="314585"/>
                </a:cubicBezTo>
                <a:lnTo>
                  <a:pt x="737894" y="229828"/>
                </a:lnTo>
                <a:cubicBezTo>
                  <a:pt x="735327" y="225475"/>
                  <a:pt x="730639" y="222796"/>
                  <a:pt x="725616" y="222796"/>
                </a:cubicBezTo>
                <a:lnTo>
                  <a:pt x="676093" y="222796"/>
                </a:lnTo>
                <a:lnTo>
                  <a:pt x="665675" y="200621"/>
                </a:lnTo>
                <a:lnTo>
                  <a:pt x="676391" y="200621"/>
                </a:lnTo>
                <a:cubicBezTo>
                  <a:pt x="684278" y="200621"/>
                  <a:pt x="690641" y="194221"/>
                  <a:pt x="690641" y="186371"/>
                </a:cubicBezTo>
                <a:lnTo>
                  <a:pt x="690641" y="153330"/>
                </a:lnTo>
                <a:lnTo>
                  <a:pt x="690641" y="153293"/>
                </a:lnTo>
                <a:cubicBezTo>
                  <a:pt x="690641" y="152437"/>
                  <a:pt x="690529" y="151582"/>
                  <a:pt x="690380" y="150763"/>
                </a:cubicBezTo>
                <a:cubicBezTo>
                  <a:pt x="690343" y="150540"/>
                  <a:pt x="690306" y="150354"/>
                  <a:pt x="690232" y="150131"/>
                </a:cubicBezTo>
                <a:cubicBezTo>
                  <a:pt x="690045" y="149349"/>
                  <a:pt x="689822" y="148568"/>
                  <a:pt x="689525" y="147824"/>
                </a:cubicBezTo>
                <a:cubicBezTo>
                  <a:pt x="689487" y="147786"/>
                  <a:pt x="689487" y="147712"/>
                  <a:pt x="689450" y="147675"/>
                </a:cubicBezTo>
                <a:cubicBezTo>
                  <a:pt x="689227" y="147154"/>
                  <a:pt x="688966" y="146596"/>
                  <a:pt x="688669" y="146112"/>
                </a:cubicBezTo>
                <a:lnTo>
                  <a:pt x="656336" y="91121"/>
                </a:lnTo>
                <a:cubicBezTo>
                  <a:pt x="653769" y="86767"/>
                  <a:pt x="649081" y="84088"/>
                  <a:pt x="644058" y="84088"/>
                </a:cubicBezTo>
                <a:lnTo>
                  <a:pt x="610831" y="84088"/>
                </a:lnTo>
                <a:lnTo>
                  <a:pt x="578499" y="15329"/>
                </a:lnTo>
                <a:cubicBezTo>
                  <a:pt x="576155" y="10344"/>
                  <a:pt x="571132" y="7144"/>
                  <a:pt x="565588" y="7144"/>
                </a:cubicBezTo>
                <a:lnTo>
                  <a:pt x="511154" y="7144"/>
                </a:lnTo>
                <a:cubicBezTo>
                  <a:pt x="503266" y="7144"/>
                  <a:pt x="496904" y="13543"/>
                  <a:pt x="496904" y="21394"/>
                </a:cubicBezTo>
                <a:lnTo>
                  <a:pt x="496904" y="50379"/>
                </a:lnTo>
                <a:cubicBezTo>
                  <a:pt x="496904" y="52127"/>
                  <a:pt x="497239" y="53876"/>
                  <a:pt x="497871" y="55476"/>
                </a:cubicBezTo>
                <a:lnTo>
                  <a:pt x="508847" y="84051"/>
                </a:lnTo>
                <a:lnTo>
                  <a:pt x="410358" y="84088"/>
                </a:lnTo>
                <a:lnTo>
                  <a:pt x="421334" y="55513"/>
                </a:lnTo>
                <a:cubicBezTo>
                  <a:pt x="421967" y="53876"/>
                  <a:pt x="422301" y="52165"/>
                  <a:pt x="422301" y="50416"/>
                </a:cubicBezTo>
                <a:lnTo>
                  <a:pt x="422301" y="21431"/>
                </a:lnTo>
                <a:cubicBezTo>
                  <a:pt x="422301" y="13543"/>
                  <a:pt x="415902" y="7181"/>
                  <a:pt x="408051" y="7181"/>
                </a:cubicBezTo>
                <a:lnTo>
                  <a:pt x="353580" y="7144"/>
                </a:lnTo>
                <a:cubicBezTo>
                  <a:pt x="348073" y="7144"/>
                  <a:pt x="343013" y="10344"/>
                  <a:pt x="340668" y="15329"/>
                </a:cubicBezTo>
                <a:lnTo>
                  <a:pt x="308336" y="84088"/>
                </a:lnTo>
                <a:lnTo>
                  <a:pt x="275147" y="84088"/>
                </a:lnTo>
                <a:cubicBezTo>
                  <a:pt x="270087" y="84088"/>
                  <a:pt x="265436" y="86767"/>
                  <a:pt x="262868" y="91121"/>
                </a:cubicBezTo>
                <a:lnTo>
                  <a:pt x="230536" y="146112"/>
                </a:lnTo>
                <a:cubicBezTo>
                  <a:pt x="230238" y="146633"/>
                  <a:pt x="229977" y="147154"/>
                  <a:pt x="229754" y="147675"/>
                </a:cubicBezTo>
                <a:cubicBezTo>
                  <a:pt x="229717" y="147712"/>
                  <a:pt x="229717" y="147786"/>
                  <a:pt x="229680" y="147824"/>
                </a:cubicBezTo>
                <a:cubicBezTo>
                  <a:pt x="229382" y="148568"/>
                  <a:pt x="229122" y="149349"/>
                  <a:pt x="228973" y="150131"/>
                </a:cubicBezTo>
                <a:cubicBezTo>
                  <a:pt x="228936" y="150354"/>
                  <a:pt x="228898" y="150540"/>
                  <a:pt x="228861" y="150763"/>
                </a:cubicBezTo>
                <a:cubicBezTo>
                  <a:pt x="228712" y="151582"/>
                  <a:pt x="228601" y="152437"/>
                  <a:pt x="228601" y="153293"/>
                </a:cubicBezTo>
                <a:lnTo>
                  <a:pt x="228601" y="153330"/>
                </a:lnTo>
                <a:lnTo>
                  <a:pt x="228601" y="186371"/>
                </a:lnTo>
                <a:cubicBezTo>
                  <a:pt x="228601" y="194258"/>
                  <a:pt x="235000" y="200621"/>
                  <a:pt x="242851" y="200621"/>
                </a:cubicBezTo>
                <a:lnTo>
                  <a:pt x="253567" y="200621"/>
                </a:lnTo>
                <a:lnTo>
                  <a:pt x="243148" y="222796"/>
                </a:lnTo>
                <a:lnTo>
                  <a:pt x="193552" y="222796"/>
                </a:lnTo>
                <a:cubicBezTo>
                  <a:pt x="188492" y="222796"/>
                  <a:pt x="183841" y="225475"/>
                  <a:pt x="181273" y="229828"/>
                </a:cubicBezTo>
                <a:lnTo>
                  <a:pt x="131415" y="314585"/>
                </a:lnTo>
                <a:cubicBezTo>
                  <a:pt x="130485" y="315888"/>
                  <a:pt x="129853" y="317302"/>
                  <a:pt x="129406" y="318864"/>
                </a:cubicBezTo>
                <a:cubicBezTo>
                  <a:pt x="129369" y="319013"/>
                  <a:pt x="129294" y="319162"/>
                  <a:pt x="129257" y="319348"/>
                </a:cubicBezTo>
                <a:cubicBezTo>
                  <a:pt x="129146" y="319757"/>
                  <a:pt x="129071" y="320167"/>
                  <a:pt x="128997" y="320613"/>
                </a:cubicBezTo>
                <a:cubicBezTo>
                  <a:pt x="128885" y="321320"/>
                  <a:pt x="128811" y="321990"/>
                  <a:pt x="128774" y="322697"/>
                </a:cubicBezTo>
                <a:cubicBezTo>
                  <a:pt x="128774" y="322771"/>
                  <a:pt x="128736" y="322808"/>
                  <a:pt x="128736" y="322845"/>
                </a:cubicBezTo>
                <a:lnTo>
                  <a:pt x="128736" y="359941"/>
                </a:lnTo>
                <a:cubicBezTo>
                  <a:pt x="128736" y="367828"/>
                  <a:pt x="135136" y="374191"/>
                  <a:pt x="142987" y="374191"/>
                </a:cubicBezTo>
                <a:lnTo>
                  <a:pt x="171859" y="374191"/>
                </a:lnTo>
                <a:lnTo>
                  <a:pt x="155563" y="408868"/>
                </a:lnTo>
                <a:lnTo>
                  <a:pt x="84088" y="408868"/>
                </a:lnTo>
                <a:cubicBezTo>
                  <a:pt x="79028" y="408868"/>
                  <a:pt x="74377" y="411547"/>
                  <a:pt x="71809" y="415900"/>
                </a:cubicBezTo>
                <a:lnTo>
                  <a:pt x="9116" y="522427"/>
                </a:lnTo>
                <a:cubicBezTo>
                  <a:pt x="8818" y="522948"/>
                  <a:pt x="8558" y="523432"/>
                  <a:pt x="8334" y="523990"/>
                </a:cubicBezTo>
                <a:cubicBezTo>
                  <a:pt x="8297" y="524064"/>
                  <a:pt x="8260" y="524102"/>
                  <a:pt x="8260" y="524176"/>
                </a:cubicBezTo>
                <a:cubicBezTo>
                  <a:pt x="7962" y="524920"/>
                  <a:pt x="7739" y="525702"/>
                  <a:pt x="7553" y="526483"/>
                </a:cubicBezTo>
                <a:cubicBezTo>
                  <a:pt x="7516" y="526669"/>
                  <a:pt x="7479" y="526892"/>
                  <a:pt x="7441" y="527115"/>
                </a:cubicBezTo>
                <a:cubicBezTo>
                  <a:pt x="7255" y="527934"/>
                  <a:pt x="7144" y="528790"/>
                  <a:pt x="7144" y="529645"/>
                </a:cubicBezTo>
                <a:lnTo>
                  <a:pt x="7144" y="529683"/>
                </a:lnTo>
                <a:lnTo>
                  <a:pt x="7144" y="572173"/>
                </a:lnTo>
                <a:cubicBezTo>
                  <a:pt x="7144" y="580061"/>
                  <a:pt x="13543" y="586423"/>
                  <a:pt x="21394" y="586423"/>
                </a:cubicBezTo>
                <a:lnTo>
                  <a:pt x="72033" y="586423"/>
                </a:lnTo>
                <a:lnTo>
                  <a:pt x="65187" y="601008"/>
                </a:lnTo>
                <a:cubicBezTo>
                  <a:pt x="64294" y="602905"/>
                  <a:pt x="63847" y="604989"/>
                  <a:pt x="63847" y="607073"/>
                </a:cubicBezTo>
                <a:lnTo>
                  <a:pt x="63847" y="649786"/>
                </a:lnTo>
                <a:cubicBezTo>
                  <a:pt x="63847" y="657674"/>
                  <a:pt x="70247" y="664037"/>
                  <a:pt x="78098" y="664037"/>
                </a:cubicBezTo>
                <a:lnTo>
                  <a:pt x="177701" y="664037"/>
                </a:lnTo>
                <a:cubicBezTo>
                  <a:pt x="183616" y="664037"/>
                  <a:pt x="188900" y="660391"/>
                  <a:pt x="191020" y="654884"/>
                </a:cubicBezTo>
                <a:lnTo>
                  <a:pt x="217326" y="586386"/>
                </a:lnTo>
                <a:lnTo>
                  <a:pt x="701796" y="586386"/>
                </a:lnTo>
                <a:lnTo>
                  <a:pt x="728101" y="654884"/>
                </a:lnTo>
                <a:cubicBezTo>
                  <a:pt x="730222" y="660390"/>
                  <a:pt x="735505" y="664037"/>
                  <a:pt x="741421" y="664037"/>
                </a:cubicBezTo>
                <a:lnTo>
                  <a:pt x="841062" y="664037"/>
                </a:lnTo>
                <a:cubicBezTo>
                  <a:pt x="848912" y="664037"/>
                  <a:pt x="855312" y="657637"/>
                  <a:pt x="855312" y="649786"/>
                </a:cubicBezTo>
                <a:lnTo>
                  <a:pt x="855312" y="607073"/>
                </a:lnTo>
                <a:cubicBezTo>
                  <a:pt x="855312" y="604989"/>
                  <a:pt x="854828" y="602905"/>
                  <a:pt x="853935" y="601008"/>
                </a:cubicBezTo>
                <a:lnTo>
                  <a:pt x="847089" y="586423"/>
                </a:lnTo>
                <a:lnTo>
                  <a:pt x="897728" y="586423"/>
                </a:lnTo>
                <a:cubicBezTo>
                  <a:pt x="905616" y="586423"/>
                  <a:pt x="911978" y="580023"/>
                  <a:pt x="911978" y="572173"/>
                </a:cubicBezTo>
                <a:lnTo>
                  <a:pt x="911978" y="529683"/>
                </a:lnTo>
                <a:lnTo>
                  <a:pt x="911978" y="529645"/>
                </a:lnTo>
                <a:cubicBezTo>
                  <a:pt x="912016" y="528790"/>
                  <a:pt x="911904" y="527934"/>
                  <a:pt x="911755" y="527115"/>
                </a:cubicBezTo>
                <a:close/>
                <a:moveTo>
                  <a:pt x="826932" y="437409"/>
                </a:moveTo>
                <a:lnTo>
                  <a:pt x="872845" y="515432"/>
                </a:lnTo>
                <a:lnTo>
                  <a:pt x="813723" y="515432"/>
                </a:lnTo>
                <a:lnTo>
                  <a:pt x="777037" y="437409"/>
                </a:lnTo>
                <a:close/>
                <a:moveTo>
                  <a:pt x="826783" y="610269"/>
                </a:moveTo>
                <a:lnTo>
                  <a:pt x="826783" y="635532"/>
                </a:lnTo>
                <a:lnTo>
                  <a:pt x="751252" y="635532"/>
                </a:lnTo>
                <a:lnTo>
                  <a:pt x="525405" y="47773"/>
                </a:lnTo>
                <a:lnTo>
                  <a:pt x="525405" y="35718"/>
                </a:lnTo>
                <a:lnTo>
                  <a:pt x="556547" y="35718"/>
                </a:lnTo>
                <a:close/>
                <a:moveTo>
                  <a:pt x="92386" y="635532"/>
                </a:moveTo>
                <a:lnTo>
                  <a:pt x="92386" y="610269"/>
                </a:lnTo>
                <a:lnTo>
                  <a:pt x="362620" y="35683"/>
                </a:lnTo>
                <a:lnTo>
                  <a:pt x="393762" y="35683"/>
                </a:lnTo>
                <a:lnTo>
                  <a:pt x="393762" y="47737"/>
                </a:lnTo>
                <a:lnTo>
                  <a:pt x="167915" y="635535"/>
                </a:lnTo>
                <a:close/>
                <a:moveTo>
                  <a:pt x="606108" y="337247"/>
                </a:moveTo>
                <a:lnTo>
                  <a:pt x="609345" y="345656"/>
                </a:lnTo>
                <a:lnTo>
                  <a:pt x="309869" y="345693"/>
                </a:lnTo>
                <a:lnTo>
                  <a:pt x="313106" y="337284"/>
                </a:lnTo>
                <a:close/>
                <a:moveTo>
                  <a:pt x="324120" y="308560"/>
                </a:moveTo>
                <a:lnTo>
                  <a:pt x="346109" y="251336"/>
                </a:lnTo>
                <a:lnTo>
                  <a:pt x="573071" y="251336"/>
                </a:lnTo>
                <a:lnTo>
                  <a:pt x="595060" y="308560"/>
                </a:lnTo>
                <a:close/>
                <a:moveTo>
                  <a:pt x="357048" y="222798"/>
                </a:moveTo>
                <a:lnTo>
                  <a:pt x="365568" y="200623"/>
                </a:lnTo>
                <a:lnTo>
                  <a:pt x="553573" y="200623"/>
                </a:lnTo>
                <a:lnTo>
                  <a:pt x="562093" y="222798"/>
                </a:lnTo>
                <a:close/>
                <a:moveTo>
                  <a:pt x="298893" y="374198"/>
                </a:moveTo>
                <a:lnTo>
                  <a:pt x="620285" y="374198"/>
                </a:lnTo>
                <a:lnTo>
                  <a:pt x="633605" y="408875"/>
                </a:lnTo>
                <a:lnTo>
                  <a:pt x="285571" y="408875"/>
                </a:lnTo>
                <a:close/>
                <a:moveTo>
                  <a:pt x="542638" y="172125"/>
                </a:moveTo>
                <a:lnTo>
                  <a:pt x="376541" y="172125"/>
                </a:lnTo>
                <a:lnTo>
                  <a:pt x="378289" y="167623"/>
                </a:lnTo>
                <a:lnTo>
                  <a:pt x="540919" y="167623"/>
                </a:lnTo>
                <a:close/>
                <a:moveTo>
                  <a:pt x="274633" y="437416"/>
                </a:moveTo>
                <a:lnTo>
                  <a:pt x="644584" y="437416"/>
                </a:lnTo>
                <a:lnTo>
                  <a:pt x="674535" y="515439"/>
                </a:lnTo>
                <a:lnTo>
                  <a:pt x="244643" y="515401"/>
                </a:lnTo>
                <a:close/>
                <a:moveTo>
                  <a:pt x="733881" y="345700"/>
                </a:moveTo>
                <a:lnTo>
                  <a:pt x="729937" y="337292"/>
                </a:lnTo>
                <a:lnTo>
                  <a:pt x="761935" y="337292"/>
                </a:lnTo>
                <a:lnTo>
                  <a:pt x="761935" y="345700"/>
                </a:lnTo>
                <a:close/>
                <a:moveTo>
                  <a:pt x="717472" y="251344"/>
                </a:moveTo>
                <a:lnTo>
                  <a:pt x="751145" y="308568"/>
                </a:lnTo>
                <a:lnTo>
                  <a:pt x="716431" y="308568"/>
                </a:lnTo>
                <a:lnTo>
                  <a:pt x="689493" y="251344"/>
                </a:lnTo>
                <a:close/>
                <a:moveTo>
                  <a:pt x="650127" y="167628"/>
                </a:moveTo>
                <a:lnTo>
                  <a:pt x="662108" y="167628"/>
                </a:lnTo>
                <a:lnTo>
                  <a:pt x="662108" y="172130"/>
                </a:lnTo>
                <a:lnTo>
                  <a:pt x="652248" y="172130"/>
                </a:lnTo>
                <a:close/>
                <a:moveTo>
                  <a:pt x="635877" y="112636"/>
                </a:moveTo>
                <a:lnTo>
                  <a:pt x="651429" y="139090"/>
                </a:lnTo>
                <a:lnTo>
                  <a:pt x="636695" y="139090"/>
                </a:lnTo>
                <a:lnTo>
                  <a:pt x="624231" y="112636"/>
                </a:lnTo>
                <a:close/>
                <a:moveTo>
                  <a:pt x="519786" y="112636"/>
                </a:moveTo>
                <a:lnTo>
                  <a:pt x="529944" y="139090"/>
                </a:lnTo>
                <a:lnTo>
                  <a:pt x="389231" y="139090"/>
                </a:lnTo>
                <a:lnTo>
                  <a:pt x="399388" y="112636"/>
                </a:lnTo>
                <a:close/>
                <a:moveTo>
                  <a:pt x="283300" y="112636"/>
                </a:moveTo>
                <a:lnTo>
                  <a:pt x="294909" y="112636"/>
                </a:lnTo>
                <a:lnTo>
                  <a:pt x="282444" y="139090"/>
                </a:lnTo>
                <a:lnTo>
                  <a:pt x="267710" y="139090"/>
                </a:lnTo>
                <a:close/>
                <a:moveTo>
                  <a:pt x="257069" y="172130"/>
                </a:moveTo>
                <a:lnTo>
                  <a:pt x="257069" y="167628"/>
                </a:lnTo>
                <a:lnTo>
                  <a:pt x="269049" y="167628"/>
                </a:lnTo>
                <a:lnTo>
                  <a:pt x="266928" y="172130"/>
                </a:lnTo>
                <a:close/>
                <a:moveTo>
                  <a:pt x="201705" y="251344"/>
                </a:moveTo>
                <a:lnTo>
                  <a:pt x="229684" y="251344"/>
                </a:lnTo>
                <a:lnTo>
                  <a:pt x="202784" y="308568"/>
                </a:lnTo>
                <a:lnTo>
                  <a:pt x="168070" y="308568"/>
                </a:lnTo>
                <a:close/>
                <a:moveTo>
                  <a:pt x="157279" y="345700"/>
                </a:moveTo>
                <a:lnTo>
                  <a:pt x="157279" y="337292"/>
                </a:lnTo>
                <a:lnTo>
                  <a:pt x="189277" y="337292"/>
                </a:lnTo>
                <a:lnTo>
                  <a:pt x="185333" y="345700"/>
                </a:lnTo>
                <a:close/>
                <a:moveTo>
                  <a:pt x="92241" y="437416"/>
                </a:moveTo>
                <a:lnTo>
                  <a:pt x="142136" y="437416"/>
                </a:lnTo>
                <a:lnTo>
                  <a:pt x="105450" y="515439"/>
                </a:lnTo>
                <a:lnTo>
                  <a:pt x="46365" y="515401"/>
                </a:lnTo>
                <a:close/>
                <a:moveTo>
                  <a:pt x="35687" y="557888"/>
                </a:moveTo>
                <a:lnTo>
                  <a:pt x="35687" y="543936"/>
                </a:lnTo>
                <a:lnTo>
                  <a:pt x="92056" y="543936"/>
                </a:lnTo>
                <a:lnTo>
                  <a:pt x="85507" y="557888"/>
                </a:lnTo>
                <a:close/>
                <a:moveTo>
                  <a:pt x="228311" y="557888"/>
                </a:moveTo>
                <a:lnTo>
                  <a:pt x="233669" y="543936"/>
                </a:lnTo>
                <a:lnTo>
                  <a:pt x="685477" y="543936"/>
                </a:lnTo>
                <a:lnTo>
                  <a:pt x="690835" y="557888"/>
                </a:lnTo>
                <a:close/>
                <a:moveTo>
                  <a:pt x="883488" y="557888"/>
                </a:moveTo>
                <a:lnTo>
                  <a:pt x="833667" y="557888"/>
                </a:lnTo>
                <a:lnTo>
                  <a:pt x="827119" y="543936"/>
                </a:lnTo>
                <a:lnTo>
                  <a:pt x="883488" y="543936"/>
                </a:lnTo>
                <a:lnTo>
                  <a:pt x="883525" y="557888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5501E24F-A647-48BA-85C0-E7D9A0C568C2}"/>
              </a:ext>
            </a:extLst>
          </p:cNvPr>
          <p:cNvGrpSpPr/>
          <p:nvPr/>
        </p:nvGrpSpPr>
        <p:grpSpPr>
          <a:xfrm>
            <a:off x="4847681" y="1382965"/>
            <a:ext cx="308156" cy="275719"/>
            <a:chOff x="4776981" y="994"/>
            <a:chExt cx="904875" cy="809625"/>
          </a:xfrm>
          <a:solidFill>
            <a:schemeClr val="bg1"/>
          </a:solidFill>
        </p:grpSpPr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3A737E55-373F-4BA2-BE21-1CE3A6A56A24}"/>
                </a:ext>
              </a:extLst>
            </p:cNvPr>
            <p:cNvSpPr/>
            <p:nvPr/>
          </p:nvSpPr>
          <p:spPr>
            <a:xfrm>
              <a:off x="4977006" y="994"/>
              <a:ext cx="276225" cy="809625"/>
            </a:xfrm>
            <a:custGeom>
              <a:avLst/>
              <a:gdLst>
                <a:gd name="connsiteX0" fmla="*/ 254794 w 276225"/>
                <a:gd name="connsiteY0" fmla="*/ 807244 h 809625"/>
                <a:gd name="connsiteX1" fmla="*/ 26194 w 276225"/>
                <a:gd name="connsiteY1" fmla="*/ 807244 h 809625"/>
                <a:gd name="connsiteX2" fmla="*/ 7144 w 276225"/>
                <a:gd name="connsiteY2" fmla="*/ 788194 h 809625"/>
                <a:gd name="connsiteX3" fmla="*/ 7144 w 276225"/>
                <a:gd name="connsiteY3" fmla="*/ 26194 h 809625"/>
                <a:gd name="connsiteX4" fmla="*/ 26194 w 276225"/>
                <a:gd name="connsiteY4" fmla="*/ 7144 h 809625"/>
                <a:gd name="connsiteX5" fmla="*/ 254794 w 276225"/>
                <a:gd name="connsiteY5" fmla="*/ 7144 h 809625"/>
                <a:gd name="connsiteX6" fmla="*/ 273844 w 276225"/>
                <a:gd name="connsiteY6" fmla="*/ 26194 h 809625"/>
                <a:gd name="connsiteX7" fmla="*/ 273844 w 276225"/>
                <a:gd name="connsiteY7" fmla="*/ 788194 h 809625"/>
                <a:gd name="connsiteX8" fmla="*/ 254794 w 276225"/>
                <a:gd name="connsiteY8" fmla="*/ 807244 h 809625"/>
                <a:gd name="connsiteX9" fmla="*/ 45244 w 276225"/>
                <a:gd name="connsiteY9" fmla="*/ 769144 h 809625"/>
                <a:gd name="connsiteX10" fmla="*/ 235744 w 276225"/>
                <a:gd name="connsiteY10" fmla="*/ 769144 h 809625"/>
                <a:gd name="connsiteX11" fmla="*/ 235744 w 276225"/>
                <a:gd name="connsiteY11" fmla="*/ 45244 h 809625"/>
                <a:gd name="connsiteX12" fmla="*/ 45244 w 276225"/>
                <a:gd name="connsiteY12" fmla="*/ 4524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225" h="809625">
                  <a:moveTo>
                    <a:pt x="254794" y="807244"/>
                  </a:moveTo>
                  <a:lnTo>
                    <a:pt x="26194" y="807244"/>
                  </a:lnTo>
                  <a:cubicBezTo>
                    <a:pt x="15673" y="807244"/>
                    <a:pt x="7144" y="798715"/>
                    <a:pt x="7144" y="788194"/>
                  </a:cubicBezTo>
                  <a:lnTo>
                    <a:pt x="7144" y="26194"/>
                  </a:lnTo>
                  <a:cubicBezTo>
                    <a:pt x="7144" y="15673"/>
                    <a:pt x="15673" y="7144"/>
                    <a:pt x="26194" y="7144"/>
                  </a:cubicBezTo>
                  <a:lnTo>
                    <a:pt x="254794" y="7144"/>
                  </a:lnTo>
                  <a:cubicBezTo>
                    <a:pt x="265315" y="7144"/>
                    <a:pt x="273844" y="15673"/>
                    <a:pt x="273844" y="26194"/>
                  </a:cubicBezTo>
                  <a:lnTo>
                    <a:pt x="273844" y="788194"/>
                  </a:lnTo>
                  <a:cubicBezTo>
                    <a:pt x="273844" y="798715"/>
                    <a:pt x="265315" y="807244"/>
                    <a:pt x="254794" y="807244"/>
                  </a:cubicBezTo>
                  <a:close/>
                  <a:moveTo>
                    <a:pt x="45244" y="769144"/>
                  </a:moveTo>
                  <a:lnTo>
                    <a:pt x="235744" y="769144"/>
                  </a:lnTo>
                  <a:lnTo>
                    <a:pt x="235744" y="45244"/>
                  </a:lnTo>
                  <a:lnTo>
                    <a:pt x="45244" y="452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4" name="자유형: 도형 83">
              <a:extLst>
                <a:ext uri="{FF2B5EF4-FFF2-40B4-BE49-F238E27FC236}">
                  <a16:creationId xmlns:a16="http://schemas.microsoft.com/office/drawing/2014/main" id="{BD106CD6-F97C-4797-BD7E-F8AFA04831EE}"/>
                </a:ext>
              </a:extLst>
            </p:cNvPr>
            <p:cNvSpPr/>
            <p:nvPr/>
          </p:nvSpPr>
          <p:spPr>
            <a:xfrm>
              <a:off x="5358006" y="305794"/>
              <a:ext cx="276225" cy="504825"/>
            </a:xfrm>
            <a:custGeom>
              <a:avLst/>
              <a:gdLst>
                <a:gd name="connsiteX0" fmla="*/ 254794 w 276225"/>
                <a:gd name="connsiteY0" fmla="*/ 502444 h 504825"/>
                <a:gd name="connsiteX1" fmla="*/ 26194 w 276225"/>
                <a:gd name="connsiteY1" fmla="*/ 502444 h 504825"/>
                <a:gd name="connsiteX2" fmla="*/ 7144 w 276225"/>
                <a:gd name="connsiteY2" fmla="*/ 483394 h 504825"/>
                <a:gd name="connsiteX3" fmla="*/ 7144 w 276225"/>
                <a:gd name="connsiteY3" fmla="*/ 26194 h 504825"/>
                <a:gd name="connsiteX4" fmla="*/ 26194 w 276225"/>
                <a:gd name="connsiteY4" fmla="*/ 7144 h 504825"/>
                <a:gd name="connsiteX5" fmla="*/ 254794 w 276225"/>
                <a:gd name="connsiteY5" fmla="*/ 7144 h 504825"/>
                <a:gd name="connsiteX6" fmla="*/ 273844 w 276225"/>
                <a:gd name="connsiteY6" fmla="*/ 26194 h 504825"/>
                <a:gd name="connsiteX7" fmla="*/ 273844 w 276225"/>
                <a:gd name="connsiteY7" fmla="*/ 483394 h 504825"/>
                <a:gd name="connsiteX8" fmla="*/ 254794 w 276225"/>
                <a:gd name="connsiteY8" fmla="*/ 502444 h 504825"/>
                <a:gd name="connsiteX9" fmla="*/ 45244 w 276225"/>
                <a:gd name="connsiteY9" fmla="*/ 464344 h 504825"/>
                <a:gd name="connsiteX10" fmla="*/ 235744 w 276225"/>
                <a:gd name="connsiteY10" fmla="*/ 464344 h 504825"/>
                <a:gd name="connsiteX11" fmla="*/ 235744 w 276225"/>
                <a:gd name="connsiteY11" fmla="*/ 45244 h 504825"/>
                <a:gd name="connsiteX12" fmla="*/ 45244 w 276225"/>
                <a:gd name="connsiteY12" fmla="*/ 45244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225" h="504825">
                  <a:moveTo>
                    <a:pt x="254794" y="502444"/>
                  </a:moveTo>
                  <a:lnTo>
                    <a:pt x="26194" y="502444"/>
                  </a:lnTo>
                  <a:cubicBezTo>
                    <a:pt x="15673" y="502444"/>
                    <a:pt x="7144" y="493915"/>
                    <a:pt x="7144" y="483394"/>
                  </a:cubicBezTo>
                  <a:lnTo>
                    <a:pt x="7144" y="26194"/>
                  </a:lnTo>
                  <a:cubicBezTo>
                    <a:pt x="7144" y="15673"/>
                    <a:pt x="15673" y="7144"/>
                    <a:pt x="26194" y="7144"/>
                  </a:cubicBezTo>
                  <a:lnTo>
                    <a:pt x="254794" y="7144"/>
                  </a:lnTo>
                  <a:cubicBezTo>
                    <a:pt x="265315" y="7144"/>
                    <a:pt x="273844" y="15673"/>
                    <a:pt x="273844" y="26194"/>
                  </a:cubicBezTo>
                  <a:lnTo>
                    <a:pt x="273844" y="483394"/>
                  </a:lnTo>
                  <a:cubicBezTo>
                    <a:pt x="273844" y="493915"/>
                    <a:pt x="265315" y="502444"/>
                    <a:pt x="254794" y="502444"/>
                  </a:cubicBezTo>
                  <a:close/>
                  <a:moveTo>
                    <a:pt x="45244" y="464344"/>
                  </a:moveTo>
                  <a:lnTo>
                    <a:pt x="235744" y="464344"/>
                  </a:lnTo>
                  <a:lnTo>
                    <a:pt x="235744" y="45244"/>
                  </a:lnTo>
                  <a:lnTo>
                    <a:pt x="45244" y="452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87882667-BABA-4D9E-A7F5-70228F2B4122}"/>
                </a:ext>
              </a:extLst>
            </p:cNvPr>
            <p:cNvSpPr/>
            <p:nvPr/>
          </p:nvSpPr>
          <p:spPr>
            <a:xfrm>
              <a:off x="5205606" y="153394"/>
              <a:ext cx="276225" cy="200025"/>
            </a:xfrm>
            <a:custGeom>
              <a:avLst/>
              <a:gdLst>
                <a:gd name="connsiteX0" fmla="*/ 254794 w 276225"/>
                <a:gd name="connsiteY0" fmla="*/ 197644 h 200025"/>
                <a:gd name="connsiteX1" fmla="*/ 235744 w 276225"/>
                <a:gd name="connsiteY1" fmla="*/ 178594 h 200025"/>
                <a:gd name="connsiteX2" fmla="*/ 235744 w 276225"/>
                <a:gd name="connsiteY2" fmla="*/ 45244 h 200025"/>
                <a:gd name="connsiteX3" fmla="*/ 26194 w 276225"/>
                <a:gd name="connsiteY3" fmla="*/ 45244 h 200025"/>
                <a:gd name="connsiteX4" fmla="*/ 7144 w 276225"/>
                <a:gd name="connsiteY4" fmla="*/ 26194 h 200025"/>
                <a:gd name="connsiteX5" fmla="*/ 26194 w 276225"/>
                <a:gd name="connsiteY5" fmla="*/ 7144 h 200025"/>
                <a:gd name="connsiteX6" fmla="*/ 254794 w 276225"/>
                <a:gd name="connsiteY6" fmla="*/ 7144 h 200025"/>
                <a:gd name="connsiteX7" fmla="*/ 273844 w 276225"/>
                <a:gd name="connsiteY7" fmla="*/ 26194 h 200025"/>
                <a:gd name="connsiteX8" fmla="*/ 273844 w 276225"/>
                <a:gd name="connsiteY8" fmla="*/ 178594 h 200025"/>
                <a:gd name="connsiteX9" fmla="*/ 254794 w 276225"/>
                <a:gd name="connsiteY9" fmla="*/ 19764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6225" h="200025">
                  <a:moveTo>
                    <a:pt x="254794" y="197644"/>
                  </a:moveTo>
                  <a:cubicBezTo>
                    <a:pt x="244273" y="197644"/>
                    <a:pt x="235744" y="189115"/>
                    <a:pt x="235744" y="178594"/>
                  </a:cubicBezTo>
                  <a:lnTo>
                    <a:pt x="235744" y="45244"/>
                  </a:lnTo>
                  <a:lnTo>
                    <a:pt x="26194" y="45244"/>
                  </a:lnTo>
                  <a:cubicBezTo>
                    <a:pt x="15673" y="45244"/>
                    <a:pt x="7144" y="36715"/>
                    <a:pt x="7144" y="26194"/>
                  </a:cubicBezTo>
                  <a:cubicBezTo>
                    <a:pt x="7144" y="15673"/>
                    <a:pt x="15673" y="7144"/>
                    <a:pt x="26194" y="7144"/>
                  </a:cubicBezTo>
                  <a:lnTo>
                    <a:pt x="254794" y="7144"/>
                  </a:lnTo>
                  <a:cubicBezTo>
                    <a:pt x="265315" y="7144"/>
                    <a:pt x="273844" y="15673"/>
                    <a:pt x="273844" y="26194"/>
                  </a:cubicBezTo>
                  <a:lnTo>
                    <a:pt x="273844" y="178594"/>
                  </a:lnTo>
                  <a:cubicBezTo>
                    <a:pt x="273844" y="189115"/>
                    <a:pt x="265315" y="197644"/>
                    <a:pt x="254794" y="197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144674BA-2A95-4049-98A5-09E5EE2FB9D4}"/>
                </a:ext>
              </a:extLst>
            </p:cNvPr>
            <p:cNvSpPr/>
            <p:nvPr/>
          </p:nvSpPr>
          <p:spPr>
            <a:xfrm>
              <a:off x="5053206" y="771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01E22F69-2DF2-4BA7-A6DB-186501353B4D}"/>
                </a:ext>
              </a:extLst>
            </p:cNvPr>
            <p:cNvSpPr/>
            <p:nvPr/>
          </p:nvSpPr>
          <p:spPr>
            <a:xfrm>
              <a:off x="5053206" y="1533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72D94064-B820-4993-BB69-8663B3F20D10}"/>
                </a:ext>
              </a:extLst>
            </p:cNvPr>
            <p:cNvSpPr/>
            <p:nvPr/>
          </p:nvSpPr>
          <p:spPr>
            <a:xfrm>
              <a:off x="5053206" y="2295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73B57124-B65B-4189-B3AE-C0596CC35A19}"/>
                </a:ext>
              </a:extLst>
            </p:cNvPr>
            <p:cNvSpPr/>
            <p:nvPr/>
          </p:nvSpPr>
          <p:spPr>
            <a:xfrm>
              <a:off x="5053206" y="3057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3291517D-03B5-4E7E-81FE-ABA61009D5C6}"/>
                </a:ext>
              </a:extLst>
            </p:cNvPr>
            <p:cNvSpPr/>
            <p:nvPr/>
          </p:nvSpPr>
          <p:spPr>
            <a:xfrm>
              <a:off x="5053206" y="3819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EC168B46-D2B9-4CCE-897C-93787B4DBC89}"/>
                </a:ext>
              </a:extLst>
            </p:cNvPr>
            <p:cNvSpPr/>
            <p:nvPr/>
          </p:nvSpPr>
          <p:spPr>
            <a:xfrm>
              <a:off x="5053206" y="4581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37A43B91-7D00-4B87-9E65-1DC60142BFCA}"/>
                </a:ext>
              </a:extLst>
            </p:cNvPr>
            <p:cNvSpPr/>
            <p:nvPr/>
          </p:nvSpPr>
          <p:spPr>
            <a:xfrm>
              <a:off x="5053206" y="5343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0E9E6AFC-3170-4DA4-993E-D313E7577F1F}"/>
                </a:ext>
              </a:extLst>
            </p:cNvPr>
            <p:cNvSpPr/>
            <p:nvPr/>
          </p:nvSpPr>
          <p:spPr>
            <a:xfrm>
              <a:off x="5129406" y="771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ECF60663-EE8A-4CE4-A6D6-FAE59C584315}"/>
                </a:ext>
              </a:extLst>
            </p:cNvPr>
            <p:cNvSpPr/>
            <p:nvPr/>
          </p:nvSpPr>
          <p:spPr>
            <a:xfrm>
              <a:off x="5129406" y="1533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B9D61C6D-081E-4984-930C-0433B4560959}"/>
                </a:ext>
              </a:extLst>
            </p:cNvPr>
            <p:cNvSpPr/>
            <p:nvPr/>
          </p:nvSpPr>
          <p:spPr>
            <a:xfrm>
              <a:off x="5129406" y="2295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2210EFA2-C3AF-4F34-9762-FDD7633D4334}"/>
                </a:ext>
              </a:extLst>
            </p:cNvPr>
            <p:cNvSpPr/>
            <p:nvPr/>
          </p:nvSpPr>
          <p:spPr>
            <a:xfrm>
              <a:off x="5129406" y="3057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56EA680D-3229-4784-82D6-FE51AE71EBA0}"/>
                </a:ext>
              </a:extLst>
            </p:cNvPr>
            <p:cNvSpPr/>
            <p:nvPr/>
          </p:nvSpPr>
          <p:spPr>
            <a:xfrm>
              <a:off x="5281806" y="2295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8" name="자유형: 도형 127">
              <a:extLst>
                <a:ext uri="{FF2B5EF4-FFF2-40B4-BE49-F238E27FC236}">
                  <a16:creationId xmlns:a16="http://schemas.microsoft.com/office/drawing/2014/main" id="{8372EA83-A173-4A9E-AE18-C8E780CBE01E}"/>
                </a:ext>
              </a:extLst>
            </p:cNvPr>
            <p:cNvSpPr/>
            <p:nvPr/>
          </p:nvSpPr>
          <p:spPr>
            <a:xfrm>
              <a:off x="5358006" y="2295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55C7846A-F23C-4545-8BCF-CAD1BA3BBF67}"/>
                </a:ext>
              </a:extLst>
            </p:cNvPr>
            <p:cNvSpPr/>
            <p:nvPr/>
          </p:nvSpPr>
          <p:spPr>
            <a:xfrm>
              <a:off x="5281806" y="3057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6CFFC2B2-8A81-47F9-87C7-7DE945026204}"/>
                </a:ext>
              </a:extLst>
            </p:cNvPr>
            <p:cNvSpPr/>
            <p:nvPr/>
          </p:nvSpPr>
          <p:spPr>
            <a:xfrm>
              <a:off x="5129406" y="3819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715F60CF-A9C6-45DA-A1DE-E2F6B1BB49FB}"/>
                </a:ext>
              </a:extLst>
            </p:cNvPr>
            <p:cNvSpPr/>
            <p:nvPr/>
          </p:nvSpPr>
          <p:spPr>
            <a:xfrm>
              <a:off x="5129406" y="4581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2" name="자유형: 도형 131">
              <a:extLst>
                <a:ext uri="{FF2B5EF4-FFF2-40B4-BE49-F238E27FC236}">
                  <a16:creationId xmlns:a16="http://schemas.microsoft.com/office/drawing/2014/main" id="{011F8DBF-65F1-4626-BE54-88BE190548E9}"/>
                </a:ext>
              </a:extLst>
            </p:cNvPr>
            <p:cNvSpPr/>
            <p:nvPr/>
          </p:nvSpPr>
          <p:spPr>
            <a:xfrm>
              <a:off x="5129406" y="5343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3" name="자유형: 도형 132">
              <a:extLst>
                <a:ext uri="{FF2B5EF4-FFF2-40B4-BE49-F238E27FC236}">
                  <a16:creationId xmlns:a16="http://schemas.microsoft.com/office/drawing/2014/main" id="{4C4DD3F5-F737-40A4-BAF0-8C828B773E49}"/>
                </a:ext>
              </a:extLst>
            </p:cNvPr>
            <p:cNvSpPr/>
            <p:nvPr/>
          </p:nvSpPr>
          <p:spPr>
            <a:xfrm>
              <a:off x="5434206" y="3819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C30380D6-BB7A-4A53-AE46-3F84086000C0}"/>
                </a:ext>
              </a:extLst>
            </p:cNvPr>
            <p:cNvSpPr/>
            <p:nvPr/>
          </p:nvSpPr>
          <p:spPr>
            <a:xfrm>
              <a:off x="5434206" y="4581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A65407D8-9AFF-40EB-B368-E6824BD92B89}"/>
                </a:ext>
              </a:extLst>
            </p:cNvPr>
            <p:cNvSpPr/>
            <p:nvPr/>
          </p:nvSpPr>
          <p:spPr>
            <a:xfrm>
              <a:off x="5434206" y="5343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F2FB2856-E28A-439C-B4BE-E6ABC3EDDDBC}"/>
                </a:ext>
              </a:extLst>
            </p:cNvPr>
            <p:cNvSpPr/>
            <p:nvPr/>
          </p:nvSpPr>
          <p:spPr>
            <a:xfrm>
              <a:off x="5434206" y="6105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7" name="자유형: 도형 136">
              <a:extLst>
                <a:ext uri="{FF2B5EF4-FFF2-40B4-BE49-F238E27FC236}">
                  <a16:creationId xmlns:a16="http://schemas.microsoft.com/office/drawing/2014/main" id="{231795C3-DF0C-4E3E-B9FE-B17EC0C64FBA}"/>
                </a:ext>
              </a:extLst>
            </p:cNvPr>
            <p:cNvSpPr/>
            <p:nvPr/>
          </p:nvSpPr>
          <p:spPr>
            <a:xfrm>
              <a:off x="5510406" y="3819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9D80B11E-AB41-4BF5-8AE5-AD72FBF5289C}"/>
                </a:ext>
              </a:extLst>
            </p:cNvPr>
            <p:cNvSpPr/>
            <p:nvPr/>
          </p:nvSpPr>
          <p:spPr>
            <a:xfrm>
              <a:off x="5510406" y="4581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C2DEA319-051B-4B95-AE89-CA21A1A9FA07}"/>
                </a:ext>
              </a:extLst>
            </p:cNvPr>
            <p:cNvSpPr/>
            <p:nvPr/>
          </p:nvSpPr>
          <p:spPr>
            <a:xfrm>
              <a:off x="5510406" y="5343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0" name="자유형: 도형 139">
              <a:extLst>
                <a:ext uri="{FF2B5EF4-FFF2-40B4-BE49-F238E27FC236}">
                  <a16:creationId xmlns:a16="http://schemas.microsoft.com/office/drawing/2014/main" id="{5E17125B-0E60-4701-A226-10EB3F3D95C1}"/>
                </a:ext>
              </a:extLst>
            </p:cNvPr>
            <p:cNvSpPr/>
            <p:nvPr/>
          </p:nvSpPr>
          <p:spPr>
            <a:xfrm>
              <a:off x="5510406" y="6105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95B4C5C8-0A03-4C1C-89D1-4EA58F0800BF}"/>
                </a:ext>
              </a:extLst>
            </p:cNvPr>
            <p:cNvSpPr/>
            <p:nvPr/>
          </p:nvSpPr>
          <p:spPr>
            <a:xfrm>
              <a:off x="5434206" y="686794"/>
              <a:ext cx="47625" cy="123825"/>
            </a:xfrm>
            <a:custGeom>
              <a:avLst/>
              <a:gdLst>
                <a:gd name="connsiteX0" fmla="*/ 45244 w 47625"/>
                <a:gd name="connsiteY0" fmla="*/ 7144 h 123825"/>
                <a:gd name="connsiteX1" fmla="*/ 7144 w 47625"/>
                <a:gd name="connsiteY1" fmla="*/ 7144 h 123825"/>
                <a:gd name="connsiteX2" fmla="*/ 7144 w 47625"/>
                <a:gd name="connsiteY2" fmla="*/ 121444 h 123825"/>
                <a:gd name="connsiteX3" fmla="*/ 45244 w 47625"/>
                <a:gd name="connsiteY3" fmla="*/ 121444 h 123825"/>
                <a:gd name="connsiteX4" fmla="*/ 45244 w 47625"/>
                <a:gd name="connsiteY4" fmla="*/ 7144 h 123825"/>
                <a:gd name="connsiteX5" fmla="*/ 45244 w 47625"/>
                <a:gd name="connsiteY5" fmla="*/ 714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45244" y="7144"/>
                  </a:moveTo>
                  <a:lnTo>
                    <a:pt x="7144" y="7144"/>
                  </a:lnTo>
                  <a:lnTo>
                    <a:pt x="7144" y="121444"/>
                  </a:lnTo>
                  <a:lnTo>
                    <a:pt x="45244" y="1214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2" name="자유형: 도형 141">
              <a:extLst>
                <a:ext uri="{FF2B5EF4-FFF2-40B4-BE49-F238E27FC236}">
                  <a16:creationId xmlns:a16="http://schemas.microsoft.com/office/drawing/2014/main" id="{5760BD6F-8342-4D56-AECA-456BE25AFBF6}"/>
                </a:ext>
              </a:extLst>
            </p:cNvPr>
            <p:cNvSpPr/>
            <p:nvPr/>
          </p:nvSpPr>
          <p:spPr>
            <a:xfrm>
              <a:off x="5281806" y="3819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3" name="자유형: 도형 142">
              <a:extLst>
                <a:ext uri="{FF2B5EF4-FFF2-40B4-BE49-F238E27FC236}">
                  <a16:creationId xmlns:a16="http://schemas.microsoft.com/office/drawing/2014/main" id="{65BBB323-F87E-4D40-8339-2D2E86CBB250}"/>
                </a:ext>
              </a:extLst>
            </p:cNvPr>
            <p:cNvSpPr/>
            <p:nvPr/>
          </p:nvSpPr>
          <p:spPr>
            <a:xfrm>
              <a:off x="5281806" y="4581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4" name="자유형: 도형 143">
              <a:extLst>
                <a:ext uri="{FF2B5EF4-FFF2-40B4-BE49-F238E27FC236}">
                  <a16:creationId xmlns:a16="http://schemas.microsoft.com/office/drawing/2014/main" id="{6CC8F4DD-E102-4131-8ECB-DA2472896B9D}"/>
                </a:ext>
              </a:extLst>
            </p:cNvPr>
            <p:cNvSpPr/>
            <p:nvPr/>
          </p:nvSpPr>
          <p:spPr>
            <a:xfrm>
              <a:off x="5281806" y="5343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5" name="자유형: 도형 144">
              <a:extLst>
                <a:ext uri="{FF2B5EF4-FFF2-40B4-BE49-F238E27FC236}">
                  <a16:creationId xmlns:a16="http://schemas.microsoft.com/office/drawing/2014/main" id="{9D8B5E93-E137-4D03-8027-A2E5D08D0421}"/>
                </a:ext>
              </a:extLst>
            </p:cNvPr>
            <p:cNvSpPr/>
            <p:nvPr/>
          </p:nvSpPr>
          <p:spPr>
            <a:xfrm>
              <a:off x="5281806" y="6105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6" name="자유형: 도형 145">
              <a:extLst>
                <a:ext uri="{FF2B5EF4-FFF2-40B4-BE49-F238E27FC236}">
                  <a16:creationId xmlns:a16="http://schemas.microsoft.com/office/drawing/2014/main" id="{6677EDF6-A924-4786-B7CD-DEC6433A1243}"/>
                </a:ext>
              </a:extLst>
            </p:cNvPr>
            <p:cNvSpPr/>
            <p:nvPr/>
          </p:nvSpPr>
          <p:spPr>
            <a:xfrm>
              <a:off x="5281806" y="686794"/>
              <a:ext cx="47625" cy="123825"/>
            </a:xfrm>
            <a:custGeom>
              <a:avLst/>
              <a:gdLst>
                <a:gd name="connsiteX0" fmla="*/ 45244 w 47625"/>
                <a:gd name="connsiteY0" fmla="*/ 7144 h 123825"/>
                <a:gd name="connsiteX1" fmla="*/ 7144 w 47625"/>
                <a:gd name="connsiteY1" fmla="*/ 7144 h 123825"/>
                <a:gd name="connsiteX2" fmla="*/ 7144 w 47625"/>
                <a:gd name="connsiteY2" fmla="*/ 121444 h 123825"/>
                <a:gd name="connsiteX3" fmla="*/ 45244 w 47625"/>
                <a:gd name="connsiteY3" fmla="*/ 121444 h 123825"/>
                <a:gd name="connsiteX4" fmla="*/ 45244 w 47625"/>
                <a:gd name="connsiteY4" fmla="*/ 7144 h 123825"/>
                <a:gd name="connsiteX5" fmla="*/ 45244 w 47625"/>
                <a:gd name="connsiteY5" fmla="*/ 714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45244" y="7144"/>
                  </a:moveTo>
                  <a:lnTo>
                    <a:pt x="7144" y="7144"/>
                  </a:lnTo>
                  <a:lnTo>
                    <a:pt x="7144" y="121444"/>
                  </a:lnTo>
                  <a:lnTo>
                    <a:pt x="45244" y="1214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7" name="자유형: 도형 146">
              <a:extLst>
                <a:ext uri="{FF2B5EF4-FFF2-40B4-BE49-F238E27FC236}">
                  <a16:creationId xmlns:a16="http://schemas.microsoft.com/office/drawing/2014/main" id="{29E13C03-2DD1-4460-86AB-F44697868193}"/>
                </a:ext>
              </a:extLst>
            </p:cNvPr>
            <p:cNvSpPr/>
            <p:nvPr/>
          </p:nvSpPr>
          <p:spPr>
            <a:xfrm>
              <a:off x="5510406" y="686794"/>
              <a:ext cx="47625" cy="123825"/>
            </a:xfrm>
            <a:custGeom>
              <a:avLst/>
              <a:gdLst>
                <a:gd name="connsiteX0" fmla="*/ 45244 w 47625"/>
                <a:gd name="connsiteY0" fmla="*/ 7144 h 123825"/>
                <a:gd name="connsiteX1" fmla="*/ 7144 w 47625"/>
                <a:gd name="connsiteY1" fmla="*/ 7144 h 123825"/>
                <a:gd name="connsiteX2" fmla="*/ 7144 w 47625"/>
                <a:gd name="connsiteY2" fmla="*/ 121444 h 123825"/>
                <a:gd name="connsiteX3" fmla="*/ 45244 w 47625"/>
                <a:gd name="connsiteY3" fmla="*/ 121444 h 123825"/>
                <a:gd name="connsiteX4" fmla="*/ 45244 w 47625"/>
                <a:gd name="connsiteY4" fmla="*/ 7144 h 123825"/>
                <a:gd name="connsiteX5" fmla="*/ 45244 w 47625"/>
                <a:gd name="connsiteY5" fmla="*/ 714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45244" y="7144"/>
                  </a:moveTo>
                  <a:lnTo>
                    <a:pt x="7144" y="7144"/>
                  </a:lnTo>
                  <a:lnTo>
                    <a:pt x="7144" y="121444"/>
                  </a:lnTo>
                  <a:lnTo>
                    <a:pt x="45244" y="1214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8" name="자유형: 도형 147">
              <a:extLst>
                <a:ext uri="{FF2B5EF4-FFF2-40B4-BE49-F238E27FC236}">
                  <a16:creationId xmlns:a16="http://schemas.microsoft.com/office/drawing/2014/main" id="{01920000-F3C2-465D-854E-9104D7E99E32}"/>
                </a:ext>
              </a:extLst>
            </p:cNvPr>
            <p:cNvSpPr/>
            <p:nvPr/>
          </p:nvSpPr>
          <p:spPr>
            <a:xfrm>
              <a:off x="4824606" y="381994"/>
              <a:ext cx="200025" cy="428625"/>
            </a:xfrm>
            <a:custGeom>
              <a:avLst/>
              <a:gdLst>
                <a:gd name="connsiteX0" fmla="*/ 178594 w 200025"/>
                <a:gd name="connsiteY0" fmla="*/ 426244 h 428625"/>
                <a:gd name="connsiteX1" fmla="*/ 26194 w 200025"/>
                <a:gd name="connsiteY1" fmla="*/ 426244 h 428625"/>
                <a:gd name="connsiteX2" fmla="*/ 7144 w 200025"/>
                <a:gd name="connsiteY2" fmla="*/ 407194 h 428625"/>
                <a:gd name="connsiteX3" fmla="*/ 7144 w 200025"/>
                <a:gd name="connsiteY3" fmla="*/ 26194 h 428625"/>
                <a:gd name="connsiteX4" fmla="*/ 26194 w 200025"/>
                <a:gd name="connsiteY4" fmla="*/ 7144 h 428625"/>
                <a:gd name="connsiteX5" fmla="*/ 178594 w 200025"/>
                <a:gd name="connsiteY5" fmla="*/ 7144 h 428625"/>
                <a:gd name="connsiteX6" fmla="*/ 197644 w 200025"/>
                <a:gd name="connsiteY6" fmla="*/ 26194 h 428625"/>
                <a:gd name="connsiteX7" fmla="*/ 197644 w 200025"/>
                <a:gd name="connsiteY7" fmla="*/ 407194 h 428625"/>
                <a:gd name="connsiteX8" fmla="*/ 178594 w 200025"/>
                <a:gd name="connsiteY8" fmla="*/ 426244 h 428625"/>
                <a:gd name="connsiteX9" fmla="*/ 45244 w 200025"/>
                <a:gd name="connsiteY9" fmla="*/ 388144 h 428625"/>
                <a:gd name="connsiteX10" fmla="*/ 159544 w 200025"/>
                <a:gd name="connsiteY10" fmla="*/ 388144 h 428625"/>
                <a:gd name="connsiteX11" fmla="*/ 159544 w 200025"/>
                <a:gd name="connsiteY11" fmla="*/ 45244 h 428625"/>
                <a:gd name="connsiteX12" fmla="*/ 45244 w 200025"/>
                <a:gd name="connsiteY12" fmla="*/ 452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025" h="428625">
                  <a:moveTo>
                    <a:pt x="178594" y="426244"/>
                  </a:moveTo>
                  <a:lnTo>
                    <a:pt x="26194" y="426244"/>
                  </a:lnTo>
                  <a:cubicBezTo>
                    <a:pt x="15673" y="426244"/>
                    <a:pt x="7144" y="417715"/>
                    <a:pt x="7144" y="407194"/>
                  </a:cubicBezTo>
                  <a:lnTo>
                    <a:pt x="7144" y="26194"/>
                  </a:lnTo>
                  <a:cubicBezTo>
                    <a:pt x="7144" y="15673"/>
                    <a:pt x="15673" y="7144"/>
                    <a:pt x="26194" y="7144"/>
                  </a:cubicBezTo>
                  <a:lnTo>
                    <a:pt x="178594" y="7144"/>
                  </a:lnTo>
                  <a:cubicBezTo>
                    <a:pt x="189115" y="7144"/>
                    <a:pt x="197644" y="15673"/>
                    <a:pt x="197644" y="26194"/>
                  </a:cubicBezTo>
                  <a:lnTo>
                    <a:pt x="197644" y="407194"/>
                  </a:lnTo>
                  <a:cubicBezTo>
                    <a:pt x="197644" y="417715"/>
                    <a:pt x="189115" y="426244"/>
                    <a:pt x="178594" y="426244"/>
                  </a:cubicBezTo>
                  <a:close/>
                  <a:moveTo>
                    <a:pt x="45244" y="388144"/>
                  </a:moveTo>
                  <a:lnTo>
                    <a:pt x="159544" y="388144"/>
                  </a:lnTo>
                  <a:lnTo>
                    <a:pt x="159544" y="45244"/>
                  </a:lnTo>
                  <a:lnTo>
                    <a:pt x="45244" y="452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9" name="자유형: 도형 148">
              <a:extLst>
                <a:ext uri="{FF2B5EF4-FFF2-40B4-BE49-F238E27FC236}">
                  <a16:creationId xmlns:a16="http://schemas.microsoft.com/office/drawing/2014/main" id="{04233058-4C04-42CB-B975-D0F4D4A10EEB}"/>
                </a:ext>
              </a:extLst>
            </p:cNvPr>
            <p:cNvSpPr/>
            <p:nvPr/>
          </p:nvSpPr>
          <p:spPr>
            <a:xfrm>
              <a:off x="4900806" y="4581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0" name="자유형: 도형 149">
              <a:extLst>
                <a:ext uri="{FF2B5EF4-FFF2-40B4-BE49-F238E27FC236}">
                  <a16:creationId xmlns:a16="http://schemas.microsoft.com/office/drawing/2014/main" id="{6EE03907-2B8C-4818-AA36-60489BE40D30}"/>
                </a:ext>
              </a:extLst>
            </p:cNvPr>
            <p:cNvSpPr/>
            <p:nvPr/>
          </p:nvSpPr>
          <p:spPr>
            <a:xfrm>
              <a:off x="4900806" y="5343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1" name="자유형: 도형 150">
              <a:extLst>
                <a:ext uri="{FF2B5EF4-FFF2-40B4-BE49-F238E27FC236}">
                  <a16:creationId xmlns:a16="http://schemas.microsoft.com/office/drawing/2014/main" id="{4A8E4463-309D-42F6-9D89-BB637736117A}"/>
                </a:ext>
              </a:extLst>
            </p:cNvPr>
            <p:cNvSpPr/>
            <p:nvPr/>
          </p:nvSpPr>
          <p:spPr>
            <a:xfrm>
              <a:off x="4900806" y="610594"/>
              <a:ext cx="47625" cy="47625"/>
            </a:xfrm>
            <a:custGeom>
              <a:avLst/>
              <a:gdLst>
                <a:gd name="connsiteX0" fmla="*/ 45244 w 47625"/>
                <a:gd name="connsiteY0" fmla="*/ 7144 h 47625"/>
                <a:gd name="connsiteX1" fmla="*/ 7144 w 47625"/>
                <a:gd name="connsiteY1" fmla="*/ 7144 h 47625"/>
                <a:gd name="connsiteX2" fmla="*/ 7144 w 47625"/>
                <a:gd name="connsiteY2" fmla="*/ 45244 h 47625"/>
                <a:gd name="connsiteX3" fmla="*/ 45244 w 47625"/>
                <a:gd name="connsiteY3" fmla="*/ 45244 h 47625"/>
                <a:gd name="connsiteX4" fmla="*/ 45244 w 47625"/>
                <a:gd name="connsiteY4" fmla="*/ 7144 h 47625"/>
                <a:gd name="connsiteX5" fmla="*/ 45244 w 47625"/>
                <a:gd name="connsiteY5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47625">
                  <a:moveTo>
                    <a:pt x="45244" y="7144"/>
                  </a:moveTo>
                  <a:lnTo>
                    <a:pt x="7144" y="7144"/>
                  </a:lnTo>
                  <a:lnTo>
                    <a:pt x="7144" y="45244"/>
                  </a:lnTo>
                  <a:lnTo>
                    <a:pt x="45244" y="452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2" name="자유형: 도형 151">
              <a:extLst>
                <a:ext uri="{FF2B5EF4-FFF2-40B4-BE49-F238E27FC236}">
                  <a16:creationId xmlns:a16="http://schemas.microsoft.com/office/drawing/2014/main" id="{B57B6EDB-39E2-4A16-B6D9-792AD5210A86}"/>
                </a:ext>
              </a:extLst>
            </p:cNvPr>
            <p:cNvSpPr/>
            <p:nvPr/>
          </p:nvSpPr>
          <p:spPr>
            <a:xfrm>
              <a:off x="4900806" y="686794"/>
              <a:ext cx="47625" cy="123825"/>
            </a:xfrm>
            <a:custGeom>
              <a:avLst/>
              <a:gdLst>
                <a:gd name="connsiteX0" fmla="*/ 45244 w 47625"/>
                <a:gd name="connsiteY0" fmla="*/ 7144 h 123825"/>
                <a:gd name="connsiteX1" fmla="*/ 7144 w 47625"/>
                <a:gd name="connsiteY1" fmla="*/ 7144 h 123825"/>
                <a:gd name="connsiteX2" fmla="*/ 7144 w 47625"/>
                <a:gd name="connsiteY2" fmla="*/ 121444 h 123825"/>
                <a:gd name="connsiteX3" fmla="*/ 45244 w 47625"/>
                <a:gd name="connsiteY3" fmla="*/ 121444 h 123825"/>
                <a:gd name="connsiteX4" fmla="*/ 45244 w 47625"/>
                <a:gd name="connsiteY4" fmla="*/ 7144 h 123825"/>
                <a:gd name="connsiteX5" fmla="*/ 45244 w 47625"/>
                <a:gd name="connsiteY5" fmla="*/ 714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45244" y="7144"/>
                  </a:moveTo>
                  <a:lnTo>
                    <a:pt x="7144" y="7144"/>
                  </a:lnTo>
                  <a:lnTo>
                    <a:pt x="7144" y="121444"/>
                  </a:lnTo>
                  <a:lnTo>
                    <a:pt x="45244" y="121444"/>
                  </a:lnTo>
                  <a:lnTo>
                    <a:pt x="45244" y="7144"/>
                  </a:lnTo>
                  <a:lnTo>
                    <a:pt x="45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3" name="자유형: 도형 152">
              <a:extLst>
                <a:ext uri="{FF2B5EF4-FFF2-40B4-BE49-F238E27FC236}">
                  <a16:creationId xmlns:a16="http://schemas.microsoft.com/office/drawing/2014/main" id="{0D3B522F-5964-4519-B651-1595954DAEA2}"/>
                </a:ext>
              </a:extLst>
            </p:cNvPr>
            <p:cNvSpPr/>
            <p:nvPr/>
          </p:nvSpPr>
          <p:spPr>
            <a:xfrm>
              <a:off x="5053206" y="610594"/>
              <a:ext cx="123825" cy="200025"/>
            </a:xfrm>
            <a:custGeom>
              <a:avLst/>
              <a:gdLst>
                <a:gd name="connsiteX0" fmla="*/ 102394 w 123825"/>
                <a:gd name="connsiteY0" fmla="*/ 197644 h 200025"/>
                <a:gd name="connsiteX1" fmla="*/ 26194 w 123825"/>
                <a:gd name="connsiteY1" fmla="*/ 197644 h 200025"/>
                <a:gd name="connsiteX2" fmla="*/ 7144 w 123825"/>
                <a:gd name="connsiteY2" fmla="*/ 178594 h 200025"/>
                <a:gd name="connsiteX3" fmla="*/ 7144 w 123825"/>
                <a:gd name="connsiteY3" fmla="*/ 26194 h 200025"/>
                <a:gd name="connsiteX4" fmla="*/ 26194 w 123825"/>
                <a:gd name="connsiteY4" fmla="*/ 7144 h 200025"/>
                <a:gd name="connsiteX5" fmla="*/ 102394 w 123825"/>
                <a:gd name="connsiteY5" fmla="*/ 7144 h 200025"/>
                <a:gd name="connsiteX6" fmla="*/ 121444 w 123825"/>
                <a:gd name="connsiteY6" fmla="*/ 26194 h 200025"/>
                <a:gd name="connsiteX7" fmla="*/ 121444 w 123825"/>
                <a:gd name="connsiteY7" fmla="*/ 178594 h 200025"/>
                <a:gd name="connsiteX8" fmla="*/ 102394 w 123825"/>
                <a:gd name="connsiteY8" fmla="*/ 197644 h 200025"/>
                <a:gd name="connsiteX9" fmla="*/ 45244 w 123825"/>
                <a:gd name="connsiteY9" fmla="*/ 159544 h 200025"/>
                <a:gd name="connsiteX10" fmla="*/ 83344 w 123825"/>
                <a:gd name="connsiteY10" fmla="*/ 159544 h 200025"/>
                <a:gd name="connsiteX11" fmla="*/ 83344 w 123825"/>
                <a:gd name="connsiteY11" fmla="*/ 45244 h 200025"/>
                <a:gd name="connsiteX12" fmla="*/ 45244 w 123825"/>
                <a:gd name="connsiteY12" fmla="*/ 4524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825" h="200025">
                  <a:moveTo>
                    <a:pt x="102394" y="197644"/>
                  </a:moveTo>
                  <a:lnTo>
                    <a:pt x="26194" y="197644"/>
                  </a:lnTo>
                  <a:cubicBezTo>
                    <a:pt x="15673" y="197644"/>
                    <a:pt x="7144" y="189115"/>
                    <a:pt x="7144" y="178594"/>
                  </a:cubicBezTo>
                  <a:lnTo>
                    <a:pt x="7144" y="26194"/>
                  </a:lnTo>
                  <a:cubicBezTo>
                    <a:pt x="7144" y="15673"/>
                    <a:pt x="15673" y="7144"/>
                    <a:pt x="26194" y="7144"/>
                  </a:cubicBezTo>
                  <a:lnTo>
                    <a:pt x="102394" y="7144"/>
                  </a:lnTo>
                  <a:cubicBezTo>
                    <a:pt x="112915" y="7144"/>
                    <a:pt x="121444" y="15673"/>
                    <a:pt x="121444" y="26194"/>
                  </a:cubicBezTo>
                  <a:lnTo>
                    <a:pt x="121444" y="178594"/>
                  </a:lnTo>
                  <a:cubicBezTo>
                    <a:pt x="121444" y="189115"/>
                    <a:pt x="112915" y="197644"/>
                    <a:pt x="102394" y="197644"/>
                  </a:cubicBezTo>
                  <a:close/>
                  <a:moveTo>
                    <a:pt x="45244" y="159544"/>
                  </a:moveTo>
                  <a:lnTo>
                    <a:pt x="83344" y="159544"/>
                  </a:lnTo>
                  <a:lnTo>
                    <a:pt x="83344" y="45244"/>
                  </a:lnTo>
                  <a:lnTo>
                    <a:pt x="45244" y="452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4" name="자유형: 도형 153">
              <a:extLst>
                <a:ext uri="{FF2B5EF4-FFF2-40B4-BE49-F238E27FC236}">
                  <a16:creationId xmlns:a16="http://schemas.microsoft.com/office/drawing/2014/main" id="{07AE658A-4FD9-4A49-A57F-084546A2F49A}"/>
                </a:ext>
              </a:extLst>
            </p:cNvPr>
            <p:cNvSpPr/>
            <p:nvPr/>
          </p:nvSpPr>
          <p:spPr>
            <a:xfrm>
              <a:off x="4776981" y="762994"/>
              <a:ext cx="904875" cy="47625"/>
            </a:xfrm>
            <a:custGeom>
              <a:avLst/>
              <a:gdLst>
                <a:gd name="connsiteX0" fmla="*/ 883444 w 904875"/>
                <a:gd name="connsiteY0" fmla="*/ 45244 h 47625"/>
                <a:gd name="connsiteX1" fmla="*/ 26194 w 904875"/>
                <a:gd name="connsiteY1" fmla="*/ 45244 h 47625"/>
                <a:gd name="connsiteX2" fmla="*/ 7144 w 904875"/>
                <a:gd name="connsiteY2" fmla="*/ 26194 h 47625"/>
                <a:gd name="connsiteX3" fmla="*/ 26194 w 904875"/>
                <a:gd name="connsiteY3" fmla="*/ 7144 h 47625"/>
                <a:gd name="connsiteX4" fmla="*/ 883444 w 904875"/>
                <a:gd name="connsiteY4" fmla="*/ 7144 h 47625"/>
                <a:gd name="connsiteX5" fmla="*/ 902494 w 904875"/>
                <a:gd name="connsiteY5" fmla="*/ 26194 h 47625"/>
                <a:gd name="connsiteX6" fmla="*/ 883444 w 904875"/>
                <a:gd name="connsiteY6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875" h="47625">
                  <a:moveTo>
                    <a:pt x="883444" y="45244"/>
                  </a:moveTo>
                  <a:lnTo>
                    <a:pt x="26194" y="45244"/>
                  </a:lnTo>
                  <a:cubicBezTo>
                    <a:pt x="15673" y="45244"/>
                    <a:pt x="7144" y="36715"/>
                    <a:pt x="7144" y="26194"/>
                  </a:cubicBezTo>
                  <a:cubicBezTo>
                    <a:pt x="7144" y="15673"/>
                    <a:pt x="15673" y="7144"/>
                    <a:pt x="26194" y="7144"/>
                  </a:cubicBezTo>
                  <a:lnTo>
                    <a:pt x="883444" y="7144"/>
                  </a:lnTo>
                  <a:cubicBezTo>
                    <a:pt x="893965" y="7144"/>
                    <a:pt x="902494" y="15673"/>
                    <a:pt x="902494" y="26194"/>
                  </a:cubicBezTo>
                  <a:cubicBezTo>
                    <a:pt x="902494" y="36715"/>
                    <a:pt x="893965" y="45244"/>
                    <a:pt x="883444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B99A99D2-8F40-4CC4-A776-59A3E7FD6ECF}"/>
              </a:ext>
            </a:extLst>
          </p:cNvPr>
          <p:cNvGrpSpPr/>
          <p:nvPr/>
        </p:nvGrpSpPr>
        <p:grpSpPr>
          <a:xfrm>
            <a:off x="5651405" y="1383318"/>
            <a:ext cx="275014" cy="275014"/>
            <a:chOff x="2583656" y="469106"/>
            <a:chExt cx="4733925" cy="4733925"/>
          </a:xfrm>
          <a:solidFill>
            <a:schemeClr val="bg1"/>
          </a:solidFill>
        </p:grpSpPr>
        <p:sp>
          <p:nvSpPr>
            <p:cNvPr id="159" name="자유형: 도형 158">
              <a:extLst>
                <a:ext uri="{FF2B5EF4-FFF2-40B4-BE49-F238E27FC236}">
                  <a16:creationId xmlns:a16="http://schemas.microsoft.com/office/drawing/2014/main" id="{A5540C2C-432D-4711-9EC3-92C0E2775639}"/>
                </a:ext>
              </a:extLst>
            </p:cNvPr>
            <p:cNvSpPr/>
            <p:nvPr/>
          </p:nvSpPr>
          <p:spPr>
            <a:xfrm>
              <a:off x="2583656" y="5041106"/>
              <a:ext cx="4733925" cy="161925"/>
            </a:xfrm>
            <a:custGeom>
              <a:avLst/>
              <a:gdLst>
                <a:gd name="connsiteX0" fmla="*/ 7144 w 4733925"/>
                <a:gd name="connsiteY0" fmla="*/ 7144 h 161925"/>
                <a:gd name="connsiteX1" fmla="*/ 4731544 w 4733925"/>
                <a:gd name="connsiteY1" fmla="*/ 7144 h 161925"/>
                <a:gd name="connsiteX2" fmla="*/ 4731544 w 4733925"/>
                <a:gd name="connsiteY2" fmla="*/ 159544 h 161925"/>
                <a:gd name="connsiteX3" fmla="*/ 7144 w 4733925"/>
                <a:gd name="connsiteY3" fmla="*/ 1595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33925" h="161925">
                  <a:moveTo>
                    <a:pt x="7144" y="7144"/>
                  </a:moveTo>
                  <a:lnTo>
                    <a:pt x="4731544" y="7144"/>
                  </a:lnTo>
                  <a:lnTo>
                    <a:pt x="4731544" y="159544"/>
                  </a:lnTo>
                  <a:lnTo>
                    <a:pt x="7144" y="1595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0" name="자유형: 도형 159">
              <a:extLst>
                <a:ext uri="{FF2B5EF4-FFF2-40B4-BE49-F238E27FC236}">
                  <a16:creationId xmlns:a16="http://schemas.microsoft.com/office/drawing/2014/main" id="{91F63DFC-C4D1-4C24-B4BB-066B268A5B1D}"/>
                </a:ext>
              </a:extLst>
            </p:cNvPr>
            <p:cNvSpPr/>
            <p:nvPr/>
          </p:nvSpPr>
          <p:spPr>
            <a:xfrm>
              <a:off x="2583656" y="469106"/>
              <a:ext cx="4733925" cy="4429125"/>
            </a:xfrm>
            <a:custGeom>
              <a:avLst/>
              <a:gdLst>
                <a:gd name="connsiteX0" fmla="*/ 4731544 w 4733925"/>
                <a:gd name="connsiteY0" fmla="*/ 2902744 h 4429125"/>
                <a:gd name="connsiteX1" fmla="*/ 4731544 w 4733925"/>
                <a:gd name="connsiteY1" fmla="*/ 2750344 h 4429125"/>
                <a:gd name="connsiteX2" fmla="*/ 4579144 w 4733925"/>
                <a:gd name="connsiteY2" fmla="*/ 2597944 h 4429125"/>
                <a:gd name="connsiteX3" fmla="*/ 4579144 w 4733925"/>
                <a:gd name="connsiteY3" fmla="*/ 2235994 h 4429125"/>
                <a:gd name="connsiteX4" fmla="*/ 4102894 w 4733925"/>
                <a:gd name="connsiteY4" fmla="*/ 1759744 h 4429125"/>
                <a:gd name="connsiteX5" fmla="*/ 3817144 w 4733925"/>
                <a:gd name="connsiteY5" fmla="*/ 1854994 h 4429125"/>
                <a:gd name="connsiteX6" fmla="*/ 3778167 w 4733925"/>
                <a:gd name="connsiteY6" fmla="*/ 1884226 h 4429125"/>
                <a:gd name="connsiteX7" fmla="*/ 3436144 w 4733925"/>
                <a:gd name="connsiteY7" fmla="*/ 1759744 h 4429125"/>
                <a:gd name="connsiteX8" fmla="*/ 3270637 w 4733925"/>
                <a:gd name="connsiteY8" fmla="*/ 1759744 h 4429125"/>
                <a:gd name="connsiteX9" fmla="*/ 3055144 w 4733925"/>
                <a:gd name="connsiteY9" fmla="*/ 1607344 h 4429125"/>
                <a:gd name="connsiteX10" fmla="*/ 2351713 w 4733925"/>
                <a:gd name="connsiteY10" fmla="*/ 1607344 h 4429125"/>
                <a:gd name="connsiteX11" fmla="*/ 1223896 w 4733925"/>
                <a:gd name="connsiteY11" fmla="*/ 310258 h 4429125"/>
                <a:gd name="connsiteX12" fmla="*/ 1226344 w 4733925"/>
                <a:gd name="connsiteY12" fmla="*/ 264852 h 4429125"/>
                <a:gd name="connsiteX13" fmla="*/ 1226344 w 4733925"/>
                <a:gd name="connsiteY13" fmla="*/ 7144 h 4429125"/>
                <a:gd name="connsiteX14" fmla="*/ 1150144 w 4733925"/>
                <a:gd name="connsiteY14" fmla="*/ 7144 h 4429125"/>
                <a:gd name="connsiteX15" fmla="*/ 751151 w 4733925"/>
                <a:gd name="connsiteY15" fmla="*/ 253736 h 4429125"/>
                <a:gd name="connsiteX16" fmla="*/ 731044 w 4733925"/>
                <a:gd name="connsiteY16" fmla="*/ 293951 h 4429125"/>
                <a:gd name="connsiteX17" fmla="*/ 710937 w 4733925"/>
                <a:gd name="connsiteY17" fmla="*/ 253736 h 4429125"/>
                <a:gd name="connsiteX18" fmla="*/ 311944 w 4733925"/>
                <a:gd name="connsiteY18" fmla="*/ 7144 h 4429125"/>
                <a:gd name="connsiteX19" fmla="*/ 235744 w 4733925"/>
                <a:gd name="connsiteY19" fmla="*/ 7144 h 4429125"/>
                <a:gd name="connsiteX20" fmla="*/ 235744 w 4733925"/>
                <a:gd name="connsiteY20" fmla="*/ 264852 h 4429125"/>
                <a:gd name="connsiteX21" fmla="*/ 324955 w 4733925"/>
                <a:gd name="connsiteY21" fmla="*/ 532505 h 4429125"/>
                <a:gd name="connsiteX22" fmla="*/ 373447 w 4733925"/>
                <a:gd name="connsiteY22" fmla="*/ 597160 h 4429125"/>
                <a:gd name="connsiteX23" fmla="*/ 311944 w 4733925"/>
                <a:gd name="connsiteY23" fmla="*/ 845344 h 4429125"/>
                <a:gd name="connsiteX24" fmla="*/ 311944 w 4733925"/>
                <a:gd name="connsiteY24" fmla="*/ 1384354 h 4429125"/>
                <a:gd name="connsiteX25" fmla="*/ 288417 w 4733925"/>
                <a:gd name="connsiteY25" fmla="*/ 1484005 h 4429125"/>
                <a:gd name="connsiteX26" fmla="*/ 219266 w 4733925"/>
                <a:gd name="connsiteY26" fmla="*/ 1622431 h 4429125"/>
                <a:gd name="connsiteX27" fmla="*/ 258099 w 4733925"/>
                <a:gd name="connsiteY27" fmla="*/ 1661265 h 4429125"/>
                <a:gd name="connsiteX28" fmla="*/ 523246 w 4733925"/>
                <a:gd name="connsiteY28" fmla="*/ 1771136 h 4429125"/>
                <a:gd name="connsiteX29" fmla="*/ 691658 w 4733925"/>
                <a:gd name="connsiteY29" fmla="*/ 1731274 h 4429125"/>
                <a:gd name="connsiteX30" fmla="*/ 695506 w 4733925"/>
                <a:gd name="connsiteY30" fmla="*/ 1729350 h 4429125"/>
                <a:gd name="connsiteX31" fmla="*/ 842029 w 4733925"/>
                <a:gd name="connsiteY31" fmla="*/ 1528896 h 4429125"/>
                <a:gd name="connsiteX32" fmla="*/ 921544 w 4733925"/>
                <a:gd name="connsiteY32" fmla="*/ 1854432 h 4429125"/>
                <a:gd name="connsiteX33" fmla="*/ 921544 w 4733925"/>
                <a:gd name="connsiteY33" fmla="*/ 2297430 h 4429125"/>
                <a:gd name="connsiteX34" fmla="*/ 763867 w 4733925"/>
                <a:gd name="connsiteY34" fmla="*/ 2560215 h 4429125"/>
                <a:gd name="connsiteX35" fmla="*/ 417586 w 4733925"/>
                <a:gd name="connsiteY35" fmla="*/ 2838012 h 4429125"/>
                <a:gd name="connsiteX36" fmla="*/ 70514 w 4733925"/>
                <a:gd name="connsiteY36" fmla="*/ 3139011 h 4429125"/>
                <a:gd name="connsiteX37" fmla="*/ 7144 w 4733925"/>
                <a:gd name="connsiteY37" fmla="*/ 3407455 h 4429125"/>
                <a:gd name="connsiteX38" fmla="*/ 7144 w 4733925"/>
                <a:gd name="connsiteY38" fmla="*/ 3969544 h 4429125"/>
                <a:gd name="connsiteX39" fmla="*/ 96422 w 4733925"/>
                <a:gd name="connsiteY39" fmla="*/ 3969544 h 4429125"/>
                <a:gd name="connsiteX40" fmla="*/ 518217 w 4733925"/>
                <a:gd name="connsiteY40" fmla="*/ 3794827 h 4429125"/>
                <a:gd name="connsiteX41" fmla="*/ 557060 w 4733925"/>
                <a:gd name="connsiteY41" fmla="*/ 3755984 h 4429125"/>
                <a:gd name="connsiteX42" fmla="*/ 464801 w 4733925"/>
                <a:gd name="connsiteY42" fmla="*/ 3571475 h 4429125"/>
                <a:gd name="connsiteX43" fmla="*/ 624421 w 4733925"/>
                <a:gd name="connsiteY43" fmla="*/ 3312681 h 4429125"/>
                <a:gd name="connsiteX44" fmla="*/ 869966 w 4733925"/>
                <a:gd name="connsiteY44" fmla="*/ 3172378 h 4429125"/>
                <a:gd name="connsiteX45" fmla="*/ 1039844 w 4733925"/>
                <a:gd name="connsiteY45" fmla="*/ 3006071 h 4429125"/>
                <a:gd name="connsiteX46" fmla="*/ 1114987 w 4733925"/>
                <a:gd name="connsiteY46" fmla="*/ 2880836 h 4429125"/>
                <a:gd name="connsiteX47" fmla="*/ 1297981 w 4733925"/>
                <a:gd name="connsiteY47" fmla="*/ 3048657 h 4429125"/>
                <a:gd name="connsiteX48" fmla="*/ 1234411 w 4733925"/>
                <a:gd name="connsiteY48" fmla="*/ 3156375 h 4429125"/>
                <a:gd name="connsiteX49" fmla="*/ 823046 w 4733925"/>
                <a:gd name="connsiteY49" fmla="*/ 3516316 h 4429125"/>
                <a:gd name="connsiteX50" fmla="*/ 692944 w 4733925"/>
                <a:gd name="connsiteY50" fmla="*/ 3803056 h 4429125"/>
                <a:gd name="connsiteX51" fmla="*/ 692944 w 4733925"/>
                <a:gd name="connsiteY51" fmla="*/ 4027761 h 4429125"/>
                <a:gd name="connsiteX52" fmla="*/ 600227 w 4733925"/>
                <a:gd name="connsiteY52" fmla="*/ 4213193 h 4429125"/>
                <a:gd name="connsiteX53" fmla="*/ 639070 w 4733925"/>
                <a:gd name="connsiteY53" fmla="*/ 4252036 h 4429125"/>
                <a:gd name="connsiteX54" fmla="*/ 662692 w 4733925"/>
                <a:gd name="connsiteY54" fmla="*/ 4274354 h 4429125"/>
                <a:gd name="connsiteX55" fmla="*/ 7144 w 4733925"/>
                <a:gd name="connsiteY55" fmla="*/ 4274354 h 4429125"/>
                <a:gd name="connsiteX56" fmla="*/ 7144 w 4733925"/>
                <a:gd name="connsiteY56" fmla="*/ 4426754 h 4429125"/>
                <a:gd name="connsiteX57" fmla="*/ 1060866 w 4733925"/>
                <a:gd name="connsiteY57" fmla="*/ 4426754 h 4429125"/>
                <a:gd name="connsiteX58" fmla="*/ 1133437 w 4733925"/>
                <a:gd name="connsiteY58" fmla="*/ 4426754 h 4429125"/>
                <a:gd name="connsiteX59" fmla="*/ 3512344 w 4733925"/>
                <a:gd name="connsiteY59" fmla="*/ 4426754 h 4429125"/>
                <a:gd name="connsiteX60" fmla="*/ 3588544 w 4733925"/>
                <a:gd name="connsiteY60" fmla="*/ 4426754 h 4429125"/>
                <a:gd name="connsiteX61" fmla="*/ 4731544 w 4733925"/>
                <a:gd name="connsiteY61" fmla="*/ 4426754 h 4429125"/>
                <a:gd name="connsiteX62" fmla="*/ 4731544 w 4733925"/>
                <a:gd name="connsiteY62" fmla="*/ 4274354 h 4429125"/>
                <a:gd name="connsiteX63" fmla="*/ 3804037 w 4733925"/>
                <a:gd name="connsiteY63" fmla="*/ 4274354 h 4429125"/>
                <a:gd name="connsiteX64" fmla="*/ 3817144 w 4733925"/>
                <a:gd name="connsiteY64" fmla="*/ 4198154 h 4429125"/>
                <a:gd name="connsiteX65" fmla="*/ 3817144 w 4733925"/>
                <a:gd name="connsiteY65" fmla="*/ 4065994 h 4429125"/>
                <a:gd name="connsiteX66" fmla="*/ 3994575 w 4733925"/>
                <a:gd name="connsiteY66" fmla="*/ 3755498 h 4429125"/>
                <a:gd name="connsiteX67" fmla="*/ 4121944 w 4733925"/>
                <a:gd name="connsiteY67" fmla="*/ 3275876 h 4429125"/>
                <a:gd name="connsiteX68" fmla="*/ 4072338 w 4733925"/>
                <a:gd name="connsiteY68" fmla="*/ 2970171 h 4429125"/>
                <a:gd name="connsiteX69" fmla="*/ 3989099 w 4733925"/>
                <a:gd name="connsiteY69" fmla="*/ 2720464 h 4429125"/>
                <a:gd name="connsiteX70" fmla="*/ 3969544 w 4733925"/>
                <a:gd name="connsiteY70" fmla="*/ 2599973 h 4429125"/>
                <a:gd name="connsiteX71" fmla="*/ 3969544 w 4733925"/>
                <a:gd name="connsiteY71" fmla="*/ 2293144 h 4429125"/>
                <a:gd name="connsiteX72" fmla="*/ 3969544 w 4733925"/>
                <a:gd name="connsiteY72" fmla="*/ 2293144 h 4429125"/>
                <a:gd name="connsiteX73" fmla="*/ 4060984 w 4733925"/>
                <a:gd name="connsiteY73" fmla="*/ 2224573 h 4429125"/>
                <a:gd name="connsiteX74" fmla="*/ 4083844 w 4733925"/>
                <a:gd name="connsiteY74" fmla="*/ 2216953 h 4429125"/>
                <a:gd name="connsiteX75" fmla="*/ 4121944 w 4733925"/>
                <a:gd name="connsiteY75" fmla="*/ 2255053 h 4429125"/>
                <a:gd name="connsiteX76" fmla="*/ 4121944 w 4733925"/>
                <a:gd name="connsiteY76" fmla="*/ 2597953 h 4429125"/>
                <a:gd name="connsiteX77" fmla="*/ 4731544 w 4733925"/>
                <a:gd name="connsiteY77" fmla="*/ 3207553 h 4429125"/>
                <a:gd name="connsiteX78" fmla="*/ 4731544 w 4733925"/>
                <a:gd name="connsiteY78" fmla="*/ 3055153 h 4429125"/>
                <a:gd name="connsiteX79" fmla="*/ 4274344 w 4733925"/>
                <a:gd name="connsiteY79" fmla="*/ 2597953 h 4429125"/>
                <a:gd name="connsiteX80" fmla="*/ 4274344 w 4733925"/>
                <a:gd name="connsiteY80" fmla="*/ 2255053 h 4429125"/>
                <a:gd name="connsiteX81" fmla="*/ 4083844 w 4733925"/>
                <a:gd name="connsiteY81" fmla="*/ 2064553 h 4429125"/>
                <a:gd name="connsiteX82" fmla="*/ 3969544 w 4733925"/>
                <a:gd name="connsiteY82" fmla="*/ 2102653 h 4429125"/>
                <a:gd name="connsiteX83" fmla="*/ 3941731 w 4733925"/>
                <a:gd name="connsiteY83" fmla="*/ 2123513 h 4429125"/>
                <a:gd name="connsiteX84" fmla="*/ 3880266 w 4733925"/>
                <a:gd name="connsiteY84" fmla="*/ 1998155 h 4429125"/>
                <a:gd name="connsiteX85" fmla="*/ 3908584 w 4733925"/>
                <a:gd name="connsiteY85" fmla="*/ 1976923 h 4429125"/>
                <a:gd name="connsiteX86" fmla="*/ 4102894 w 4733925"/>
                <a:gd name="connsiteY86" fmla="*/ 1912153 h 4429125"/>
                <a:gd name="connsiteX87" fmla="*/ 4426744 w 4733925"/>
                <a:gd name="connsiteY87" fmla="*/ 2236003 h 4429125"/>
                <a:gd name="connsiteX88" fmla="*/ 4426744 w 4733925"/>
                <a:gd name="connsiteY88" fmla="*/ 2597953 h 4429125"/>
                <a:gd name="connsiteX89" fmla="*/ 4731544 w 4733925"/>
                <a:gd name="connsiteY89" fmla="*/ 2902744 h 4429125"/>
                <a:gd name="connsiteX90" fmla="*/ 3131344 w 4733925"/>
                <a:gd name="connsiteY90" fmla="*/ 1835944 h 4429125"/>
                <a:gd name="connsiteX91" fmla="*/ 3131344 w 4733925"/>
                <a:gd name="connsiteY91" fmla="*/ 1874044 h 4429125"/>
                <a:gd name="connsiteX92" fmla="*/ 2636044 w 4733925"/>
                <a:gd name="connsiteY92" fmla="*/ 2369344 h 4429125"/>
                <a:gd name="connsiteX93" fmla="*/ 2140744 w 4733925"/>
                <a:gd name="connsiteY93" fmla="*/ 1874044 h 4429125"/>
                <a:gd name="connsiteX94" fmla="*/ 2140744 w 4733925"/>
                <a:gd name="connsiteY94" fmla="*/ 1759744 h 4429125"/>
                <a:gd name="connsiteX95" fmla="*/ 3055144 w 4733925"/>
                <a:gd name="connsiteY95" fmla="*/ 1759744 h 4429125"/>
                <a:gd name="connsiteX96" fmla="*/ 3131344 w 4733925"/>
                <a:gd name="connsiteY96" fmla="*/ 1835944 h 4429125"/>
                <a:gd name="connsiteX97" fmla="*/ 2826544 w 4733925"/>
                <a:gd name="connsiteY97" fmla="*/ 3512344 h 4429125"/>
                <a:gd name="connsiteX98" fmla="*/ 2826544 w 4733925"/>
                <a:gd name="connsiteY98" fmla="*/ 3588544 h 4429125"/>
                <a:gd name="connsiteX99" fmla="*/ 2750344 w 4733925"/>
                <a:gd name="connsiteY99" fmla="*/ 3664744 h 4429125"/>
                <a:gd name="connsiteX100" fmla="*/ 2445544 w 4733925"/>
                <a:gd name="connsiteY100" fmla="*/ 3664744 h 4429125"/>
                <a:gd name="connsiteX101" fmla="*/ 2369344 w 4733925"/>
                <a:gd name="connsiteY101" fmla="*/ 3588544 h 4429125"/>
                <a:gd name="connsiteX102" fmla="*/ 2369344 w 4733925"/>
                <a:gd name="connsiteY102" fmla="*/ 3512344 h 4429125"/>
                <a:gd name="connsiteX103" fmla="*/ 2826544 w 4733925"/>
                <a:gd name="connsiteY103" fmla="*/ 3512344 h 4429125"/>
                <a:gd name="connsiteX104" fmla="*/ 2674144 w 4733925"/>
                <a:gd name="connsiteY104" fmla="*/ 3359944 h 4429125"/>
                <a:gd name="connsiteX105" fmla="*/ 2521744 w 4733925"/>
                <a:gd name="connsiteY105" fmla="*/ 3359944 h 4429125"/>
                <a:gd name="connsiteX106" fmla="*/ 2521744 w 4733925"/>
                <a:gd name="connsiteY106" fmla="*/ 2511438 h 4429125"/>
                <a:gd name="connsiteX107" fmla="*/ 2636044 w 4733925"/>
                <a:gd name="connsiteY107" fmla="*/ 2521744 h 4429125"/>
                <a:gd name="connsiteX108" fmla="*/ 2674144 w 4733925"/>
                <a:gd name="connsiteY108" fmla="*/ 2520534 h 4429125"/>
                <a:gd name="connsiteX109" fmla="*/ 2674144 w 4733925"/>
                <a:gd name="connsiteY109" fmla="*/ 3359944 h 4429125"/>
                <a:gd name="connsiteX110" fmla="*/ 2111635 w 4733925"/>
                <a:gd name="connsiteY110" fmla="*/ 1607344 h 4429125"/>
                <a:gd name="connsiteX111" fmla="*/ 2056505 w 4733925"/>
                <a:gd name="connsiteY111" fmla="*/ 1594333 h 4429125"/>
                <a:gd name="connsiteX112" fmla="*/ 1988344 w 4733925"/>
                <a:gd name="connsiteY112" fmla="*/ 1484052 h 4429125"/>
                <a:gd name="connsiteX113" fmla="*/ 1988344 w 4733925"/>
                <a:gd name="connsiteY113" fmla="*/ 1162612 h 4429125"/>
                <a:gd name="connsiteX114" fmla="*/ 2192703 w 4733925"/>
                <a:gd name="connsiteY114" fmla="*/ 1607344 h 4429125"/>
                <a:gd name="connsiteX115" fmla="*/ 2111635 w 4733925"/>
                <a:gd name="connsiteY115" fmla="*/ 1607344 h 4429125"/>
                <a:gd name="connsiteX116" fmla="*/ 1835944 w 4733925"/>
                <a:gd name="connsiteY116" fmla="*/ 954367 h 4429125"/>
                <a:gd name="connsiteX117" fmla="*/ 1835944 w 4733925"/>
                <a:gd name="connsiteY117" fmla="*/ 1378744 h 4429125"/>
                <a:gd name="connsiteX118" fmla="*/ 1806835 w 4733925"/>
                <a:gd name="connsiteY118" fmla="*/ 1378744 h 4429125"/>
                <a:gd name="connsiteX119" fmla="*/ 1751705 w 4733925"/>
                <a:gd name="connsiteY119" fmla="*/ 1365733 h 4429125"/>
                <a:gd name="connsiteX120" fmla="*/ 1683544 w 4733925"/>
                <a:gd name="connsiteY120" fmla="*/ 1255452 h 4429125"/>
                <a:gd name="connsiteX121" fmla="*/ 1683544 w 4733925"/>
                <a:gd name="connsiteY121" fmla="*/ 793918 h 4429125"/>
                <a:gd name="connsiteX122" fmla="*/ 1835944 w 4733925"/>
                <a:gd name="connsiteY122" fmla="*/ 954367 h 4429125"/>
                <a:gd name="connsiteX123" fmla="*/ 1531144 w 4733925"/>
                <a:gd name="connsiteY123" fmla="*/ 1120626 h 4429125"/>
                <a:gd name="connsiteX124" fmla="*/ 1505807 w 4733925"/>
                <a:gd name="connsiteY124" fmla="*/ 1112177 h 4429125"/>
                <a:gd name="connsiteX125" fmla="*/ 1398365 w 4733925"/>
                <a:gd name="connsiteY125" fmla="*/ 1018985 h 4429125"/>
                <a:gd name="connsiteX126" fmla="*/ 1378744 w 4733925"/>
                <a:gd name="connsiteY126" fmla="*/ 935879 h 4429125"/>
                <a:gd name="connsiteX127" fmla="*/ 1378744 w 4733925"/>
                <a:gd name="connsiteY127" fmla="*/ 845344 h 4429125"/>
                <a:gd name="connsiteX128" fmla="*/ 1239593 w 4733925"/>
                <a:gd name="connsiteY128" fmla="*/ 485975 h 4429125"/>
                <a:gd name="connsiteX129" fmla="*/ 1531144 w 4733925"/>
                <a:gd name="connsiteY129" fmla="*/ 665807 h 4429125"/>
                <a:gd name="connsiteX130" fmla="*/ 1531144 w 4733925"/>
                <a:gd name="connsiteY130" fmla="*/ 1120626 h 4429125"/>
                <a:gd name="connsiteX131" fmla="*/ 388144 w 4733925"/>
                <a:gd name="connsiteY131" fmla="*/ 169440 h 4429125"/>
                <a:gd name="connsiteX132" fmla="*/ 574624 w 4733925"/>
                <a:gd name="connsiteY132" fmla="*/ 321888 h 4429125"/>
                <a:gd name="connsiteX133" fmla="*/ 599627 w 4733925"/>
                <a:gd name="connsiteY133" fmla="*/ 371894 h 4429125"/>
                <a:gd name="connsiteX134" fmla="*/ 467716 w 4733925"/>
                <a:gd name="connsiteY134" fmla="*/ 468840 h 4429125"/>
                <a:gd name="connsiteX135" fmla="*/ 446875 w 4733925"/>
                <a:gd name="connsiteY135" fmla="*/ 441055 h 4429125"/>
                <a:gd name="connsiteX136" fmla="*/ 388144 w 4733925"/>
                <a:gd name="connsiteY136" fmla="*/ 264852 h 4429125"/>
                <a:gd name="connsiteX137" fmla="*/ 388144 w 4733925"/>
                <a:gd name="connsiteY137" fmla="*/ 169440 h 4429125"/>
                <a:gd name="connsiteX138" fmla="*/ 159544 w 4733925"/>
                <a:gd name="connsiteY138" fmla="*/ 3812724 h 4429125"/>
                <a:gd name="connsiteX139" fmla="*/ 159544 w 4733925"/>
                <a:gd name="connsiteY139" fmla="*/ 3664744 h 4429125"/>
                <a:gd name="connsiteX140" fmla="*/ 341052 w 4733925"/>
                <a:gd name="connsiteY140" fmla="*/ 3664744 h 4429125"/>
                <a:gd name="connsiteX141" fmla="*/ 370122 w 4733925"/>
                <a:gd name="connsiteY141" fmla="*/ 3722875 h 4429125"/>
                <a:gd name="connsiteX142" fmla="*/ 159544 w 4733925"/>
                <a:gd name="connsiteY142" fmla="*/ 3812724 h 4429125"/>
                <a:gd name="connsiteX143" fmla="*/ 909161 w 4733925"/>
                <a:gd name="connsiteY143" fmla="*/ 2927671 h 4429125"/>
                <a:gd name="connsiteX144" fmla="*/ 794356 w 4733925"/>
                <a:gd name="connsiteY144" fmla="*/ 3040066 h 4429125"/>
                <a:gd name="connsiteX145" fmla="*/ 548821 w 4733925"/>
                <a:gd name="connsiteY145" fmla="*/ 3180369 h 4429125"/>
                <a:gd name="connsiteX146" fmla="*/ 318449 w 4733925"/>
                <a:gd name="connsiteY146" fmla="*/ 3512344 h 4429125"/>
                <a:gd name="connsiteX147" fmla="*/ 159544 w 4733925"/>
                <a:gd name="connsiteY147" fmla="*/ 3512344 h 4429125"/>
                <a:gd name="connsiteX148" fmla="*/ 159544 w 4733925"/>
                <a:gd name="connsiteY148" fmla="*/ 3407455 h 4429125"/>
                <a:gd name="connsiteX149" fmla="*/ 206826 w 4733925"/>
                <a:gd name="connsiteY149" fmla="*/ 3207172 h 4429125"/>
                <a:gd name="connsiteX150" fmla="*/ 465782 w 4733925"/>
                <a:gd name="connsiteY150" fmla="*/ 2982592 h 4429125"/>
                <a:gd name="connsiteX151" fmla="*/ 894569 w 4733925"/>
                <a:gd name="connsiteY151" fmla="*/ 2638635 h 4429125"/>
                <a:gd name="connsiteX152" fmla="*/ 948071 w 4733925"/>
                <a:gd name="connsiteY152" fmla="*/ 2549452 h 4429125"/>
                <a:gd name="connsiteX153" fmla="*/ 1021699 w 4733925"/>
                <a:gd name="connsiteY153" fmla="*/ 2740124 h 4429125"/>
                <a:gd name="connsiteX154" fmla="*/ 909161 w 4733925"/>
                <a:gd name="connsiteY154" fmla="*/ 2927671 h 4429125"/>
                <a:gd name="connsiteX155" fmla="*/ 923401 w 4733925"/>
                <a:gd name="connsiteY155" fmla="*/ 3631006 h 4429125"/>
                <a:gd name="connsiteX156" fmla="*/ 1334767 w 4733925"/>
                <a:gd name="connsiteY156" fmla="*/ 3271066 h 4429125"/>
                <a:gd name="connsiteX157" fmla="*/ 1454944 w 4733925"/>
                <a:gd name="connsiteY157" fmla="*/ 3006233 h 4429125"/>
                <a:gd name="connsiteX158" fmla="*/ 1454944 w 4733925"/>
                <a:gd name="connsiteY158" fmla="*/ 2539717 h 4429125"/>
                <a:gd name="connsiteX159" fmla="*/ 1565224 w 4733925"/>
                <a:gd name="connsiteY159" fmla="*/ 2361286 h 4429125"/>
                <a:gd name="connsiteX160" fmla="*/ 1497063 w 4733925"/>
                <a:gd name="connsiteY160" fmla="*/ 2224973 h 4429125"/>
                <a:gd name="connsiteX161" fmla="*/ 1302544 w 4733925"/>
                <a:gd name="connsiteY161" fmla="*/ 2539737 h 4429125"/>
                <a:gd name="connsiteX162" fmla="*/ 1302544 w 4733925"/>
                <a:gd name="connsiteY162" fmla="*/ 2858433 h 4429125"/>
                <a:gd name="connsiteX163" fmla="*/ 1073944 w 4733925"/>
                <a:gd name="connsiteY163" fmla="*/ 2339578 h 4429125"/>
                <a:gd name="connsiteX164" fmla="*/ 1073944 w 4733925"/>
                <a:gd name="connsiteY164" fmla="*/ 1854422 h 4429125"/>
                <a:gd name="connsiteX165" fmla="*/ 893407 w 4733925"/>
                <a:gd name="connsiteY165" fmla="*/ 1328566 h 4429125"/>
                <a:gd name="connsiteX166" fmla="*/ 1073944 w 4733925"/>
                <a:gd name="connsiteY166" fmla="*/ 997744 h 4429125"/>
                <a:gd name="connsiteX167" fmla="*/ 921544 w 4733925"/>
                <a:gd name="connsiteY167" fmla="*/ 997744 h 4429125"/>
                <a:gd name="connsiteX168" fmla="*/ 756771 w 4733925"/>
                <a:gd name="connsiteY168" fmla="*/ 1226344 h 4429125"/>
                <a:gd name="connsiteX169" fmla="*/ 692944 w 4733925"/>
                <a:gd name="connsiteY169" fmla="*/ 1247632 h 4429125"/>
                <a:gd name="connsiteX170" fmla="*/ 692953 w 4733925"/>
                <a:gd name="connsiteY170" fmla="*/ 1486900 h 4429125"/>
                <a:gd name="connsiteX171" fmla="*/ 627345 w 4733925"/>
                <a:gd name="connsiteY171" fmla="*/ 1593056 h 4429125"/>
                <a:gd name="connsiteX172" fmla="*/ 623497 w 4733925"/>
                <a:gd name="connsiteY172" fmla="*/ 1594980 h 4429125"/>
                <a:gd name="connsiteX173" fmla="*/ 407641 w 4733925"/>
                <a:gd name="connsiteY173" fmla="*/ 1586341 h 4429125"/>
                <a:gd name="connsiteX174" fmla="*/ 424729 w 4733925"/>
                <a:gd name="connsiteY174" fmla="*/ 1552165 h 4429125"/>
                <a:gd name="connsiteX175" fmla="*/ 464344 w 4733925"/>
                <a:gd name="connsiteY175" fmla="*/ 1384354 h 4429125"/>
                <a:gd name="connsiteX176" fmla="*/ 464344 w 4733925"/>
                <a:gd name="connsiteY176" fmla="*/ 845344 h 4429125"/>
                <a:gd name="connsiteX177" fmla="*/ 711803 w 4733925"/>
                <a:gd name="connsiteY177" fmla="*/ 488375 h 4429125"/>
                <a:gd name="connsiteX178" fmla="*/ 858850 w 4733925"/>
                <a:gd name="connsiteY178" fmla="*/ 379105 h 4429125"/>
                <a:gd name="connsiteX179" fmla="*/ 887463 w 4733925"/>
                <a:gd name="connsiteY179" fmla="*/ 321878 h 4429125"/>
                <a:gd name="connsiteX180" fmla="*/ 1073944 w 4733925"/>
                <a:gd name="connsiteY180" fmla="*/ 169440 h 4429125"/>
                <a:gd name="connsiteX181" fmla="*/ 1073944 w 4733925"/>
                <a:gd name="connsiteY181" fmla="*/ 264852 h 4429125"/>
                <a:gd name="connsiteX182" fmla="*/ 1015203 w 4733925"/>
                <a:gd name="connsiteY182" fmla="*/ 441065 h 4429125"/>
                <a:gd name="connsiteX183" fmla="*/ 860584 w 4733925"/>
                <a:gd name="connsiteY183" fmla="*/ 647224 h 4429125"/>
                <a:gd name="connsiteX184" fmla="*/ 982513 w 4733925"/>
                <a:gd name="connsiteY184" fmla="*/ 738664 h 4429125"/>
                <a:gd name="connsiteX185" fmla="*/ 1108920 w 4733925"/>
                <a:gd name="connsiteY185" fmla="*/ 570128 h 4429125"/>
                <a:gd name="connsiteX186" fmla="*/ 1226344 w 4733925"/>
                <a:gd name="connsiteY186" fmla="*/ 845344 h 4429125"/>
                <a:gd name="connsiteX187" fmla="*/ 1226344 w 4733925"/>
                <a:gd name="connsiteY187" fmla="*/ 935888 h 4429125"/>
                <a:gd name="connsiteX188" fmla="*/ 1262053 w 4733925"/>
                <a:gd name="connsiteY188" fmla="*/ 1087145 h 4429125"/>
                <a:gd name="connsiteX189" fmla="*/ 1457611 w 4733925"/>
                <a:gd name="connsiteY189" fmla="*/ 1256757 h 4429125"/>
                <a:gd name="connsiteX190" fmla="*/ 1532525 w 4733925"/>
                <a:gd name="connsiteY190" fmla="*/ 1281722 h 4429125"/>
                <a:gd name="connsiteX191" fmla="*/ 1683544 w 4733925"/>
                <a:gd name="connsiteY191" fmla="*/ 1502035 h 4429125"/>
                <a:gd name="connsiteX192" fmla="*/ 1806835 w 4733925"/>
                <a:gd name="connsiteY192" fmla="*/ 1531144 h 4429125"/>
                <a:gd name="connsiteX193" fmla="*/ 1840078 w 4733925"/>
                <a:gd name="connsiteY193" fmla="*/ 1531144 h 4429125"/>
                <a:gd name="connsiteX194" fmla="*/ 1988334 w 4733925"/>
                <a:gd name="connsiteY194" fmla="*/ 1730635 h 4429125"/>
                <a:gd name="connsiteX195" fmla="*/ 1988334 w 4733925"/>
                <a:gd name="connsiteY195" fmla="*/ 1874044 h 4429125"/>
                <a:gd name="connsiteX196" fmla="*/ 2369334 w 4733925"/>
                <a:gd name="connsiteY196" fmla="*/ 2464051 h 4429125"/>
                <a:gd name="connsiteX197" fmla="*/ 2369334 w 4733925"/>
                <a:gd name="connsiteY197" fmla="*/ 3055144 h 4429125"/>
                <a:gd name="connsiteX198" fmla="*/ 2033245 w 4733925"/>
                <a:gd name="connsiteY198" fmla="*/ 3055144 h 4429125"/>
                <a:gd name="connsiteX199" fmla="*/ 2064534 w 4733925"/>
                <a:gd name="connsiteY199" fmla="*/ 2824191 h 4429125"/>
                <a:gd name="connsiteX200" fmla="*/ 2064534 w 4733925"/>
                <a:gd name="connsiteY200" fmla="*/ 2750344 h 4429125"/>
                <a:gd name="connsiteX201" fmla="*/ 1912134 w 4733925"/>
                <a:gd name="connsiteY201" fmla="*/ 2750344 h 4429125"/>
                <a:gd name="connsiteX202" fmla="*/ 1912134 w 4733925"/>
                <a:gd name="connsiteY202" fmla="*/ 2824191 h 4429125"/>
                <a:gd name="connsiteX203" fmla="*/ 1552985 w 4733925"/>
                <a:gd name="connsiteY203" fmla="*/ 3449479 h 4429125"/>
                <a:gd name="connsiteX204" fmla="*/ 982075 w 4733925"/>
                <a:gd name="connsiteY204" fmla="*/ 3782511 h 4429125"/>
                <a:gd name="connsiteX205" fmla="*/ 1044426 w 4733925"/>
                <a:gd name="connsiteY205" fmla="*/ 3969544 h 4429125"/>
                <a:gd name="connsiteX206" fmla="*/ 845344 w 4733925"/>
                <a:gd name="connsiteY206" fmla="*/ 3969544 h 4429125"/>
                <a:gd name="connsiteX207" fmla="*/ 845344 w 4733925"/>
                <a:gd name="connsiteY207" fmla="*/ 3803056 h 4429125"/>
                <a:gd name="connsiteX208" fmla="*/ 923401 w 4733925"/>
                <a:gd name="connsiteY208" fmla="*/ 3631006 h 4429125"/>
                <a:gd name="connsiteX209" fmla="*/ 816235 w 4733925"/>
                <a:gd name="connsiteY209" fmla="*/ 4121944 h 4429125"/>
                <a:gd name="connsiteX210" fmla="*/ 1052551 w 4733925"/>
                <a:gd name="connsiteY210" fmla="*/ 4121944 h 4429125"/>
                <a:gd name="connsiteX211" fmla="*/ 1015032 w 4733925"/>
                <a:gd name="connsiteY211" fmla="*/ 4272020 h 4429125"/>
                <a:gd name="connsiteX212" fmla="*/ 787175 w 4733925"/>
                <a:gd name="connsiteY212" fmla="*/ 4180065 h 4429125"/>
                <a:gd name="connsiteX213" fmla="*/ 816235 w 4733925"/>
                <a:gd name="connsiteY213" fmla="*/ 4121944 h 4429125"/>
                <a:gd name="connsiteX214" fmla="*/ 1165812 w 4733925"/>
                <a:gd name="connsiteY214" fmla="*/ 3851777 h 4429125"/>
                <a:gd name="connsiteX215" fmla="*/ 1629794 w 4733925"/>
                <a:gd name="connsiteY215" fmla="*/ 3581124 h 4429125"/>
                <a:gd name="connsiteX216" fmla="*/ 1975714 w 4733925"/>
                <a:gd name="connsiteY216" fmla="*/ 3207544 h 4429125"/>
                <a:gd name="connsiteX217" fmla="*/ 2369344 w 4733925"/>
                <a:gd name="connsiteY217" fmla="*/ 3207544 h 4429125"/>
                <a:gd name="connsiteX218" fmla="*/ 2369344 w 4733925"/>
                <a:gd name="connsiteY218" fmla="*/ 3359944 h 4429125"/>
                <a:gd name="connsiteX219" fmla="*/ 2216944 w 4733925"/>
                <a:gd name="connsiteY219" fmla="*/ 3512344 h 4429125"/>
                <a:gd name="connsiteX220" fmla="*/ 2216944 w 4733925"/>
                <a:gd name="connsiteY220" fmla="*/ 3588544 h 4429125"/>
                <a:gd name="connsiteX221" fmla="*/ 2445544 w 4733925"/>
                <a:gd name="connsiteY221" fmla="*/ 3817144 h 4429125"/>
                <a:gd name="connsiteX222" fmla="*/ 2750344 w 4733925"/>
                <a:gd name="connsiteY222" fmla="*/ 3817144 h 4429125"/>
                <a:gd name="connsiteX223" fmla="*/ 2978944 w 4733925"/>
                <a:gd name="connsiteY223" fmla="*/ 3588544 h 4429125"/>
                <a:gd name="connsiteX224" fmla="*/ 2978944 w 4733925"/>
                <a:gd name="connsiteY224" fmla="*/ 3512344 h 4429125"/>
                <a:gd name="connsiteX225" fmla="*/ 2826544 w 4733925"/>
                <a:gd name="connsiteY225" fmla="*/ 3359944 h 4429125"/>
                <a:gd name="connsiteX226" fmla="*/ 2826544 w 4733925"/>
                <a:gd name="connsiteY226" fmla="*/ 3184417 h 4429125"/>
                <a:gd name="connsiteX227" fmla="*/ 3182588 w 4733925"/>
                <a:gd name="connsiteY227" fmla="*/ 3072213 h 4429125"/>
                <a:gd name="connsiteX228" fmla="*/ 3375327 w 4733925"/>
                <a:gd name="connsiteY228" fmla="*/ 3199066 h 4429125"/>
                <a:gd name="connsiteX229" fmla="*/ 3398292 w 4733925"/>
                <a:gd name="connsiteY229" fmla="*/ 3208906 h 4429125"/>
                <a:gd name="connsiteX230" fmla="*/ 3512344 w 4733925"/>
                <a:gd name="connsiteY230" fmla="*/ 3381880 h 4429125"/>
                <a:gd name="connsiteX231" fmla="*/ 3497123 w 4733925"/>
                <a:gd name="connsiteY231" fmla="*/ 3456013 h 4429125"/>
                <a:gd name="connsiteX232" fmla="*/ 3283744 w 4733925"/>
                <a:gd name="connsiteY232" fmla="*/ 3953904 h 4429125"/>
                <a:gd name="connsiteX233" fmla="*/ 3283744 w 4733925"/>
                <a:gd name="connsiteY233" fmla="*/ 4198144 h 4429125"/>
                <a:gd name="connsiteX234" fmla="*/ 3296850 w 4733925"/>
                <a:gd name="connsiteY234" fmla="*/ 4274344 h 4429125"/>
                <a:gd name="connsiteX235" fmla="*/ 1171537 w 4733925"/>
                <a:gd name="connsiteY235" fmla="*/ 4274344 h 4429125"/>
                <a:gd name="connsiteX236" fmla="*/ 1229449 w 4733925"/>
                <a:gd name="connsiteY236" fmla="*/ 4042696 h 4429125"/>
                <a:gd name="connsiteX237" fmla="*/ 1165812 w 4733925"/>
                <a:gd name="connsiteY237" fmla="*/ 3851777 h 4429125"/>
                <a:gd name="connsiteX238" fmla="*/ 3512344 w 4733925"/>
                <a:gd name="connsiteY238" fmla="*/ 4274344 h 4429125"/>
                <a:gd name="connsiteX239" fmla="*/ 3436144 w 4733925"/>
                <a:gd name="connsiteY239" fmla="*/ 4198144 h 4429125"/>
                <a:gd name="connsiteX240" fmla="*/ 3436144 w 4733925"/>
                <a:gd name="connsiteY240" fmla="*/ 4062498 h 4429125"/>
                <a:gd name="connsiteX241" fmla="*/ 3664744 w 4733925"/>
                <a:gd name="connsiteY241" fmla="*/ 4108218 h 4429125"/>
                <a:gd name="connsiteX242" fmla="*/ 3664744 w 4733925"/>
                <a:gd name="connsiteY242" fmla="*/ 4198144 h 4429125"/>
                <a:gd name="connsiteX243" fmla="*/ 3588544 w 4733925"/>
                <a:gd name="connsiteY243" fmla="*/ 4274344 h 4429125"/>
                <a:gd name="connsiteX244" fmla="*/ 3512344 w 4733925"/>
                <a:gd name="connsiteY244" fmla="*/ 4274344 h 4429125"/>
                <a:gd name="connsiteX245" fmla="*/ 3862245 w 4733925"/>
                <a:gd name="connsiteY245" fmla="*/ 3679870 h 4429125"/>
                <a:gd name="connsiteX246" fmla="*/ 3702034 w 4733925"/>
                <a:gd name="connsiteY246" fmla="*/ 3960257 h 4429125"/>
                <a:gd name="connsiteX247" fmla="*/ 3466976 w 4733925"/>
                <a:gd name="connsiteY247" fmla="*/ 3913241 h 4429125"/>
                <a:gd name="connsiteX248" fmla="*/ 3637207 w 4733925"/>
                <a:gd name="connsiteY248" fmla="*/ 3516040 h 4429125"/>
                <a:gd name="connsiteX249" fmla="*/ 3664744 w 4733925"/>
                <a:gd name="connsiteY249" fmla="*/ 3381880 h 4429125"/>
                <a:gd name="connsiteX250" fmla="*/ 3458318 w 4733925"/>
                <a:gd name="connsiteY250" fmla="*/ 3068831 h 4429125"/>
                <a:gd name="connsiteX251" fmla="*/ 3435353 w 4733925"/>
                <a:gd name="connsiteY251" fmla="*/ 3058992 h 4429125"/>
                <a:gd name="connsiteX252" fmla="*/ 3131344 w 4733925"/>
                <a:gd name="connsiteY252" fmla="*/ 2597944 h 4429125"/>
                <a:gd name="connsiteX253" fmla="*/ 2978944 w 4733925"/>
                <a:gd name="connsiteY253" fmla="*/ 2597944 h 4429125"/>
                <a:gd name="connsiteX254" fmla="*/ 3081861 w 4733925"/>
                <a:gd name="connsiteY254" fmla="*/ 2950197 h 4429125"/>
                <a:gd name="connsiteX255" fmla="*/ 2826544 w 4733925"/>
                <a:gd name="connsiteY255" fmla="*/ 3029302 h 4429125"/>
                <a:gd name="connsiteX256" fmla="*/ 2826544 w 4733925"/>
                <a:gd name="connsiteY256" fmla="*/ 2493112 h 4429125"/>
                <a:gd name="connsiteX257" fmla="*/ 3282534 w 4733925"/>
                <a:gd name="connsiteY257" fmla="*/ 1912144 h 4429125"/>
                <a:gd name="connsiteX258" fmla="*/ 3436144 w 4733925"/>
                <a:gd name="connsiteY258" fmla="*/ 1912144 h 4429125"/>
                <a:gd name="connsiteX259" fmla="*/ 3817144 w 4733925"/>
                <a:gd name="connsiteY259" fmla="*/ 2293144 h 4429125"/>
                <a:gd name="connsiteX260" fmla="*/ 3817144 w 4733925"/>
                <a:gd name="connsiteY260" fmla="*/ 2599944 h 4429125"/>
                <a:gd name="connsiteX261" fmla="*/ 3844509 w 4733925"/>
                <a:gd name="connsiteY261" fmla="*/ 2768622 h 4429125"/>
                <a:gd name="connsiteX262" fmla="*/ 3927748 w 4733925"/>
                <a:gd name="connsiteY262" fmla="*/ 3018339 h 4429125"/>
                <a:gd name="connsiteX263" fmla="*/ 3969544 w 4733925"/>
                <a:gd name="connsiteY263" fmla="*/ 3275848 h 4429125"/>
                <a:gd name="connsiteX264" fmla="*/ 3862245 w 4733925"/>
                <a:gd name="connsiteY264" fmla="*/ 3679870 h 442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4733925" h="4429125">
                  <a:moveTo>
                    <a:pt x="4731544" y="2902744"/>
                  </a:moveTo>
                  <a:lnTo>
                    <a:pt x="4731544" y="2750344"/>
                  </a:lnTo>
                  <a:cubicBezTo>
                    <a:pt x="4647515" y="2750344"/>
                    <a:pt x="4579144" y="2681973"/>
                    <a:pt x="4579144" y="2597944"/>
                  </a:cubicBezTo>
                  <a:lnTo>
                    <a:pt x="4579144" y="2235994"/>
                  </a:lnTo>
                  <a:cubicBezTo>
                    <a:pt x="4579144" y="1973389"/>
                    <a:pt x="4365498" y="1759744"/>
                    <a:pt x="4102894" y="1759744"/>
                  </a:cubicBezTo>
                  <a:cubicBezTo>
                    <a:pt x="4000529" y="1759744"/>
                    <a:pt x="3899049" y="1793567"/>
                    <a:pt x="3817144" y="1854994"/>
                  </a:cubicBezTo>
                  <a:lnTo>
                    <a:pt x="3778167" y="1884226"/>
                  </a:lnTo>
                  <a:cubicBezTo>
                    <a:pt x="3685499" y="1806597"/>
                    <a:pt x="3566208" y="1759744"/>
                    <a:pt x="3436144" y="1759744"/>
                  </a:cubicBezTo>
                  <a:lnTo>
                    <a:pt x="3270637" y="1759744"/>
                  </a:lnTo>
                  <a:cubicBezTo>
                    <a:pt x="3239177" y="1671056"/>
                    <a:pt x="3154480" y="1607344"/>
                    <a:pt x="3055144" y="1607344"/>
                  </a:cubicBezTo>
                  <a:lnTo>
                    <a:pt x="2351713" y="1607344"/>
                  </a:lnTo>
                  <a:cubicBezTo>
                    <a:pt x="2188845" y="1029881"/>
                    <a:pt x="1772936" y="551621"/>
                    <a:pt x="1223896" y="310258"/>
                  </a:cubicBezTo>
                  <a:cubicBezTo>
                    <a:pt x="1225458" y="295180"/>
                    <a:pt x="1226344" y="280035"/>
                    <a:pt x="1226344" y="264852"/>
                  </a:cubicBezTo>
                  <a:lnTo>
                    <a:pt x="1226344" y="7144"/>
                  </a:lnTo>
                  <a:lnTo>
                    <a:pt x="1150144" y="7144"/>
                  </a:lnTo>
                  <a:cubicBezTo>
                    <a:pt x="980084" y="7144"/>
                    <a:pt x="827208" y="101632"/>
                    <a:pt x="751151" y="253736"/>
                  </a:cubicBezTo>
                  <a:lnTo>
                    <a:pt x="731044" y="293951"/>
                  </a:lnTo>
                  <a:lnTo>
                    <a:pt x="710937" y="253736"/>
                  </a:lnTo>
                  <a:cubicBezTo>
                    <a:pt x="634879" y="101632"/>
                    <a:pt x="482003" y="7144"/>
                    <a:pt x="311944" y="7144"/>
                  </a:cubicBezTo>
                  <a:lnTo>
                    <a:pt x="235744" y="7144"/>
                  </a:lnTo>
                  <a:lnTo>
                    <a:pt x="235744" y="264852"/>
                  </a:lnTo>
                  <a:cubicBezTo>
                    <a:pt x="235744" y="360731"/>
                    <a:pt x="267424" y="455790"/>
                    <a:pt x="324955" y="532505"/>
                  </a:cubicBezTo>
                  <a:lnTo>
                    <a:pt x="373447" y="597160"/>
                  </a:lnTo>
                  <a:cubicBezTo>
                    <a:pt x="333966" y="672141"/>
                    <a:pt x="311944" y="756914"/>
                    <a:pt x="311944" y="845344"/>
                  </a:cubicBezTo>
                  <a:lnTo>
                    <a:pt x="311944" y="1384354"/>
                  </a:lnTo>
                  <a:cubicBezTo>
                    <a:pt x="311944" y="1418768"/>
                    <a:pt x="303809" y="1453229"/>
                    <a:pt x="288417" y="1484005"/>
                  </a:cubicBezTo>
                  <a:lnTo>
                    <a:pt x="219266" y="1622431"/>
                  </a:lnTo>
                  <a:lnTo>
                    <a:pt x="258099" y="1661265"/>
                  </a:lnTo>
                  <a:cubicBezTo>
                    <a:pt x="330146" y="1733312"/>
                    <a:pt x="425958" y="1771145"/>
                    <a:pt x="523246" y="1771136"/>
                  </a:cubicBezTo>
                  <a:cubicBezTo>
                    <a:pt x="580368" y="1771136"/>
                    <a:pt x="638023" y="1758087"/>
                    <a:pt x="691658" y="1731274"/>
                  </a:cubicBezTo>
                  <a:lnTo>
                    <a:pt x="695506" y="1729350"/>
                  </a:lnTo>
                  <a:cubicBezTo>
                    <a:pt x="775192" y="1689507"/>
                    <a:pt x="828751" y="1614926"/>
                    <a:pt x="842029" y="1528896"/>
                  </a:cubicBezTo>
                  <a:cubicBezTo>
                    <a:pt x="893931" y="1628213"/>
                    <a:pt x="921544" y="1739179"/>
                    <a:pt x="921544" y="1854432"/>
                  </a:cubicBezTo>
                  <a:lnTo>
                    <a:pt x="921544" y="2297430"/>
                  </a:lnTo>
                  <a:lnTo>
                    <a:pt x="763867" y="2560215"/>
                  </a:lnTo>
                  <a:cubicBezTo>
                    <a:pt x="685343" y="2691089"/>
                    <a:pt x="562366" y="2789749"/>
                    <a:pt x="417586" y="2838012"/>
                  </a:cubicBezTo>
                  <a:cubicBezTo>
                    <a:pt x="265471" y="2888714"/>
                    <a:pt x="142218" y="2995603"/>
                    <a:pt x="70514" y="3139011"/>
                  </a:cubicBezTo>
                  <a:cubicBezTo>
                    <a:pt x="29061" y="3221917"/>
                    <a:pt x="7144" y="3314748"/>
                    <a:pt x="7144" y="3407455"/>
                  </a:cubicBezTo>
                  <a:lnTo>
                    <a:pt x="7144" y="3969544"/>
                  </a:lnTo>
                  <a:lnTo>
                    <a:pt x="96422" y="3969544"/>
                  </a:lnTo>
                  <a:cubicBezTo>
                    <a:pt x="255756" y="3969544"/>
                    <a:pt x="405546" y="3907498"/>
                    <a:pt x="518217" y="3794827"/>
                  </a:cubicBezTo>
                  <a:lnTo>
                    <a:pt x="557060" y="3755984"/>
                  </a:lnTo>
                  <a:lnTo>
                    <a:pt x="464801" y="3571475"/>
                  </a:lnTo>
                  <a:cubicBezTo>
                    <a:pt x="470592" y="3464319"/>
                    <a:pt x="530638" y="3366278"/>
                    <a:pt x="624421" y="3312681"/>
                  </a:cubicBezTo>
                  <a:lnTo>
                    <a:pt x="869966" y="3172378"/>
                  </a:lnTo>
                  <a:cubicBezTo>
                    <a:pt x="939756" y="3132487"/>
                    <a:pt x="998496" y="3074985"/>
                    <a:pt x="1039844" y="3006071"/>
                  </a:cubicBezTo>
                  <a:lnTo>
                    <a:pt x="1114987" y="2880836"/>
                  </a:lnTo>
                  <a:cubicBezTo>
                    <a:pt x="1167060" y="2944825"/>
                    <a:pt x="1228515" y="3001566"/>
                    <a:pt x="1297981" y="3048657"/>
                  </a:cubicBezTo>
                  <a:cubicBezTo>
                    <a:pt x="1288971" y="3090091"/>
                    <a:pt x="1266882" y="3127972"/>
                    <a:pt x="1234411" y="3156375"/>
                  </a:cubicBezTo>
                  <a:lnTo>
                    <a:pt x="823046" y="3516316"/>
                  </a:lnTo>
                  <a:cubicBezTo>
                    <a:pt x="740369" y="3588677"/>
                    <a:pt x="692944" y="3693185"/>
                    <a:pt x="692944" y="3803056"/>
                  </a:cubicBezTo>
                  <a:lnTo>
                    <a:pt x="692944" y="4027761"/>
                  </a:lnTo>
                  <a:lnTo>
                    <a:pt x="600227" y="4213193"/>
                  </a:lnTo>
                  <a:lnTo>
                    <a:pt x="639070" y="4252036"/>
                  </a:lnTo>
                  <a:cubicBezTo>
                    <a:pt x="646767" y="4259733"/>
                    <a:pt x="654663" y="4267134"/>
                    <a:pt x="662692" y="4274354"/>
                  </a:cubicBezTo>
                  <a:lnTo>
                    <a:pt x="7144" y="4274354"/>
                  </a:lnTo>
                  <a:lnTo>
                    <a:pt x="7144" y="4426754"/>
                  </a:lnTo>
                  <a:lnTo>
                    <a:pt x="1060866" y="4426754"/>
                  </a:lnTo>
                  <a:lnTo>
                    <a:pt x="1133437" y="4426754"/>
                  </a:lnTo>
                  <a:lnTo>
                    <a:pt x="3512344" y="4426754"/>
                  </a:lnTo>
                  <a:lnTo>
                    <a:pt x="3588544" y="4426754"/>
                  </a:lnTo>
                  <a:lnTo>
                    <a:pt x="4731544" y="4426754"/>
                  </a:lnTo>
                  <a:lnTo>
                    <a:pt x="4731544" y="4274354"/>
                  </a:lnTo>
                  <a:lnTo>
                    <a:pt x="3804037" y="4274354"/>
                  </a:lnTo>
                  <a:cubicBezTo>
                    <a:pt x="3812496" y="4250503"/>
                    <a:pt x="3817144" y="4224862"/>
                    <a:pt x="3817144" y="4198154"/>
                  </a:cubicBezTo>
                  <a:lnTo>
                    <a:pt x="3817144" y="4065994"/>
                  </a:lnTo>
                  <a:lnTo>
                    <a:pt x="3994575" y="3755498"/>
                  </a:lnTo>
                  <a:cubicBezTo>
                    <a:pt x="4077900" y="3609670"/>
                    <a:pt x="4121944" y="3443821"/>
                    <a:pt x="4121944" y="3275876"/>
                  </a:cubicBezTo>
                  <a:cubicBezTo>
                    <a:pt x="4121944" y="3171787"/>
                    <a:pt x="4105256" y="3068926"/>
                    <a:pt x="4072338" y="2970171"/>
                  </a:cubicBezTo>
                  <a:lnTo>
                    <a:pt x="3989099" y="2720464"/>
                  </a:lnTo>
                  <a:cubicBezTo>
                    <a:pt x="3976126" y="2681526"/>
                    <a:pt x="3969544" y="2640987"/>
                    <a:pt x="3969544" y="2599973"/>
                  </a:cubicBezTo>
                  <a:lnTo>
                    <a:pt x="3969544" y="2293144"/>
                  </a:lnTo>
                  <a:cubicBezTo>
                    <a:pt x="3969544" y="2293144"/>
                    <a:pt x="3969544" y="2293144"/>
                    <a:pt x="3969544" y="2293144"/>
                  </a:cubicBezTo>
                  <a:lnTo>
                    <a:pt x="4060984" y="2224573"/>
                  </a:lnTo>
                  <a:cubicBezTo>
                    <a:pt x="4067537" y="2219659"/>
                    <a:pt x="4075653" y="2216953"/>
                    <a:pt x="4083844" y="2216953"/>
                  </a:cubicBezTo>
                  <a:cubicBezTo>
                    <a:pt x="4104856" y="2216953"/>
                    <a:pt x="4121944" y="2234041"/>
                    <a:pt x="4121944" y="2255053"/>
                  </a:cubicBezTo>
                  <a:lnTo>
                    <a:pt x="4121944" y="2597953"/>
                  </a:lnTo>
                  <a:cubicBezTo>
                    <a:pt x="4121944" y="2934091"/>
                    <a:pt x="4395407" y="3207553"/>
                    <a:pt x="4731544" y="3207553"/>
                  </a:cubicBezTo>
                  <a:lnTo>
                    <a:pt x="4731544" y="3055153"/>
                  </a:lnTo>
                  <a:cubicBezTo>
                    <a:pt x="4479436" y="3055153"/>
                    <a:pt x="4274344" y="2850051"/>
                    <a:pt x="4274344" y="2597953"/>
                  </a:cubicBezTo>
                  <a:lnTo>
                    <a:pt x="4274344" y="2255053"/>
                  </a:lnTo>
                  <a:cubicBezTo>
                    <a:pt x="4274344" y="2150012"/>
                    <a:pt x="4188886" y="2064553"/>
                    <a:pt x="4083844" y="2064553"/>
                  </a:cubicBezTo>
                  <a:cubicBezTo>
                    <a:pt x="4042896" y="2064553"/>
                    <a:pt x="4002300" y="2078079"/>
                    <a:pt x="3969544" y="2102653"/>
                  </a:cubicBezTo>
                  <a:lnTo>
                    <a:pt x="3941731" y="2123513"/>
                  </a:lnTo>
                  <a:cubicBezTo>
                    <a:pt x="3926691" y="2078812"/>
                    <a:pt x="3905965" y="2036712"/>
                    <a:pt x="3880266" y="1998155"/>
                  </a:cubicBezTo>
                  <a:lnTo>
                    <a:pt x="3908584" y="1976923"/>
                  </a:lnTo>
                  <a:cubicBezTo>
                    <a:pt x="3964276" y="1935156"/>
                    <a:pt x="4033285" y="1912153"/>
                    <a:pt x="4102894" y="1912153"/>
                  </a:cubicBezTo>
                  <a:cubicBezTo>
                    <a:pt x="4281469" y="1912153"/>
                    <a:pt x="4426744" y="2057429"/>
                    <a:pt x="4426744" y="2236003"/>
                  </a:cubicBezTo>
                  <a:lnTo>
                    <a:pt x="4426744" y="2597953"/>
                  </a:lnTo>
                  <a:cubicBezTo>
                    <a:pt x="4426744" y="2766012"/>
                    <a:pt x="4563475" y="2902744"/>
                    <a:pt x="4731544" y="2902744"/>
                  </a:cubicBezTo>
                  <a:close/>
                  <a:moveTo>
                    <a:pt x="3131344" y="1835944"/>
                  </a:moveTo>
                  <a:lnTo>
                    <a:pt x="3131344" y="1874044"/>
                  </a:lnTo>
                  <a:cubicBezTo>
                    <a:pt x="3131344" y="2147154"/>
                    <a:pt x="2909154" y="2369344"/>
                    <a:pt x="2636044" y="2369344"/>
                  </a:cubicBezTo>
                  <a:cubicBezTo>
                    <a:pt x="2362934" y="2369344"/>
                    <a:pt x="2140744" y="2147154"/>
                    <a:pt x="2140744" y="1874044"/>
                  </a:cubicBezTo>
                  <a:lnTo>
                    <a:pt x="2140744" y="1759744"/>
                  </a:lnTo>
                  <a:lnTo>
                    <a:pt x="3055144" y="1759744"/>
                  </a:lnTo>
                  <a:cubicBezTo>
                    <a:pt x="3097159" y="1759744"/>
                    <a:pt x="3131344" y="1793929"/>
                    <a:pt x="3131344" y="1835944"/>
                  </a:cubicBezTo>
                  <a:close/>
                  <a:moveTo>
                    <a:pt x="2826544" y="3512344"/>
                  </a:moveTo>
                  <a:lnTo>
                    <a:pt x="2826544" y="3588544"/>
                  </a:lnTo>
                  <a:cubicBezTo>
                    <a:pt x="2826544" y="3630559"/>
                    <a:pt x="2792359" y="3664744"/>
                    <a:pt x="2750344" y="3664744"/>
                  </a:cubicBezTo>
                  <a:lnTo>
                    <a:pt x="2445544" y="3664744"/>
                  </a:lnTo>
                  <a:cubicBezTo>
                    <a:pt x="2403529" y="3664744"/>
                    <a:pt x="2369344" y="3630559"/>
                    <a:pt x="2369344" y="3588544"/>
                  </a:cubicBezTo>
                  <a:lnTo>
                    <a:pt x="2369344" y="3512344"/>
                  </a:lnTo>
                  <a:lnTo>
                    <a:pt x="2826544" y="3512344"/>
                  </a:lnTo>
                  <a:close/>
                  <a:moveTo>
                    <a:pt x="2674144" y="3359944"/>
                  </a:moveTo>
                  <a:lnTo>
                    <a:pt x="2521744" y="3359944"/>
                  </a:lnTo>
                  <a:lnTo>
                    <a:pt x="2521744" y="2511438"/>
                  </a:lnTo>
                  <a:cubicBezTo>
                    <a:pt x="2558872" y="2518077"/>
                    <a:pt x="2597029" y="2521744"/>
                    <a:pt x="2636044" y="2521744"/>
                  </a:cubicBezTo>
                  <a:cubicBezTo>
                    <a:pt x="2648845" y="2521744"/>
                    <a:pt x="2661523" y="2521268"/>
                    <a:pt x="2674144" y="2520534"/>
                  </a:cubicBezTo>
                  <a:lnTo>
                    <a:pt x="2674144" y="3359944"/>
                  </a:lnTo>
                  <a:close/>
                  <a:moveTo>
                    <a:pt x="2111635" y="1607344"/>
                  </a:moveTo>
                  <a:cubicBezTo>
                    <a:pt x="2092595" y="1607344"/>
                    <a:pt x="2073526" y="1602838"/>
                    <a:pt x="2056505" y="1594333"/>
                  </a:cubicBezTo>
                  <a:cubicBezTo>
                    <a:pt x="2014461" y="1573311"/>
                    <a:pt x="1988344" y="1531049"/>
                    <a:pt x="1988344" y="1484052"/>
                  </a:cubicBezTo>
                  <a:lnTo>
                    <a:pt x="1988344" y="1162612"/>
                  </a:lnTo>
                  <a:cubicBezTo>
                    <a:pt x="2075069" y="1300153"/>
                    <a:pt x="2144173" y="1449505"/>
                    <a:pt x="2192703" y="1607344"/>
                  </a:cubicBezTo>
                  <a:lnTo>
                    <a:pt x="2111635" y="1607344"/>
                  </a:lnTo>
                  <a:close/>
                  <a:moveTo>
                    <a:pt x="1835944" y="954367"/>
                  </a:moveTo>
                  <a:lnTo>
                    <a:pt x="1835944" y="1378744"/>
                  </a:lnTo>
                  <a:lnTo>
                    <a:pt x="1806835" y="1378744"/>
                  </a:lnTo>
                  <a:cubicBezTo>
                    <a:pt x="1787795" y="1378744"/>
                    <a:pt x="1768726" y="1374238"/>
                    <a:pt x="1751705" y="1365733"/>
                  </a:cubicBezTo>
                  <a:cubicBezTo>
                    <a:pt x="1709661" y="1344711"/>
                    <a:pt x="1683544" y="1302449"/>
                    <a:pt x="1683544" y="1255452"/>
                  </a:cubicBezTo>
                  <a:lnTo>
                    <a:pt x="1683544" y="793918"/>
                  </a:lnTo>
                  <a:cubicBezTo>
                    <a:pt x="1737484" y="844372"/>
                    <a:pt x="1788366" y="897950"/>
                    <a:pt x="1835944" y="954367"/>
                  </a:cubicBezTo>
                  <a:close/>
                  <a:moveTo>
                    <a:pt x="1531144" y="1120626"/>
                  </a:moveTo>
                  <a:lnTo>
                    <a:pt x="1505807" y="1112177"/>
                  </a:lnTo>
                  <a:cubicBezTo>
                    <a:pt x="1458725" y="1096480"/>
                    <a:pt x="1420559" y="1063381"/>
                    <a:pt x="1398365" y="1018985"/>
                  </a:cubicBezTo>
                  <a:cubicBezTo>
                    <a:pt x="1385526" y="993324"/>
                    <a:pt x="1378744" y="964587"/>
                    <a:pt x="1378744" y="935879"/>
                  </a:cubicBezTo>
                  <a:lnTo>
                    <a:pt x="1378744" y="845344"/>
                  </a:lnTo>
                  <a:cubicBezTo>
                    <a:pt x="1378744" y="710222"/>
                    <a:pt x="1328252" y="582997"/>
                    <a:pt x="1239593" y="485975"/>
                  </a:cubicBezTo>
                  <a:cubicBezTo>
                    <a:pt x="1342701" y="537096"/>
                    <a:pt x="1440237" y="597370"/>
                    <a:pt x="1531144" y="665807"/>
                  </a:cubicBezTo>
                  <a:lnTo>
                    <a:pt x="1531144" y="1120626"/>
                  </a:lnTo>
                  <a:close/>
                  <a:moveTo>
                    <a:pt x="388144" y="169440"/>
                  </a:moveTo>
                  <a:cubicBezTo>
                    <a:pt x="468220" y="190719"/>
                    <a:pt x="536267" y="245174"/>
                    <a:pt x="574624" y="321888"/>
                  </a:cubicBezTo>
                  <a:lnTo>
                    <a:pt x="599627" y="371894"/>
                  </a:lnTo>
                  <a:cubicBezTo>
                    <a:pt x="550364" y="397488"/>
                    <a:pt x="506025" y="430340"/>
                    <a:pt x="467716" y="468840"/>
                  </a:cubicBezTo>
                  <a:lnTo>
                    <a:pt x="446875" y="441055"/>
                  </a:lnTo>
                  <a:cubicBezTo>
                    <a:pt x="409004" y="390554"/>
                    <a:pt x="388144" y="327974"/>
                    <a:pt x="388144" y="264852"/>
                  </a:cubicBezTo>
                  <a:lnTo>
                    <a:pt x="388144" y="169440"/>
                  </a:lnTo>
                  <a:close/>
                  <a:moveTo>
                    <a:pt x="159544" y="3812724"/>
                  </a:moveTo>
                  <a:lnTo>
                    <a:pt x="159544" y="3664744"/>
                  </a:lnTo>
                  <a:lnTo>
                    <a:pt x="341052" y="3664744"/>
                  </a:lnTo>
                  <a:lnTo>
                    <a:pt x="370122" y="3722875"/>
                  </a:lnTo>
                  <a:cubicBezTo>
                    <a:pt x="308801" y="3771033"/>
                    <a:pt x="236582" y="3801828"/>
                    <a:pt x="159544" y="3812724"/>
                  </a:cubicBezTo>
                  <a:close/>
                  <a:moveTo>
                    <a:pt x="909161" y="2927671"/>
                  </a:moveTo>
                  <a:cubicBezTo>
                    <a:pt x="881215" y="2974239"/>
                    <a:pt x="841515" y="3013110"/>
                    <a:pt x="794356" y="3040066"/>
                  </a:cubicBezTo>
                  <a:lnTo>
                    <a:pt x="548821" y="3180369"/>
                  </a:lnTo>
                  <a:cubicBezTo>
                    <a:pt x="425091" y="3251073"/>
                    <a:pt x="341290" y="3374127"/>
                    <a:pt x="318449" y="3512344"/>
                  </a:cubicBezTo>
                  <a:lnTo>
                    <a:pt x="159544" y="3512344"/>
                  </a:lnTo>
                  <a:lnTo>
                    <a:pt x="159544" y="3407455"/>
                  </a:lnTo>
                  <a:cubicBezTo>
                    <a:pt x="159544" y="3338284"/>
                    <a:pt x="175898" y="3269028"/>
                    <a:pt x="206826" y="3207172"/>
                  </a:cubicBezTo>
                  <a:cubicBezTo>
                    <a:pt x="260318" y="3100178"/>
                    <a:pt x="352282" y="3020416"/>
                    <a:pt x="465782" y="2982592"/>
                  </a:cubicBezTo>
                  <a:cubicBezTo>
                    <a:pt x="645052" y="2922832"/>
                    <a:pt x="797338" y="2800674"/>
                    <a:pt x="894569" y="2638635"/>
                  </a:cubicBezTo>
                  <a:lnTo>
                    <a:pt x="948071" y="2549452"/>
                  </a:lnTo>
                  <a:cubicBezTo>
                    <a:pt x="965016" y="2615879"/>
                    <a:pt x="989771" y="2679916"/>
                    <a:pt x="1021699" y="2740124"/>
                  </a:cubicBezTo>
                  <a:lnTo>
                    <a:pt x="909161" y="2927671"/>
                  </a:lnTo>
                  <a:close/>
                  <a:moveTo>
                    <a:pt x="923401" y="3631006"/>
                  </a:moveTo>
                  <a:lnTo>
                    <a:pt x="1334767" y="3271066"/>
                  </a:lnTo>
                  <a:cubicBezTo>
                    <a:pt x="1411148" y="3204248"/>
                    <a:pt x="1454944" y="3107722"/>
                    <a:pt x="1454944" y="3006233"/>
                  </a:cubicBezTo>
                  <a:lnTo>
                    <a:pt x="1454944" y="2539717"/>
                  </a:lnTo>
                  <a:cubicBezTo>
                    <a:pt x="1454944" y="2463670"/>
                    <a:pt x="1497206" y="2395290"/>
                    <a:pt x="1565224" y="2361286"/>
                  </a:cubicBezTo>
                  <a:lnTo>
                    <a:pt x="1497063" y="2224973"/>
                  </a:lnTo>
                  <a:cubicBezTo>
                    <a:pt x="1377077" y="2284981"/>
                    <a:pt x="1302544" y="2405586"/>
                    <a:pt x="1302544" y="2539737"/>
                  </a:cubicBezTo>
                  <a:lnTo>
                    <a:pt x="1302544" y="2858433"/>
                  </a:lnTo>
                  <a:cubicBezTo>
                    <a:pt x="1159078" y="2726484"/>
                    <a:pt x="1073944" y="2537917"/>
                    <a:pt x="1073944" y="2339578"/>
                  </a:cubicBezTo>
                  <a:lnTo>
                    <a:pt x="1073944" y="1854422"/>
                  </a:lnTo>
                  <a:cubicBezTo>
                    <a:pt x="1073944" y="1661427"/>
                    <a:pt x="1010336" y="1478309"/>
                    <a:pt x="893407" y="1328566"/>
                  </a:cubicBezTo>
                  <a:cubicBezTo>
                    <a:pt x="1004192" y="1257433"/>
                    <a:pt x="1073944" y="1133932"/>
                    <a:pt x="1073944" y="997744"/>
                  </a:cubicBezTo>
                  <a:lnTo>
                    <a:pt x="921544" y="997744"/>
                  </a:lnTo>
                  <a:cubicBezTo>
                    <a:pt x="921544" y="1101623"/>
                    <a:pt x="855336" y="1193492"/>
                    <a:pt x="756771" y="1226344"/>
                  </a:cubicBezTo>
                  <a:lnTo>
                    <a:pt x="692944" y="1247632"/>
                  </a:lnTo>
                  <a:lnTo>
                    <a:pt x="692953" y="1486900"/>
                  </a:lnTo>
                  <a:cubicBezTo>
                    <a:pt x="692953" y="1532144"/>
                    <a:pt x="667817" y="1572825"/>
                    <a:pt x="627345" y="1593056"/>
                  </a:cubicBezTo>
                  <a:lnTo>
                    <a:pt x="623497" y="1594980"/>
                  </a:lnTo>
                  <a:cubicBezTo>
                    <a:pt x="553536" y="1629975"/>
                    <a:pt x="472154" y="1625565"/>
                    <a:pt x="407641" y="1586341"/>
                  </a:cubicBezTo>
                  <a:lnTo>
                    <a:pt x="424729" y="1552165"/>
                  </a:lnTo>
                  <a:cubicBezTo>
                    <a:pt x="450647" y="1500330"/>
                    <a:pt x="464344" y="1442304"/>
                    <a:pt x="464344" y="1384354"/>
                  </a:cubicBezTo>
                  <a:lnTo>
                    <a:pt x="464344" y="845344"/>
                  </a:lnTo>
                  <a:cubicBezTo>
                    <a:pt x="464344" y="686429"/>
                    <a:pt x="563490" y="543858"/>
                    <a:pt x="711803" y="488375"/>
                  </a:cubicBezTo>
                  <a:cubicBezTo>
                    <a:pt x="775326" y="477441"/>
                    <a:pt x="829828" y="437140"/>
                    <a:pt x="858850" y="379105"/>
                  </a:cubicBezTo>
                  <a:lnTo>
                    <a:pt x="887463" y="321878"/>
                  </a:lnTo>
                  <a:cubicBezTo>
                    <a:pt x="925820" y="245174"/>
                    <a:pt x="993867" y="190719"/>
                    <a:pt x="1073944" y="169440"/>
                  </a:cubicBezTo>
                  <a:lnTo>
                    <a:pt x="1073944" y="264852"/>
                  </a:lnTo>
                  <a:cubicBezTo>
                    <a:pt x="1073944" y="327974"/>
                    <a:pt x="1053084" y="390554"/>
                    <a:pt x="1015203" y="441065"/>
                  </a:cubicBezTo>
                  <a:lnTo>
                    <a:pt x="860584" y="647224"/>
                  </a:lnTo>
                  <a:lnTo>
                    <a:pt x="982513" y="738664"/>
                  </a:lnTo>
                  <a:lnTo>
                    <a:pt x="1108920" y="570128"/>
                  </a:lnTo>
                  <a:cubicBezTo>
                    <a:pt x="1183424" y="641337"/>
                    <a:pt x="1226344" y="740007"/>
                    <a:pt x="1226344" y="845344"/>
                  </a:cubicBezTo>
                  <a:lnTo>
                    <a:pt x="1226344" y="935888"/>
                  </a:lnTo>
                  <a:cubicBezTo>
                    <a:pt x="1226344" y="988133"/>
                    <a:pt x="1238698" y="1040435"/>
                    <a:pt x="1262053" y="1087145"/>
                  </a:cubicBezTo>
                  <a:cubicBezTo>
                    <a:pt x="1302449" y="1167936"/>
                    <a:pt x="1371895" y="1228182"/>
                    <a:pt x="1457611" y="1256757"/>
                  </a:cubicBezTo>
                  <a:lnTo>
                    <a:pt x="1532525" y="1281722"/>
                  </a:lnTo>
                  <a:cubicBezTo>
                    <a:pt x="1541383" y="1376096"/>
                    <a:pt x="1597457" y="1458992"/>
                    <a:pt x="1683544" y="1502035"/>
                  </a:cubicBezTo>
                  <a:cubicBezTo>
                    <a:pt x="1721625" y="1521076"/>
                    <a:pt x="1764268" y="1531144"/>
                    <a:pt x="1806835" y="1531144"/>
                  </a:cubicBezTo>
                  <a:lnTo>
                    <a:pt x="1840078" y="1531144"/>
                  </a:lnTo>
                  <a:cubicBezTo>
                    <a:pt x="1854708" y="1616774"/>
                    <a:pt x="1908648" y="1690792"/>
                    <a:pt x="1988334" y="1730635"/>
                  </a:cubicBezTo>
                  <a:lnTo>
                    <a:pt x="1988334" y="1874044"/>
                  </a:lnTo>
                  <a:cubicBezTo>
                    <a:pt x="1988334" y="2136134"/>
                    <a:pt x="2144897" y="2362191"/>
                    <a:pt x="2369334" y="2464051"/>
                  </a:cubicBezTo>
                  <a:lnTo>
                    <a:pt x="2369334" y="3055144"/>
                  </a:lnTo>
                  <a:lnTo>
                    <a:pt x="2033245" y="3055144"/>
                  </a:lnTo>
                  <a:cubicBezTo>
                    <a:pt x="2053714" y="2980716"/>
                    <a:pt x="2064534" y="2903125"/>
                    <a:pt x="2064534" y="2824191"/>
                  </a:cubicBezTo>
                  <a:lnTo>
                    <a:pt x="2064534" y="2750344"/>
                  </a:lnTo>
                  <a:lnTo>
                    <a:pt x="1912134" y="2750344"/>
                  </a:lnTo>
                  <a:lnTo>
                    <a:pt x="1912134" y="2824191"/>
                  </a:lnTo>
                  <a:cubicBezTo>
                    <a:pt x="1912134" y="3080661"/>
                    <a:pt x="1774517" y="3320263"/>
                    <a:pt x="1552985" y="3449479"/>
                  </a:cubicBezTo>
                  <a:lnTo>
                    <a:pt x="982075" y="3782511"/>
                  </a:lnTo>
                  <a:lnTo>
                    <a:pt x="1044426" y="3969544"/>
                  </a:lnTo>
                  <a:lnTo>
                    <a:pt x="845344" y="3969544"/>
                  </a:lnTo>
                  <a:lnTo>
                    <a:pt x="845344" y="3803056"/>
                  </a:lnTo>
                  <a:cubicBezTo>
                    <a:pt x="845344" y="3737134"/>
                    <a:pt x="873795" y="3674421"/>
                    <a:pt x="923401" y="3631006"/>
                  </a:cubicBezTo>
                  <a:close/>
                  <a:moveTo>
                    <a:pt x="816235" y="4121944"/>
                  </a:moveTo>
                  <a:lnTo>
                    <a:pt x="1052551" y="4121944"/>
                  </a:lnTo>
                  <a:lnTo>
                    <a:pt x="1015032" y="4272020"/>
                  </a:lnTo>
                  <a:cubicBezTo>
                    <a:pt x="931526" y="4263514"/>
                    <a:pt x="853059" y="4231815"/>
                    <a:pt x="787175" y="4180065"/>
                  </a:cubicBezTo>
                  <a:lnTo>
                    <a:pt x="816235" y="4121944"/>
                  </a:lnTo>
                  <a:close/>
                  <a:moveTo>
                    <a:pt x="1165812" y="3851777"/>
                  </a:moveTo>
                  <a:lnTo>
                    <a:pt x="1629794" y="3581124"/>
                  </a:lnTo>
                  <a:cubicBezTo>
                    <a:pt x="1781594" y="3492579"/>
                    <a:pt x="1900809" y="3361192"/>
                    <a:pt x="1975714" y="3207544"/>
                  </a:cubicBezTo>
                  <a:lnTo>
                    <a:pt x="2369344" y="3207544"/>
                  </a:lnTo>
                  <a:lnTo>
                    <a:pt x="2369344" y="3359944"/>
                  </a:lnTo>
                  <a:cubicBezTo>
                    <a:pt x="2285314" y="3359944"/>
                    <a:pt x="2216944" y="3428314"/>
                    <a:pt x="2216944" y="3512344"/>
                  </a:cubicBezTo>
                  <a:lnTo>
                    <a:pt x="2216944" y="3588544"/>
                  </a:lnTo>
                  <a:cubicBezTo>
                    <a:pt x="2216944" y="3714588"/>
                    <a:pt x="2319500" y="3817144"/>
                    <a:pt x="2445544" y="3817144"/>
                  </a:cubicBezTo>
                  <a:lnTo>
                    <a:pt x="2750344" y="3817144"/>
                  </a:lnTo>
                  <a:cubicBezTo>
                    <a:pt x="2876388" y="3817144"/>
                    <a:pt x="2978944" y="3714588"/>
                    <a:pt x="2978944" y="3588544"/>
                  </a:cubicBezTo>
                  <a:lnTo>
                    <a:pt x="2978944" y="3512344"/>
                  </a:lnTo>
                  <a:cubicBezTo>
                    <a:pt x="2978944" y="3428314"/>
                    <a:pt x="2910573" y="3359944"/>
                    <a:pt x="2826544" y="3359944"/>
                  </a:cubicBezTo>
                  <a:lnTo>
                    <a:pt x="2826544" y="3184417"/>
                  </a:lnTo>
                  <a:cubicBezTo>
                    <a:pt x="2949674" y="3162348"/>
                    <a:pt x="3068984" y="3124743"/>
                    <a:pt x="3182588" y="3072213"/>
                  </a:cubicBezTo>
                  <a:cubicBezTo>
                    <a:pt x="3237805" y="3124610"/>
                    <a:pt x="3302651" y="3167920"/>
                    <a:pt x="3375327" y="3199066"/>
                  </a:cubicBezTo>
                  <a:lnTo>
                    <a:pt x="3398292" y="3208906"/>
                  </a:lnTo>
                  <a:cubicBezTo>
                    <a:pt x="3467576" y="3238605"/>
                    <a:pt x="3512344" y="3306499"/>
                    <a:pt x="3512344" y="3381880"/>
                  </a:cubicBezTo>
                  <a:cubicBezTo>
                    <a:pt x="3512344" y="3407512"/>
                    <a:pt x="3507229" y="3432458"/>
                    <a:pt x="3497123" y="3456013"/>
                  </a:cubicBezTo>
                  <a:lnTo>
                    <a:pt x="3283744" y="3953904"/>
                  </a:lnTo>
                  <a:lnTo>
                    <a:pt x="3283744" y="4198144"/>
                  </a:lnTo>
                  <a:cubicBezTo>
                    <a:pt x="3283744" y="4224852"/>
                    <a:pt x="3288392" y="4250493"/>
                    <a:pt x="3296850" y="4274344"/>
                  </a:cubicBezTo>
                  <a:lnTo>
                    <a:pt x="1171537" y="4274344"/>
                  </a:lnTo>
                  <a:lnTo>
                    <a:pt x="1229449" y="4042696"/>
                  </a:lnTo>
                  <a:lnTo>
                    <a:pt x="1165812" y="3851777"/>
                  </a:lnTo>
                  <a:close/>
                  <a:moveTo>
                    <a:pt x="3512344" y="4274344"/>
                  </a:moveTo>
                  <a:cubicBezTo>
                    <a:pt x="3470329" y="4274344"/>
                    <a:pt x="3436144" y="4240159"/>
                    <a:pt x="3436144" y="4198144"/>
                  </a:cubicBezTo>
                  <a:lnTo>
                    <a:pt x="3436144" y="4062498"/>
                  </a:lnTo>
                  <a:lnTo>
                    <a:pt x="3664744" y="4108218"/>
                  </a:lnTo>
                  <a:lnTo>
                    <a:pt x="3664744" y="4198144"/>
                  </a:lnTo>
                  <a:cubicBezTo>
                    <a:pt x="3664744" y="4240159"/>
                    <a:pt x="3630559" y="4274344"/>
                    <a:pt x="3588544" y="4274344"/>
                  </a:cubicBezTo>
                  <a:lnTo>
                    <a:pt x="3512344" y="4274344"/>
                  </a:lnTo>
                  <a:close/>
                  <a:moveTo>
                    <a:pt x="3862245" y="3679870"/>
                  </a:moveTo>
                  <a:lnTo>
                    <a:pt x="3702034" y="3960257"/>
                  </a:lnTo>
                  <a:lnTo>
                    <a:pt x="3466976" y="3913241"/>
                  </a:lnTo>
                  <a:lnTo>
                    <a:pt x="3637207" y="3516040"/>
                  </a:lnTo>
                  <a:cubicBezTo>
                    <a:pt x="3655476" y="3473396"/>
                    <a:pt x="3664744" y="3428267"/>
                    <a:pt x="3664744" y="3381880"/>
                  </a:cubicBezTo>
                  <a:cubicBezTo>
                    <a:pt x="3664744" y="3245453"/>
                    <a:pt x="3583715" y="3122571"/>
                    <a:pt x="3458318" y="3068831"/>
                  </a:cubicBezTo>
                  <a:lnTo>
                    <a:pt x="3435353" y="3058992"/>
                  </a:lnTo>
                  <a:cubicBezTo>
                    <a:pt x="3250673" y="2979839"/>
                    <a:pt x="3131344" y="2798864"/>
                    <a:pt x="3131344" y="2597944"/>
                  </a:cubicBezTo>
                  <a:lnTo>
                    <a:pt x="2978944" y="2597944"/>
                  </a:lnTo>
                  <a:cubicBezTo>
                    <a:pt x="2978944" y="2725693"/>
                    <a:pt x="3016025" y="2847194"/>
                    <a:pt x="3081861" y="2950197"/>
                  </a:cubicBezTo>
                  <a:cubicBezTo>
                    <a:pt x="2999594" y="2985221"/>
                    <a:pt x="2914212" y="3011700"/>
                    <a:pt x="2826544" y="3029302"/>
                  </a:cubicBezTo>
                  <a:lnTo>
                    <a:pt x="2826544" y="2493112"/>
                  </a:lnTo>
                  <a:cubicBezTo>
                    <a:pt x="3079366" y="2415150"/>
                    <a:pt x="3266542" y="2186273"/>
                    <a:pt x="3282534" y="1912144"/>
                  </a:cubicBezTo>
                  <a:lnTo>
                    <a:pt x="3436144" y="1912144"/>
                  </a:lnTo>
                  <a:cubicBezTo>
                    <a:pt x="3646227" y="1912144"/>
                    <a:pt x="3817144" y="2083060"/>
                    <a:pt x="3817144" y="2293144"/>
                  </a:cubicBezTo>
                  <a:lnTo>
                    <a:pt x="3817144" y="2599944"/>
                  </a:lnTo>
                  <a:cubicBezTo>
                    <a:pt x="3817144" y="2657361"/>
                    <a:pt x="3826355" y="2714111"/>
                    <a:pt x="3844509" y="2768622"/>
                  </a:cubicBezTo>
                  <a:lnTo>
                    <a:pt x="3927748" y="3018339"/>
                  </a:lnTo>
                  <a:cubicBezTo>
                    <a:pt x="3955476" y="3101531"/>
                    <a:pt x="3969544" y="3188170"/>
                    <a:pt x="3969544" y="3275848"/>
                  </a:cubicBezTo>
                  <a:cubicBezTo>
                    <a:pt x="3969544" y="3417332"/>
                    <a:pt x="3932435" y="3557035"/>
                    <a:pt x="3862245" y="3679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1" name="자유형: 도형 160">
              <a:extLst>
                <a:ext uri="{FF2B5EF4-FFF2-40B4-BE49-F238E27FC236}">
                  <a16:creationId xmlns:a16="http://schemas.microsoft.com/office/drawing/2014/main" id="{58152FE7-7ABB-4E31-8BD4-B65D8345126E}"/>
                </a:ext>
              </a:extLst>
            </p:cNvPr>
            <p:cNvSpPr/>
            <p:nvPr/>
          </p:nvSpPr>
          <p:spPr>
            <a:xfrm>
              <a:off x="3193256" y="1231106"/>
              <a:ext cx="161925" cy="161925"/>
            </a:xfrm>
            <a:custGeom>
              <a:avLst/>
              <a:gdLst>
                <a:gd name="connsiteX0" fmla="*/ 159544 w 161925"/>
                <a:gd name="connsiteY0" fmla="*/ 83344 h 161925"/>
                <a:gd name="connsiteX1" fmla="*/ 83344 w 161925"/>
                <a:gd name="connsiteY1" fmla="*/ 159544 h 161925"/>
                <a:gd name="connsiteX2" fmla="*/ 7144 w 161925"/>
                <a:gd name="connsiteY2" fmla="*/ 83344 h 161925"/>
                <a:gd name="connsiteX3" fmla="*/ 83344 w 161925"/>
                <a:gd name="connsiteY3" fmla="*/ 7144 h 161925"/>
                <a:gd name="connsiteX4" fmla="*/ 159544 w 161925"/>
                <a:gd name="connsiteY4" fmla="*/ 833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5" h="161925">
                  <a:moveTo>
                    <a:pt x="159544" y="83344"/>
                  </a:moveTo>
                  <a:cubicBezTo>
                    <a:pt x="159544" y="125428"/>
                    <a:pt x="125428" y="159544"/>
                    <a:pt x="83344" y="159544"/>
                  </a:cubicBezTo>
                  <a:cubicBezTo>
                    <a:pt x="41260" y="159544"/>
                    <a:pt x="7144" y="125428"/>
                    <a:pt x="7144" y="83344"/>
                  </a:cubicBezTo>
                  <a:cubicBezTo>
                    <a:pt x="7144" y="41260"/>
                    <a:pt x="41260" y="7144"/>
                    <a:pt x="83344" y="7144"/>
                  </a:cubicBezTo>
                  <a:cubicBezTo>
                    <a:pt x="125428" y="7144"/>
                    <a:pt x="159544" y="41260"/>
                    <a:pt x="159544" y="83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65" name="그래픽 163">
            <a:extLst>
              <a:ext uri="{FF2B5EF4-FFF2-40B4-BE49-F238E27FC236}">
                <a16:creationId xmlns:a16="http://schemas.microsoft.com/office/drawing/2014/main" id="{90A5F0AF-8490-4CCE-A7F2-F6FE597E42CA}"/>
              </a:ext>
            </a:extLst>
          </p:cNvPr>
          <p:cNvSpPr/>
          <p:nvPr/>
        </p:nvSpPr>
        <p:spPr>
          <a:xfrm>
            <a:off x="6436247" y="1367559"/>
            <a:ext cx="270111" cy="306532"/>
          </a:xfrm>
          <a:custGeom>
            <a:avLst/>
            <a:gdLst>
              <a:gd name="connsiteX0" fmla="*/ 469514 w 847725"/>
              <a:gd name="connsiteY0" fmla="*/ 7144 h 962025"/>
              <a:gd name="connsiteX1" fmla="*/ 206129 w 847725"/>
              <a:gd name="connsiteY1" fmla="*/ 165754 h 962025"/>
              <a:gd name="connsiteX2" fmla="*/ 152848 w 847725"/>
              <a:gd name="connsiteY2" fmla="*/ 155671 h 962025"/>
              <a:gd name="connsiteX3" fmla="*/ 152848 w 847725"/>
              <a:gd name="connsiteY3" fmla="*/ 155634 h 962025"/>
              <a:gd name="connsiteX4" fmla="*/ 7144 w 847725"/>
              <a:gd name="connsiteY4" fmla="*/ 300223 h 962025"/>
              <a:gd name="connsiteX5" fmla="*/ 152848 w 847725"/>
              <a:gd name="connsiteY5" fmla="*/ 444813 h 962025"/>
              <a:gd name="connsiteX6" fmla="*/ 152848 w 847725"/>
              <a:gd name="connsiteY6" fmla="*/ 444850 h 962025"/>
              <a:gd name="connsiteX7" fmla="*/ 153071 w 847725"/>
              <a:gd name="connsiteY7" fmla="*/ 444850 h 962025"/>
              <a:gd name="connsiteX8" fmla="*/ 204677 w 847725"/>
              <a:gd name="connsiteY8" fmla="*/ 444441 h 962025"/>
              <a:gd name="connsiteX9" fmla="*/ 332408 w 847725"/>
              <a:gd name="connsiteY9" fmla="*/ 641418 h 962025"/>
              <a:gd name="connsiteX10" fmla="*/ 347997 w 847725"/>
              <a:gd name="connsiteY10" fmla="*/ 699498 h 962025"/>
              <a:gd name="connsiteX11" fmla="*/ 347960 w 847725"/>
              <a:gd name="connsiteY11" fmla="*/ 699498 h 962025"/>
              <a:gd name="connsiteX12" fmla="*/ 362508 w 847725"/>
              <a:gd name="connsiteY12" fmla="*/ 711144 h 962025"/>
              <a:gd name="connsiteX13" fmla="*/ 368163 w 847725"/>
              <a:gd name="connsiteY13" fmla="*/ 711144 h 962025"/>
              <a:gd name="connsiteX14" fmla="*/ 377465 w 847725"/>
              <a:gd name="connsiteY14" fmla="*/ 760555 h 962025"/>
              <a:gd name="connsiteX15" fmla="*/ 313022 w 847725"/>
              <a:gd name="connsiteY15" fmla="*/ 760555 h 962025"/>
              <a:gd name="connsiteX16" fmla="*/ 298140 w 847725"/>
              <a:gd name="connsiteY16" fmla="*/ 775438 h 962025"/>
              <a:gd name="connsiteX17" fmla="*/ 313022 w 847725"/>
              <a:gd name="connsiteY17" fmla="*/ 790321 h 962025"/>
              <a:gd name="connsiteX18" fmla="*/ 335347 w 847725"/>
              <a:gd name="connsiteY18" fmla="*/ 790321 h 962025"/>
              <a:gd name="connsiteX19" fmla="*/ 335347 w 847725"/>
              <a:gd name="connsiteY19" fmla="*/ 891334 h 962025"/>
              <a:gd name="connsiteX20" fmla="*/ 403882 w 847725"/>
              <a:gd name="connsiteY20" fmla="*/ 959646 h 962025"/>
              <a:gd name="connsiteX21" fmla="*/ 535146 w 847725"/>
              <a:gd name="connsiteY21" fmla="*/ 959646 h 962025"/>
              <a:gd name="connsiteX22" fmla="*/ 603682 w 847725"/>
              <a:gd name="connsiteY22" fmla="*/ 891334 h 962025"/>
              <a:gd name="connsiteX23" fmla="*/ 603682 w 847725"/>
              <a:gd name="connsiteY23" fmla="*/ 790321 h 962025"/>
              <a:gd name="connsiteX24" fmla="*/ 626006 w 847725"/>
              <a:gd name="connsiteY24" fmla="*/ 790321 h 962025"/>
              <a:gd name="connsiteX25" fmla="*/ 640889 w 847725"/>
              <a:gd name="connsiteY25" fmla="*/ 775438 h 962025"/>
              <a:gd name="connsiteX26" fmla="*/ 626006 w 847725"/>
              <a:gd name="connsiteY26" fmla="*/ 760555 h 962025"/>
              <a:gd name="connsiteX27" fmla="*/ 561564 w 847725"/>
              <a:gd name="connsiteY27" fmla="*/ 760555 h 962025"/>
              <a:gd name="connsiteX28" fmla="*/ 570866 w 847725"/>
              <a:gd name="connsiteY28" fmla="*/ 711144 h 962025"/>
              <a:gd name="connsiteX29" fmla="*/ 576521 w 847725"/>
              <a:gd name="connsiteY29" fmla="*/ 711144 h 962025"/>
              <a:gd name="connsiteX30" fmla="*/ 591032 w 847725"/>
              <a:gd name="connsiteY30" fmla="*/ 699498 h 962025"/>
              <a:gd name="connsiteX31" fmla="*/ 595868 w 847725"/>
              <a:gd name="connsiteY31" fmla="*/ 679332 h 962025"/>
              <a:gd name="connsiteX32" fmla="*/ 768919 w 847725"/>
              <a:gd name="connsiteY32" fmla="*/ 679481 h 962025"/>
              <a:gd name="connsiteX33" fmla="*/ 768919 w 847725"/>
              <a:gd name="connsiteY33" fmla="*/ 679444 h 962025"/>
              <a:gd name="connsiteX34" fmla="*/ 769030 w 847725"/>
              <a:gd name="connsiteY34" fmla="*/ 679444 h 962025"/>
              <a:gd name="connsiteX35" fmla="*/ 848021 w 847725"/>
              <a:gd name="connsiteY35" fmla="*/ 600714 h 962025"/>
              <a:gd name="connsiteX36" fmla="*/ 769030 w 847725"/>
              <a:gd name="connsiteY36" fmla="*/ 521984 h 962025"/>
              <a:gd name="connsiteX37" fmla="*/ 760547 w 847725"/>
              <a:gd name="connsiteY37" fmla="*/ 522505 h 962025"/>
              <a:gd name="connsiteX38" fmla="*/ 722559 w 847725"/>
              <a:gd name="connsiteY38" fmla="*/ 466397 h 962025"/>
              <a:gd name="connsiteX39" fmla="*/ 766947 w 847725"/>
              <a:gd name="connsiteY39" fmla="*/ 303319 h 962025"/>
              <a:gd name="connsiteX40" fmla="*/ 766910 w 847725"/>
              <a:gd name="connsiteY40" fmla="*/ 303282 h 962025"/>
              <a:gd name="connsiteX41" fmla="*/ 469549 w 847725"/>
              <a:gd name="connsiteY41" fmla="*/ 7188 h 962025"/>
              <a:gd name="connsiteX42" fmla="*/ 469514 w 847725"/>
              <a:gd name="connsiteY42" fmla="*/ 36909 h 962025"/>
              <a:gd name="connsiteX43" fmla="*/ 509586 w 847725"/>
              <a:gd name="connsiteY43" fmla="*/ 39886 h 962025"/>
              <a:gd name="connsiteX44" fmla="*/ 607846 w 847725"/>
              <a:gd name="connsiteY44" fmla="*/ 246645 h 962025"/>
              <a:gd name="connsiteX45" fmla="*/ 538901 w 847725"/>
              <a:gd name="connsiteY45" fmla="*/ 515879 h 962025"/>
              <a:gd name="connsiteX46" fmla="*/ 499387 w 847725"/>
              <a:gd name="connsiteY46" fmla="*/ 672670 h 962025"/>
              <a:gd name="connsiteX47" fmla="*/ 499722 w 847725"/>
              <a:gd name="connsiteY47" fmla="*/ 681376 h 962025"/>
              <a:gd name="connsiteX48" fmla="*/ 445697 w 847725"/>
              <a:gd name="connsiteY48" fmla="*/ 681376 h 962025"/>
              <a:gd name="connsiteX49" fmla="*/ 446032 w 847725"/>
              <a:gd name="connsiteY49" fmla="*/ 672670 h 962025"/>
              <a:gd name="connsiteX50" fmla="*/ 406519 w 847725"/>
              <a:gd name="connsiteY50" fmla="*/ 515879 h 962025"/>
              <a:gd name="connsiteX51" fmla="*/ 372139 w 847725"/>
              <a:gd name="connsiteY51" fmla="*/ 417057 h 962025"/>
              <a:gd name="connsiteX52" fmla="*/ 399449 w 847725"/>
              <a:gd name="connsiteY52" fmla="*/ 351424 h 962025"/>
              <a:gd name="connsiteX53" fmla="*/ 338020 w 847725"/>
              <a:gd name="connsiteY53" fmla="*/ 263839 h 962025"/>
              <a:gd name="connsiteX54" fmla="*/ 436728 w 847725"/>
              <a:gd name="connsiteY54" fmla="*/ 38925 h 962025"/>
              <a:gd name="connsiteX55" fmla="*/ 469582 w 847725"/>
              <a:gd name="connsiteY55" fmla="*/ 36916 h 962025"/>
              <a:gd name="connsiteX56" fmla="*/ 387249 w 847725"/>
              <a:gd name="connsiteY56" fmla="*/ 49746 h 962025"/>
              <a:gd name="connsiteX57" fmla="*/ 307924 w 847725"/>
              <a:gd name="connsiteY57" fmla="*/ 258029 h 962025"/>
              <a:gd name="connsiteX58" fmla="*/ 305283 w 847725"/>
              <a:gd name="connsiteY58" fmla="*/ 257992 h 962025"/>
              <a:gd name="connsiteX59" fmla="*/ 292334 w 847725"/>
              <a:gd name="connsiteY59" fmla="*/ 258922 h 962025"/>
              <a:gd name="connsiteX60" fmla="*/ 232617 w 847725"/>
              <a:gd name="connsiteY60" fmla="*/ 179411 h 962025"/>
              <a:gd name="connsiteX61" fmla="*/ 387284 w 847725"/>
              <a:gd name="connsiteY61" fmla="*/ 49785 h 962025"/>
              <a:gd name="connsiteX62" fmla="*/ 560490 w 847725"/>
              <a:gd name="connsiteY62" fmla="*/ 52648 h 962025"/>
              <a:gd name="connsiteX63" fmla="*/ 737112 w 847725"/>
              <a:gd name="connsiteY63" fmla="*/ 303242 h 962025"/>
              <a:gd name="connsiteX64" fmla="*/ 690120 w 847725"/>
              <a:gd name="connsiteY64" fmla="*/ 462157 h 962025"/>
              <a:gd name="connsiteX65" fmla="*/ 690082 w 847725"/>
              <a:gd name="connsiteY65" fmla="*/ 462231 h 962025"/>
              <a:gd name="connsiteX66" fmla="*/ 690045 w 847725"/>
              <a:gd name="connsiteY66" fmla="*/ 462268 h 962025"/>
              <a:gd name="connsiteX67" fmla="*/ 676316 w 847725"/>
              <a:gd name="connsiteY67" fmla="*/ 482062 h 962025"/>
              <a:gd name="connsiteX68" fmla="*/ 578723 w 847725"/>
              <a:gd name="connsiteY68" fmla="*/ 631005 h 962025"/>
              <a:gd name="connsiteX69" fmla="*/ 564695 w 847725"/>
              <a:gd name="connsiteY69" fmla="*/ 681346 h 962025"/>
              <a:gd name="connsiteX70" fmla="*/ 529683 w 847725"/>
              <a:gd name="connsiteY70" fmla="*/ 681346 h 962025"/>
              <a:gd name="connsiteX71" fmla="*/ 529125 w 847725"/>
              <a:gd name="connsiteY71" fmla="*/ 672751 h 962025"/>
              <a:gd name="connsiteX72" fmla="*/ 566890 w 847725"/>
              <a:gd name="connsiteY72" fmla="*/ 525933 h 962025"/>
              <a:gd name="connsiteX73" fmla="*/ 637621 w 847725"/>
              <a:gd name="connsiteY73" fmla="*/ 246470 h 962025"/>
              <a:gd name="connsiteX74" fmla="*/ 560527 w 847725"/>
              <a:gd name="connsiteY74" fmla="*/ 52655 h 962025"/>
              <a:gd name="connsiteX75" fmla="*/ 152811 w 847725"/>
              <a:gd name="connsiteY75" fmla="*/ 185408 h 962025"/>
              <a:gd name="connsiteX76" fmla="*/ 206724 w 847725"/>
              <a:gd name="connsiteY76" fmla="*/ 198579 h 962025"/>
              <a:gd name="connsiteX77" fmla="*/ 206761 w 847725"/>
              <a:gd name="connsiteY77" fmla="*/ 198579 h 962025"/>
              <a:gd name="connsiteX78" fmla="*/ 206798 w 847725"/>
              <a:gd name="connsiteY78" fmla="*/ 198616 h 962025"/>
              <a:gd name="connsiteX79" fmla="*/ 266739 w 847725"/>
              <a:gd name="connsiteY79" fmla="*/ 279243 h 962025"/>
              <a:gd name="connsiteX80" fmla="*/ 266739 w 847725"/>
              <a:gd name="connsiteY80" fmla="*/ 279281 h 962025"/>
              <a:gd name="connsiteX81" fmla="*/ 273697 w 847725"/>
              <a:gd name="connsiteY81" fmla="*/ 289290 h 962025"/>
              <a:gd name="connsiteX82" fmla="*/ 285826 w 847725"/>
              <a:gd name="connsiteY82" fmla="*/ 290741 h 962025"/>
              <a:gd name="connsiteX83" fmla="*/ 305286 w 847725"/>
              <a:gd name="connsiteY83" fmla="*/ 287764 h 962025"/>
              <a:gd name="connsiteX84" fmla="*/ 305248 w 847725"/>
              <a:gd name="connsiteY84" fmla="*/ 287764 h 962025"/>
              <a:gd name="connsiteX85" fmla="*/ 369579 w 847725"/>
              <a:gd name="connsiteY85" fmla="*/ 351425 h 962025"/>
              <a:gd name="connsiteX86" fmla="*/ 346511 w 847725"/>
              <a:gd name="connsiteY86" fmla="*/ 400352 h 962025"/>
              <a:gd name="connsiteX87" fmla="*/ 346548 w 847725"/>
              <a:gd name="connsiteY87" fmla="*/ 400352 h 962025"/>
              <a:gd name="connsiteX88" fmla="*/ 344874 w 847725"/>
              <a:gd name="connsiteY88" fmla="*/ 401692 h 962025"/>
              <a:gd name="connsiteX89" fmla="*/ 305286 w 847725"/>
              <a:gd name="connsiteY89" fmla="*/ 415086 h 962025"/>
              <a:gd name="connsiteX90" fmla="*/ 152848 w 847725"/>
              <a:gd name="connsiteY90" fmla="*/ 415086 h 962025"/>
              <a:gd name="connsiteX91" fmla="*/ 36909 w 847725"/>
              <a:gd name="connsiteY91" fmla="*/ 300262 h 962025"/>
              <a:gd name="connsiteX92" fmla="*/ 152848 w 847725"/>
              <a:gd name="connsiteY92" fmla="*/ 185438 h 962025"/>
              <a:gd name="connsiteX93" fmla="*/ 346692 w 847725"/>
              <a:gd name="connsiteY93" fmla="*/ 435220 h 962025"/>
              <a:gd name="connsiteX94" fmla="*/ 378429 w 847725"/>
              <a:gd name="connsiteY94" fmla="*/ 525968 h 962025"/>
              <a:gd name="connsiteX95" fmla="*/ 416194 w 847725"/>
              <a:gd name="connsiteY95" fmla="*/ 672786 h 962025"/>
              <a:gd name="connsiteX96" fmla="*/ 415636 w 847725"/>
              <a:gd name="connsiteY96" fmla="*/ 681381 h 962025"/>
              <a:gd name="connsiteX97" fmla="*/ 374261 w 847725"/>
              <a:gd name="connsiteY97" fmla="*/ 681381 h 962025"/>
              <a:gd name="connsiteX98" fmla="*/ 360271 w 847725"/>
              <a:gd name="connsiteY98" fmla="*/ 631039 h 962025"/>
              <a:gd name="connsiteX99" fmla="*/ 238532 w 847725"/>
              <a:gd name="connsiteY99" fmla="*/ 444406 h 962025"/>
              <a:gd name="connsiteX100" fmla="*/ 305058 w 847725"/>
              <a:gd name="connsiteY100" fmla="*/ 444816 h 962025"/>
              <a:gd name="connsiteX101" fmla="*/ 305095 w 847725"/>
              <a:gd name="connsiteY101" fmla="*/ 444853 h 962025"/>
              <a:gd name="connsiteX102" fmla="*/ 305244 w 847725"/>
              <a:gd name="connsiteY102" fmla="*/ 444853 h 962025"/>
              <a:gd name="connsiteX103" fmla="*/ 346693 w 847725"/>
              <a:gd name="connsiteY103" fmla="*/ 435253 h 962025"/>
              <a:gd name="connsiteX104" fmla="*/ 706146 w 847725"/>
              <a:gd name="connsiteY104" fmla="*/ 491515 h 962025"/>
              <a:gd name="connsiteX105" fmla="*/ 735019 w 847725"/>
              <a:gd name="connsiteY105" fmla="*/ 542526 h 962025"/>
              <a:gd name="connsiteX106" fmla="*/ 735056 w 847725"/>
              <a:gd name="connsiteY106" fmla="*/ 542526 h 962025"/>
              <a:gd name="connsiteX107" fmla="*/ 742014 w 847725"/>
              <a:gd name="connsiteY107" fmla="*/ 552572 h 962025"/>
              <a:gd name="connsiteX108" fmla="*/ 754143 w 847725"/>
              <a:gd name="connsiteY108" fmla="*/ 553986 h 962025"/>
              <a:gd name="connsiteX109" fmla="*/ 769025 w 847725"/>
              <a:gd name="connsiteY109" fmla="*/ 551716 h 962025"/>
              <a:gd name="connsiteX110" fmla="*/ 818251 w 847725"/>
              <a:gd name="connsiteY110" fmla="*/ 600680 h 962025"/>
              <a:gd name="connsiteX111" fmla="*/ 769025 w 847725"/>
              <a:gd name="connsiteY111" fmla="*/ 649645 h 962025"/>
              <a:gd name="connsiteX112" fmla="*/ 603938 w 847725"/>
              <a:gd name="connsiteY112" fmla="*/ 649458 h 962025"/>
              <a:gd name="connsiteX113" fmla="*/ 606617 w 847725"/>
              <a:gd name="connsiteY113" fmla="*/ 641385 h 962025"/>
              <a:gd name="connsiteX114" fmla="*/ 700379 w 847725"/>
              <a:gd name="connsiteY114" fmla="*/ 499624 h 962025"/>
              <a:gd name="connsiteX115" fmla="*/ 706184 w 847725"/>
              <a:gd name="connsiteY115" fmla="*/ 491513 h 962025"/>
              <a:gd name="connsiteX116" fmla="*/ 398441 w 847725"/>
              <a:gd name="connsiteY116" fmla="*/ 711152 h 962025"/>
              <a:gd name="connsiteX117" fmla="*/ 540573 w 847725"/>
              <a:gd name="connsiteY117" fmla="*/ 711152 h 962025"/>
              <a:gd name="connsiteX118" fmla="*/ 531272 w 847725"/>
              <a:gd name="connsiteY118" fmla="*/ 760563 h 962025"/>
              <a:gd name="connsiteX119" fmla="*/ 407742 w 847725"/>
              <a:gd name="connsiteY119" fmla="*/ 760563 h 962025"/>
              <a:gd name="connsiteX120" fmla="*/ 365104 w 847725"/>
              <a:gd name="connsiteY120" fmla="*/ 790328 h 962025"/>
              <a:gd name="connsiteX121" fmla="*/ 573873 w 847725"/>
              <a:gd name="connsiteY121" fmla="*/ 790328 h 962025"/>
              <a:gd name="connsiteX122" fmla="*/ 573873 w 847725"/>
              <a:gd name="connsiteY122" fmla="*/ 891341 h 962025"/>
              <a:gd name="connsiteX123" fmla="*/ 535103 w 847725"/>
              <a:gd name="connsiteY123" fmla="*/ 929850 h 962025"/>
              <a:gd name="connsiteX124" fmla="*/ 403877 w 847725"/>
              <a:gd name="connsiteY124" fmla="*/ 929888 h 962025"/>
              <a:gd name="connsiteX125" fmla="*/ 365108 w 847725"/>
              <a:gd name="connsiteY125" fmla="*/ 891378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847725" h="962025">
                <a:moveTo>
                  <a:pt x="469514" y="7144"/>
                </a:moveTo>
                <a:cubicBezTo>
                  <a:pt x="355290" y="7144"/>
                  <a:pt x="255906" y="71438"/>
                  <a:pt x="206129" y="165754"/>
                </a:cubicBezTo>
                <a:cubicBezTo>
                  <a:pt x="189534" y="159243"/>
                  <a:pt x="171526" y="155671"/>
                  <a:pt x="152848" y="155671"/>
                </a:cubicBezTo>
                <a:lnTo>
                  <a:pt x="152848" y="155634"/>
                </a:lnTo>
                <a:cubicBezTo>
                  <a:pt x="72629" y="155634"/>
                  <a:pt x="7144" y="220486"/>
                  <a:pt x="7144" y="300223"/>
                </a:cubicBezTo>
                <a:cubicBezTo>
                  <a:pt x="7144" y="379958"/>
                  <a:pt x="72628" y="444813"/>
                  <a:pt x="152848" y="444813"/>
                </a:cubicBezTo>
                <a:lnTo>
                  <a:pt x="152848" y="444850"/>
                </a:lnTo>
                <a:lnTo>
                  <a:pt x="153071" y="444850"/>
                </a:lnTo>
                <a:cubicBezTo>
                  <a:pt x="169591" y="444589"/>
                  <a:pt x="187339" y="444515"/>
                  <a:pt x="204677" y="444441"/>
                </a:cubicBezTo>
                <a:cubicBezTo>
                  <a:pt x="243968" y="522091"/>
                  <a:pt x="305471" y="568599"/>
                  <a:pt x="332408" y="641418"/>
                </a:cubicBezTo>
                <a:cubicBezTo>
                  <a:pt x="338658" y="658309"/>
                  <a:pt x="347997" y="699498"/>
                  <a:pt x="347997" y="699498"/>
                </a:cubicBezTo>
                <a:lnTo>
                  <a:pt x="347960" y="699498"/>
                </a:lnTo>
                <a:cubicBezTo>
                  <a:pt x="349486" y="706307"/>
                  <a:pt x="355513" y="711144"/>
                  <a:pt x="362508" y="711144"/>
                </a:cubicBezTo>
                <a:lnTo>
                  <a:pt x="368163" y="711144"/>
                </a:lnTo>
                <a:lnTo>
                  <a:pt x="377465" y="760555"/>
                </a:lnTo>
                <a:lnTo>
                  <a:pt x="313022" y="760555"/>
                </a:lnTo>
                <a:cubicBezTo>
                  <a:pt x="304800" y="760555"/>
                  <a:pt x="298140" y="767215"/>
                  <a:pt x="298140" y="775438"/>
                </a:cubicBezTo>
                <a:cubicBezTo>
                  <a:pt x="298140" y="783661"/>
                  <a:pt x="304800" y="790321"/>
                  <a:pt x="313022" y="790321"/>
                </a:cubicBezTo>
                <a:lnTo>
                  <a:pt x="335347" y="790321"/>
                </a:lnTo>
                <a:lnTo>
                  <a:pt x="335347" y="891334"/>
                </a:lnTo>
                <a:cubicBezTo>
                  <a:pt x="335347" y="928950"/>
                  <a:pt x="366192" y="959646"/>
                  <a:pt x="403882" y="959646"/>
                </a:cubicBezTo>
                <a:lnTo>
                  <a:pt x="535146" y="959646"/>
                </a:lnTo>
                <a:cubicBezTo>
                  <a:pt x="572837" y="959646"/>
                  <a:pt x="603682" y="928950"/>
                  <a:pt x="603682" y="891334"/>
                </a:cubicBezTo>
                <a:lnTo>
                  <a:pt x="603682" y="790321"/>
                </a:lnTo>
                <a:lnTo>
                  <a:pt x="626006" y="790321"/>
                </a:lnTo>
                <a:cubicBezTo>
                  <a:pt x="634229" y="790321"/>
                  <a:pt x="640889" y="783661"/>
                  <a:pt x="640889" y="775438"/>
                </a:cubicBezTo>
                <a:cubicBezTo>
                  <a:pt x="640889" y="767215"/>
                  <a:pt x="634229" y="760555"/>
                  <a:pt x="626006" y="760555"/>
                </a:cubicBezTo>
                <a:lnTo>
                  <a:pt x="561564" y="760555"/>
                </a:lnTo>
                <a:lnTo>
                  <a:pt x="570866" y="711144"/>
                </a:lnTo>
                <a:lnTo>
                  <a:pt x="576521" y="711144"/>
                </a:lnTo>
                <a:cubicBezTo>
                  <a:pt x="583516" y="711144"/>
                  <a:pt x="589544" y="706308"/>
                  <a:pt x="591032" y="699498"/>
                </a:cubicBezTo>
                <a:cubicBezTo>
                  <a:pt x="591032" y="699498"/>
                  <a:pt x="593115" y="690383"/>
                  <a:pt x="595868" y="679332"/>
                </a:cubicBezTo>
                <a:cubicBezTo>
                  <a:pt x="654358" y="678774"/>
                  <a:pt x="768919" y="679481"/>
                  <a:pt x="768919" y="679481"/>
                </a:cubicBezTo>
                <a:lnTo>
                  <a:pt x="768919" y="679444"/>
                </a:lnTo>
                <a:lnTo>
                  <a:pt x="769030" y="679444"/>
                </a:lnTo>
                <a:cubicBezTo>
                  <a:pt x="812451" y="679444"/>
                  <a:pt x="848021" y="644060"/>
                  <a:pt x="848021" y="600714"/>
                </a:cubicBezTo>
                <a:cubicBezTo>
                  <a:pt x="848021" y="557367"/>
                  <a:pt x="812451" y="521984"/>
                  <a:pt x="769030" y="521984"/>
                </a:cubicBezTo>
                <a:cubicBezTo>
                  <a:pt x="766202" y="521984"/>
                  <a:pt x="763338" y="522170"/>
                  <a:pt x="760547" y="522505"/>
                </a:cubicBezTo>
                <a:cubicBezTo>
                  <a:pt x="753366" y="500143"/>
                  <a:pt x="740009" y="480796"/>
                  <a:pt x="722559" y="466397"/>
                </a:cubicBezTo>
                <a:cubicBezTo>
                  <a:pt x="747822" y="424204"/>
                  <a:pt x="766947" y="373156"/>
                  <a:pt x="766947" y="303319"/>
                </a:cubicBezTo>
                <a:lnTo>
                  <a:pt x="766910" y="303282"/>
                </a:lnTo>
                <a:cubicBezTo>
                  <a:pt x="766910" y="139871"/>
                  <a:pt x="633560" y="7150"/>
                  <a:pt x="469549" y="7188"/>
                </a:cubicBezTo>
                <a:close/>
                <a:moveTo>
                  <a:pt x="469514" y="36909"/>
                </a:moveTo>
                <a:cubicBezTo>
                  <a:pt x="483132" y="36909"/>
                  <a:pt x="496489" y="37914"/>
                  <a:pt x="509586" y="39886"/>
                </a:cubicBezTo>
                <a:cubicBezTo>
                  <a:pt x="581209" y="115602"/>
                  <a:pt x="607512" y="176360"/>
                  <a:pt x="607846" y="246645"/>
                </a:cubicBezTo>
                <a:cubicBezTo>
                  <a:pt x="608180" y="318045"/>
                  <a:pt x="580164" y="401169"/>
                  <a:pt x="538901" y="515879"/>
                </a:cubicBezTo>
                <a:cubicBezTo>
                  <a:pt x="507833" y="602162"/>
                  <a:pt x="499461" y="646848"/>
                  <a:pt x="499387" y="672670"/>
                </a:cubicBezTo>
                <a:cubicBezTo>
                  <a:pt x="499387" y="675832"/>
                  <a:pt x="499499" y="678697"/>
                  <a:pt x="499722" y="681376"/>
                </a:cubicBezTo>
                <a:lnTo>
                  <a:pt x="445697" y="681376"/>
                </a:lnTo>
                <a:cubicBezTo>
                  <a:pt x="445920" y="678697"/>
                  <a:pt x="446032" y="675832"/>
                  <a:pt x="446032" y="672670"/>
                </a:cubicBezTo>
                <a:cubicBezTo>
                  <a:pt x="445920" y="646848"/>
                  <a:pt x="437549" y="602163"/>
                  <a:pt x="406519" y="515879"/>
                </a:cubicBezTo>
                <a:cubicBezTo>
                  <a:pt x="393645" y="480049"/>
                  <a:pt x="381999" y="447344"/>
                  <a:pt x="372139" y="417057"/>
                </a:cubicBezTo>
                <a:cubicBezTo>
                  <a:pt x="388994" y="400165"/>
                  <a:pt x="399449" y="376985"/>
                  <a:pt x="399449" y="351424"/>
                </a:cubicBezTo>
                <a:cubicBezTo>
                  <a:pt x="399449" y="311352"/>
                  <a:pt x="373776" y="277084"/>
                  <a:pt x="338020" y="263839"/>
                </a:cubicBezTo>
                <a:cubicBezTo>
                  <a:pt x="333667" y="185480"/>
                  <a:pt x="358596" y="121183"/>
                  <a:pt x="436728" y="38925"/>
                </a:cubicBezTo>
                <a:cubicBezTo>
                  <a:pt x="447518" y="37623"/>
                  <a:pt x="458456" y="36916"/>
                  <a:pt x="469582" y="36916"/>
                </a:cubicBezTo>
                <a:close/>
                <a:moveTo>
                  <a:pt x="387249" y="49746"/>
                </a:moveTo>
                <a:cubicBezTo>
                  <a:pt x="328760" y="120626"/>
                  <a:pt x="305766" y="185849"/>
                  <a:pt x="307924" y="258029"/>
                </a:cubicBezTo>
                <a:cubicBezTo>
                  <a:pt x="307031" y="257992"/>
                  <a:pt x="306176" y="257992"/>
                  <a:pt x="305283" y="257992"/>
                </a:cubicBezTo>
                <a:cubicBezTo>
                  <a:pt x="300929" y="257992"/>
                  <a:pt x="296613" y="258327"/>
                  <a:pt x="292334" y="258922"/>
                </a:cubicBezTo>
                <a:cubicBezTo>
                  <a:pt x="282325" y="225622"/>
                  <a:pt x="260746" y="197754"/>
                  <a:pt x="232617" y="179411"/>
                </a:cubicBezTo>
                <a:cubicBezTo>
                  <a:pt x="264913" y="118353"/>
                  <a:pt x="320277" y="71283"/>
                  <a:pt x="387284" y="49785"/>
                </a:cubicBezTo>
                <a:close/>
                <a:moveTo>
                  <a:pt x="560490" y="52648"/>
                </a:moveTo>
                <a:cubicBezTo>
                  <a:pt x="663551" y="89669"/>
                  <a:pt x="737074" y="187789"/>
                  <a:pt x="737112" y="303242"/>
                </a:cubicBezTo>
                <a:cubicBezTo>
                  <a:pt x="737112" y="374047"/>
                  <a:pt x="717094" y="421037"/>
                  <a:pt x="690120" y="462157"/>
                </a:cubicBezTo>
                <a:cubicBezTo>
                  <a:pt x="690120" y="462194"/>
                  <a:pt x="690082" y="462194"/>
                  <a:pt x="690082" y="462231"/>
                </a:cubicBezTo>
                <a:lnTo>
                  <a:pt x="690045" y="462268"/>
                </a:lnTo>
                <a:cubicBezTo>
                  <a:pt x="685618" y="469003"/>
                  <a:pt x="681041" y="475588"/>
                  <a:pt x="676316" y="482062"/>
                </a:cubicBezTo>
                <a:cubicBezTo>
                  <a:pt x="642681" y="528274"/>
                  <a:pt x="601381" y="569796"/>
                  <a:pt x="578723" y="631005"/>
                </a:cubicBezTo>
                <a:cubicBezTo>
                  <a:pt x="572658" y="647376"/>
                  <a:pt x="567560" y="668919"/>
                  <a:pt x="564695" y="681346"/>
                </a:cubicBezTo>
                <a:lnTo>
                  <a:pt x="529683" y="681346"/>
                </a:lnTo>
                <a:cubicBezTo>
                  <a:pt x="529386" y="679560"/>
                  <a:pt x="529088" y="676881"/>
                  <a:pt x="529125" y="672751"/>
                </a:cubicBezTo>
                <a:cubicBezTo>
                  <a:pt x="529162" y="653664"/>
                  <a:pt x="536381" y="610653"/>
                  <a:pt x="566890" y="525933"/>
                </a:cubicBezTo>
                <a:cubicBezTo>
                  <a:pt x="608265" y="411004"/>
                  <a:pt x="637992" y="325613"/>
                  <a:pt x="637621" y="246470"/>
                </a:cubicBezTo>
                <a:cubicBezTo>
                  <a:pt x="637286" y="179646"/>
                  <a:pt x="614255" y="118549"/>
                  <a:pt x="560527" y="52655"/>
                </a:cubicBezTo>
                <a:close/>
                <a:moveTo>
                  <a:pt x="152811" y="185408"/>
                </a:moveTo>
                <a:cubicBezTo>
                  <a:pt x="172158" y="185408"/>
                  <a:pt x="190538" y="190133"/>
                  <a:pt x="206724" y="198579"/>
                </a:cubicBezTo>
                <a:lnTo>
                  <a:pt x="206761" y="198579"/>
                </a:lnTo>
                <a:cubicBezTo>
                  <a:pt x="206761" y="198616"/>
                  <a:pt x="206761" y="198616"/>
                  <a:pt x="206798" y="198616"/>
                </a:cubicBezTo>
                <a:cubicBezTo>
                  <a:pt x="237345" y="214541"/>
                  <a:pt x="260079" y="243711"/>
                  <a:pt x="266739" y="279243"/>
                </a:cubicBezTo>
                <a:lnTo>
                  <a:pt x="266739" y="279281"/>
                </a:lnTo>
                <a:cubicBezTo>
                  <a:pt x="267521" y="283448"/>
                  <a:pt x="270051" y="287094"/>
                  <a:pt x="273697" y="289290"/>
                </a:cubicBezTo>
                <a:cubicBezTo>
                  <a:pt x="277343" y="291485"/>
                  <a:pt x="281771" y="292006"/>
                  <a:pt x="285826" y="290741"/>
                </a:cubicBezTo>
                <a:cubicBezTo>
                  <a:pt x="292114" y="288769"/>
                  <a:pt x="298663" y="287764"/>
                  <a:pt x="305286" y="287764"/>
                </a:cubicBezTo>
                <a:lnTo>
                  <a:pt x="305248" y="287764"/>
                </a:lnTo>
                <a:cubicBezTo>
                  <a:pt x="341041" y="287764"/>
                  <a:pt x="369579" y="316153"/>
                  <a:pt x="369579" y="351425"/>
                </a:cubicBezTo>
                <a:cubicBezTo>
                  <a:pt x="369579" y="371145"/>
                  <a:pt x="360650" y="388707"/>
                  <a:pt x="346511" y="400352"/>
                </a:cubicBezTo>
                <a:lnTo>
                  <a:pt x="346548" y="400352"/>
                </a:lnTo>
                <a:cubicBezTo>
                  <a:pt x="345953" y="400762"/>
                  <a:pt x="345395" y="401208"/>
                  <a:pt x="344874" y="401692"/>
                </a:cubicBezTo>
                <a:cubicBezTo>
                  <a:pt x="334009" y="410063"/>
                  <a:pt x="320280" y="415086"/>
                  <a:pt x="305286" y="415086"/>
                </a:cubicBezTo>
                <a:cubicBezTo>
                  <a:pt x="305063" y="415086"/>
                  <a:pt x="219449" y="414118"/>
                  <a:pt x="152848" y="415086"/>
                </a:cubicBezTo>
                <a:cubicBezTo>
                  <a:pt x="88554" y="415086"/>
                  <a:pt x="36909" y="363777"/>
                  <a:pt x="36909" y="300262"/>
                </a:cubicBezTo>
                <a:cubicBezTo>
                  <a:pt x="36909" y="236749"/>
                  <a:pt x="88590" y="185438"/>
                  <a:pt x="152848" y="185438"/>
                </a:cubicBezTo>
                <a:close/>
                <a:moveTo>
                  <a:pt x="346692" y="435220"/>
                </a:moveTo>
                <a:cubicBezTo>
                  <a:pt x="356068" y="463460"/>
                  <a:pt x="366747" y="493524"/>
                  <a:pt x="378429" y="525968"/>
                </a:cubicBezTo>
                <a:cubicBezTo>
                  <a:pt x="408939" y="610725"/>
                  <a:pt x="416120" y="653698"/>
                  <a:pt x="416194" y="672786"/>
                </a:cubicBezTo>
                <a:cubicBezTo>
                  <a:pt x="416194" y="676841"/>
                  <a:pt x="415971" y="679595"/>
                  <a:pt x="415636" y="681381"/>
                </a:cubicBezTo>
                <a:lnTo>
                  <a:pt x="374261" y="681381"/>
                </a:lnTo>
                <a:cubicBezTo>
                  <a:pt x="371433" y="668953"/>
                  <a:pt x="366299" y="647411"/>
                  <a:pt x="360271" y="631039"/>
                </a:cubicBezTo>
                <a:cubicBezTo>
                  <a:pt x="331807" y="554170"/>
                  <a:pt x="275178" y="507700"/>
                  <a:pt x="238532" y="444406"/>
                </a:cubicBezTo>
                <a:cubicBezTo>
                  <a:pt x="275814" y="444518"/>
                  <a:pt x="305058" y="444816"/>
                  <a:pt x="305058" y="444816"/>
                </a:cubicBezTo>
                <a:lnTo>
                  <a:pt x="305095" y="444853"/>
                </a:lnTo>
                <a:lnTo>
                  <a:pt x="305244" y="444853"/>
                </a:lnTo>
                <a:cubicBezTo>
                  <a:pt x="320090" y="444853"/>
                  <a:pt x="334155" y="441393"/>
                  <a:pt x="346693" y="435253"/>
                </a:cubicBezTo>
                <a:close/>
                <a:moveTo>
                  <a:pt x="706146" y="491515"/>
                </a:moveTo>
                <a:cubicBezTo>
                  <a:pt x="720769" y="504500"/>
                  <a:pt x="731224" y="522136"/>
                  <a:pt x="735019" y="542526"/>
                </a:cubicBezTo>
                <a:lnTo>
                  <a:pt x="735056" y="542526"/>
                </a:lnTo>
                <a:cubicBezTo>
                  <a:pt x="735837" y="546730"/>
                  <a:pt x="738367" y="550377"/>
                  <a:pt x="742014" y="552572"/>
                </a:cubicBezTo>
                <a:cubicBezTo>
                  <a:pt x="745660" y="554767"/>
                  <a:pt x="750087" y="555288"/>
                  <a:pt x="754143" y="553986"/>
                </a:cubicBezTo>
                <a:cubicBezTo>
                  <a:pt x="758942" y="552460"/>
                  <a:pt x="763965" y="551716"/>
                  <a:pt x="769025" y="551716"/>
                </a:cubicBezTo>
                <a:cubicBezTo>
                  <a:pt x="796447" y="551716"/>
                  <a:pt x="818251" y="573520"/>
                  <a:pt x="818251" y="600680"/>
                </a:cubicBezTo>
                <a:cubicBezTo>
                  <a:pt x="818251" y="627879"/>
                  <a:pt x="796410" y="649645"/>
                  <a:pt x="769025" y="649645"/>
                </a:cubicBezTo>
                <a:cubicBezTo>
                  <a:pt x="768839" y="649645"/>
                  <a:pt x="664879" y="649012"/>
                  <a:pt x="603938" y="649458"/>
                </a:cubicBezTo>
                <a:cubicBezTo>
                  <a:pt x="604868" y="646445"/>
                  <a:pt x="605761" y="643654"/>
                  <a:pt x="606617" y="641385"/>
                </a:cubicBezTo>
                <a:cubicBezTo>
                  <a:pt x="626672" y="587248"/>
                  <a:pt x="665032" y="548143"/>
                  <a:pt x="700379" y="499624"/>
                </a:cubicBezTo>
                <a:cubicBezTo>
                  <a:pt x="702314" y="496945"/>
                  <a:pt x="704249" y="494229"/>
                  <a:pt x="706184" y="491513"/>
                </a:cubicBezTo>
                <a:close/>
                <a:moveTo>
                  <a:pt x="398441" y="711152"/>
                </a:moveTo>
                <a:lnTo>
                  <a:pt x="540573" y="711152"/>
                </a:lnTo>
                <a:lnTo>
                  <a:pt x="531272" y="760563"/>
                </a:lnTo>
                <a:lnTo>
                  <a:pt x="407742" y="760563"/>
                </a:lnTo>
                <a:close/>
                <a:moveTo>
                  <a:pt x="365104" y="790328"/>
                </a:moveTo>
                <a:lnTo>
                  <a:pt x="573873" y="790328"/>
                </a:lnTo>
                <a:lnTo>
                  <a:pt x="573873" y="891341"/>
                </a:lnTo>
                <a:cubicBezTo>
                  <a:pt x="573873" y="912921"/>
                  <a:pt x="556869" y="929850"/>
                  <a:pt x="535103" y="929850"/>
                </a:cubicBezTo>
                <a:lnTo>
                  <a:pt x="403877" y="929888"/>
                </a:lnTo>
                <a:cubicBezTo>
                  <a:pt x="382111" y="929888"/>
                  <a:pt x="365108" y="912922"/>
                  <a:pt x="365108" y="89137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DC7EACED-1155-4225-8472-F23AFC624B51}"/>
              </a:ext>
            </a:extLst>
          </p:cNvPr>
          <p:cNvGrpSpPr/>
          <p:nvPr/>
        </p:nvGrpSpPr>
        <p:grpSpPr>
          <a:xfrm>
            <a:off x="7238493" y="1376086"/>
            <a:ext cx="249450" cy="308531"/>
            <a:chOff x="9363830" y="1607313"/>
            <a:chExt cx="723900" cy="895350"/>
          </a:xfrm>
          <a:solidFill>
            <a:schemeClr val="bg1"/>
          </a:solidFill>
        </p:grpSpPr>
        <p:sp>
          <p:nvSpPr>
            <p:cNvPr id="169" name="자유형: 도형 168">
              <a:extLst>
                <a:ext uri="{FF2B5EF4-FFF2-40B4-BE49-F238E27FC236}">
                  <a16:creationId xmlns:a16="http://schemas.microsoft.com/office/drawing/2014/main" id="{4E28762F-171C-40A5-8C40-88303A404363}"/>
                </a:ext>
              </a:extLst>
            </p:cNvPr>
            <p:cNvSpPr/>
            <p:nvPr/>
          </p:nvSpPr>
          <p:spPr>
            <a:xfrm>
              <a:off x="9363830" y="1607313"/>
              <a:ext cx="723900" cy="895350"/>
            </a:xfrm>
            <a:custGeom>
              <a:avLst/>
              <a:gdLst>
                <a:gd name="connsiteX0" fmla="*/ 706088 w 723900"/>
                <a:gd name="connsiteY0" fmla="*/ 707041 h 895350"/>
                <a:gd name="connsiteX1" fmla="*/ 685324 w 723900"/>
                <a:gd name="connsiteY1" fmla="*/ 707041 h 895350"/>
                <a:gd name="connsiteX2" fmla="*/ 685324 w 723900"/>
                <a:gd name="connsiteY2" fmla="*/ 210312 h 895350"/>
                <a:gd name="connsiteX3" fmla="*/ 581692 w 723900"/>
                <a:gd name="connsiteY3" fmla="*/ 210312 h 895350"/>
                <a:gd name="connsiteX4" fmla="*/ 581692 w 723900"/>
                <a:gd name="connsiteY4" fmla="*/ 7144 h 895350"/>
                <a:gd name="connsiteX5" fmla="*/ 145828 w 723900"/>
                <a:gd name="connsiteY5" fmla="*/ 7144 h 895350"/>
                <a:gd name="connsiteX6" fmla="*/ 145828 w 723900"/>
                <a:gd name="connsiteY6" fmla="*/ 210312 h 895350"/>
                <a:gd name="connsiteX7" fmla="*/ 42196 w 723900"/>
                <a:gd name="connsiteY7" fmla="*/ 210312 h 895350"/>
                <a:gd name="connsiteX8" fmla="*/ 42196 w 723900"/>
                <a:gd name="connsiteY8" fmla="*/ 707041 h 895350"/>
                <a:gd name="connsiteX9" fmla="*/ 21431 w 723900"/>
                <a:gd name="connsiteY9" fmla="*/ 707041 h 895350"/>
                <a:gd name="connsiteX10" fmla="*/ 7144 w 723900"/>
                <a:gd name="connsiteY10" fmla="*/ 721328 h 895350"/>
                <a:gd name="connsiteX11" fmla="*/ 21431 w 723900"/>
                <a:gd name="connsiteY11" fmla="*/ 735616 h 895350"/>
                <a:gd name="connsiteX12" fmla="*/ 190786 w 723900"/>
                <a:gd name="connsiteY12" fmla="*/ 735616 h 895350"/>
                <a:gd name="connsiteX13" fmla="*/ 190786 w 723900"/>
                <a:gd name="connsiteY13" fmla="*/ 767048 h 895350"/>
                <a:gd name="connsiteX14" fmla="*/ 230600 w 723900"/>
                <a:gd name="connsiteY14" fmla="*/ 767048 h 895350"/>
                <a:gd name="connsiteX15" fmla="*/ 237268 w 723900"/>
                <a:gd name="connsiteY15" fmla="*/ 783146 h 895350"/>
                <a:gd name="connsiteX16" fmla="*/ 209074 w 723900"/>
                <a:gd name="connsiteY16" fmla="*/ 811340 h 895350"/>
                <a:gd name="connsiteX17" fmla="*/ 273749 w 723900"/>
                <a:gd name="connsiteY17" fmla="*/ 876014 h 895350"/>
                <a:gd name="connsiteX18" fmla="*/ 301942 w 723900"/>
                <a:gd name="connsiteY18" fmla="*/ 847820 h 895350"/>
                <a:gd name="connsiteX19" fmla="*/ 318040 w 723900"/>
                <a:gd name="connsiteY19" fmla="*/ 854488 h 895350"/>
                <a:gd name="connsiteX20" fmla="*/ 318040 w 723900"/>
                <a:gd name="connsiteY20" fmla="*/ 894302 h 895350"/>
                <a:gd name="connsiteX21" fmla="*/ 409480 w 723900"/>
                <a:gd name="connsiteY21" fmla="*/ 894302 h 895350"/>
                <a:gd name="connsiteX22" fmla="*/ 409480 w 723900"/>
                <a:gd name="connsiteY22" fmla="*/ 854488 h 895350"/>
                <a:gd name="connsiteX23" fmla="*/ 425577 w 723900"/>
                <a:gd name="connsiteY23" fmla="*/ 847820 h 895350"/>
                <a:gd name="connsiteX24" fmla="*/ 453771 w 723900"/>
                <a:gd name="connsiteY24" fmla="*/ 876014 h 895350"/>
                <a:gd name="connsiteX25" fmla="*/ 518446 w 723900"/>
                <a:gd name="connsiteY25" fmla="*/ 811340 h 895350"/>
                <a:gd name="connsiteX26" fmla="*/ 490252 w 723900"/>
                <a:gd name="connsiteY26" fmla="*/ 783146 h 895350"/>
                <a:gd name="connsiteX27" fmla="*/ 496919 w 723900"/>
                <a:gd name="connsiteY27" fmla="*/ 767048 h 895350"/>
                <a:gd name="connsiteX28" fmla="*/ 536734 w 723900"/>
                <a:gd name="connsiteY28" fmla="*/ 767048 h 895350"/>
                <a:gd name="connsiteX29" fmla="*/ 536734 w 723900"/>
                <a:gd name="connsiteY29" fmla="*/ 735616 h 895350"/>
                <a:gd name="connsiteX30" fmla="*/ 706088 w 723900"/>
                <a:gd name="connsiteY30" fmla="*/ 735616 h 895350"/>
                <a:gd name="connsiteX31" fmla="*/ 720376 w 723900"/>
                <a:gd name="connsiteY31" fmla="*/ 721328 h 895350"/>
                <a:gd name="connsiteX32" fmla="*/ 706088 w 723900"/>
                <a:gd name="connsiteY32" fmla="*/ 707041 h 895350"/>
                <a:gd name="connsiteX33" fmla="*/ 145828 w 723900"/>
                <a:gd name="connsiteY33" fmla="*/ 707041 h 895350"/>
                <a:gd name="connsiteX34" fmla="*/ 70771 w 723900"/>
                <a:gd name="connsiteY34" fmla="*/ 707041 h 895350"/>
                <a:gd name="connsiteX35" fmla="*/ 70771 w 723900"/>
                <a:gd name="connsiteY35" fmla="*/ 238887 h 895350"/>
                <a:gd name="connsiteX36" fmla="*/ 145828 w 723900"/>
                <a:gd name="connsiteY36" fmla="*/ 238887 h 895350"/>
                <a:gd name="connsiteX37" fmla="*/ 145828 w 723900"/>
                <a:gd name="connsiteY37" fmla="*/ 707041 h 895350"/>
                <a:gd name="connsiteX38" fmla="*/ 508159 w 723900"/>
                <a:gd name="connsiteY38" fmla="*/ 721328 h 895350"/>
                <a:gd name="connsiteX39" fmla="*/ 508159 w 723900"/>
                <a:gd name="connsiteY39" fmla="*/ 738473 h 895350"/>
                <a:gd name="connsiteX40" fmla="*/ 475202 w 723900"/>
                <a:gd name="connsiteY40" fmla="*/ 738473 h 895350"/>
                <a:gd name="connsiteX41" fmla="*/ 472440 w 723900"/>
                <a:gd name="connsiteY41" fmla="*/ 749237 h 895350"/>
                <a:gd name="connsiteX42" fmla="*/ 460343 w 723900"/>
                <a:gd name="connsiteY42" fmla="*/ 778383 h 895350"/>
                <a:gd name="connsiteX43" fmla="*/ 454724 w 723900"/>
                <a:gd name="connsiteY43" fmla="*/ 787908 h 895350"/>
                <a:gd name="connsiteX44" fmla="*/ 478060 w 723900"/>
                <a:gd name="connsiteY44" fmla="*/ 811244 h 895350"/>
                <a:gd name="connsiteX45" fmla="*/ 453771 w 723900"/>
                <a:gd name="connsiteY45" fmla="*/ 835533 h 895350"/>
                <a:gd name="connsiteX46" fmla="*/ 430435 w 723900"/>
                <a:gd name="connsiteY46" fmla="*/ 812197 h 895350"/>
                <a:gd name="connsiteX47" fmla="*/ 420910 w 723900"/>
                <a:gd name="connsiteY47" fmla="*/ 817817 h 895350"/>
                <a:gd name="connsiteX48" fmla="*/ 391668 w 723900"/>
                <a:gd name="connsiteY48" fmla="*/ 829913 h 895350"/>
                <a:gd name="connsiteX49" fmla="*/ 380905 w 723900"/>
                <a:gd name="connsiteY49" fmla="*/ 832676 h 895350"/>
                <a:gd name="connsiteX50" fmla="*/ 380905 w 723900"/>
                <a:gd name="connsiteY50" fmla="*/ 865632 h 895350"/>
                <a:gd name="connsiteX51" fmla="*/ 346615 w 723900"/>
                <a:gd name="connsiteY51" fmla="*/ 865632 h 895350"/>
                <a:gd name="connsiteX52" fmla="*/ 346615 w 723900"/>
                <a:gd name="connsiteY52" fmla="*/ 832676 h 895350"/>
                <a:gd name="connsiteX53" fmla="*/ 335852 w 723900"/>
                <a:gd name="connsiteY53" fmla="*/ 829913 h 895350"/>
                <a:gd name="connsiteX54" fmla="*/ 306610 w 723900"/>
                <a:gd name="connsiteY54" fmla="*/ 817817 h 895350"/>
                <a:gd name="connsiteX55" fmla="*/ 297085 w 723900"/>
                <a:gd name="connsiteY55" fmla="*/ 812197 h 895350"/>
                <a:gd name="connsiteX56" fmla="*/ 273749 w 723900"/>
                <a:gd name="connsiteY56" fmla="*/ 835533 h 895350"/>
                <a:gd name="connsiteX57" fmla="*/ 249460 w 723900"/>
                <a:gd name="connsiteY57" fmla="*/ 811244 h 895350"/>
                <a:gd name="connsiteX58" fmla="*/ 272796 w 723900"/>
                <a:gd name="connsiteY58" fmla="*/ 787908 h 895350"/>
                <a:gd name="connsiteX59" fmla="*/ 267176 w 723900"/>
                <a:gd name="connsiteY59" fmla="*/ 778383 h 895350"/>
                <a:gd name="connsiteX60" fmla="*/ 255080 w 723900"/>
                <a:gd name="connsiteY60" fmla="*/ 749237 h 895350"/>
                <a:gd name="connsiteX61" fmla="*/ 252317 w 723900"/>
                <a:gd name="connsiteY61" fmla="*/ 738473 h 895350"/>
                <a:gd name="connsiteX62" fmla="*/ 219361 w 723900"/>
                <a:gd name="connsiteY62" fmla="*/ 738473 h 895350"/>
                <a:gd name="connsiteX63" fmla="*/ 219361 w 723900"/>
                <a:gd name="connsiteY63" fmla="*/ 721328 h 895350"/>
                <a:gd name="connsiteX64" fmla="*/ 219361 w 723900"/>
                <a:gd name="connsiteY64" fmla="*/ 704183 h 895350"/>
                <a:gd name="connsiteX65" fmla="*/ 252317 w 723900"/>
                <a:gd name="connsiteY65" fmla="*/ 704183 h 895350"/>
                <a:gd name="connsiteX66" fmla="*/ 255080 w 723900"/>
                <a:gd name="connsiteY66" fmla="*/ 693420 h 895350"/>
                <a:gd name="connsiteX67" fmla="*/ 267176 w 723900"/>
                <a:gd name="connsiteY67" fmla="*/ 664273 h 895350"/>
                <a:gd name="connsiteX68" fmla="*/ 272796 w 723900"/>
                <a:gd name="connsiteY68" fmla="*/ 654748 h 895350"/>
                <a:gd name="connsiteX69" fmla="*/ 249460 w 723900"/>
                <a:gd name="connsiteY69" fmla="*/ 631412 h 895350"/>
                <a:gd name="connsiteX70" fmla="*/ 273749 w 723900"/>
                <a:gd name="connsiteY70" fmla="*/ 607123 h 895350"/>
                <a:gd name="connsiteX71" fmla="*/ 297085 w 723900"/>
                <a:gd name="connsiteY71" fmla="*/ 630460 h 895350"/>
                <a:gd name="connsiteX72" fmla="*/ 306610 w 723900"/>
                <a:gd name="connsiteY72" fmla="*/ 624840 h 895350"/>
                <a:gd name="connsiteX73" fmla="*/ 335852 w 723900"/>
                <a:gd name="connsiteY73" fmla="*/ 612743 h 895350"/>
                <a:gd name="connsiteX74" fmla="*/ 346615 w 723900"/>
                <a:gd name="connsiteY74" fmla="*/ 609981 h 895350"/>
                <a:gd name="connsiteX75" fmla="*/ 346615 w 723900"/>
                <a:gd name="connsiteY75" fmla="*/ 577025 h 895350"/>
                <a:gd name="connsiteX76" fmla="*/ 380905 w 723900"/>
                <a:gd name="connsiteY76" fmla="*/ 577025 h 895350"/>
                <a:gd name="connsiteX77" fmla="*/ 380905 w 723900"/>
                <a:gd name="connsiteY77" fmla="*/ 609981 h 895350"/>
                <a:gd name="connsiteX78" fmla="*/ 391668 w 723900"/>
                <a:gd name="connsiteY78" fmla="*/ 612743 h 895350"/>
                <a:gd name="connsiteX79" fmla="*/ 420910 w 723900"/>
                <a:gd name="connsiteY79" fmla="*/ 624840 h 895350"/>
                <a:gd name="connsiteX80" fmla="*/ 430435 w 723900"/>
                <a:gd name="connsiteY80" fmla="*/ 630460 h 895350"/>
                <a:gd name="connsiteX81" fmla="*/ 453771 w 723900"/>
                <a:gd name="connsiteY81" fmla="*/ 607123 h 895350"/>
                <a:gd name="connsiteX82" fmla="*/ 478060 w 723900"/>
                <a:gd name="connsiteY82" fmla="*/ 631412 h 895350"/>
                <a:gd name="connsiteX83" fmla="*/ 454724 w 723900"/>
                <a:gd name="connsiteY83" fmla="*/ 654748 h 895350"/>
                <a:gd name="connsiteX84" fmla="*/ 460343 w 723900"/>
                <a:gd name="connsiteY84" fmla="*/ 664273 h 895350"/>
                <a:gd name="connsiteX85" fmla="*/ 472440 w 723900"/>
                <a:gd name="connsiteY85" fmla="*/ 693420 h 895350"/>
                <a:gd name="connsiteX86" fmla="*/ 475202 w 723900"/>
                <a:gd name="connsiteY86" fmla="*/ 704183 h 895350"/>
                <a:gd name="connsiteX87" fmla="*/ 508159 w 723900"/>
                <a:gd name="connsiteY87" fmla="*/ 704183 h 895350"/>
                <a:gd name="connsiteX88" fmla="*/ 508159 w 723900"/>
                <a:gd name="connsiteY88" fmla="*/ 721328 h 895350"/>
                <a:gd name="connsiteX89" fmla="*/ 553117 w 723900"/>
                <a:gd name="connsiteY89" fmla="*/ 707041 h 895350"/>
                <a:gd name="connsiteX90" fmla="*/ 536734 w 723900"/>
                <a:gd name="connsiteY90" fmla="*/ 707041 h 895350"/>
                <a:gd name="connsiteX91" fmla="*/ 536734 w 723900"/>
                <a:gd name="connsiteY91" fmla="*/ 675608 h 895350"/>
                <a:gd name="connsiteX92" fmla="*/ 496919 w 723900"/>
                <a:gd name="connsiteY92" fmla="*/ 675608 h 895350"/>
                <a:gd name="connsiteX93" fmla="*/ 490252 w 723900"/>
                <a:gd name="connsiteY93" fmla="*/ 659511 h 895350"/>
                <a:gd name="connsiteX94" fmla="*/ 518446 w 723900"/>
                <a:gd name="connsiteY94" fmla="*/ 631317 h 895350"/>
                <a:gd name="connsiteX95" fmla="*/ 453771 w 723900"/>
                <a:gd name="connsiteY95" fmla="*/ 566642 h 895350"/>
                <a:gd name="connsiteX96" fmla="*/ 425577 w 723900"/>
                <a:gd name="connsiteY96" fmla="*/ 594836 h 895350"/>
                <a:gd name="connsiteX97" fmla="*/ 409480 w 723900"/>
                <a:gd name="connsiteY97" fmla="*/ 588169 h 895350"/>
                <a:gd name="connsiteX98" fmla="*/ 409480 w 723900"/>
                <a:gd name="connsiteY98" fmla="*/ 548354 h 895350"/>
                <a:gd name="connsiteX99" fmla="*/ 318040 w 723900"/>
                <a:gd name="connsiteY99" fmla="*/ 548354 h 895350"/>
                <a:gd name="connsiteX100" fmla="*/ 318040 w 723900"/>
                <a:gd name="connsiteY100" fmla="*/ 588169 h 895350"/>
                <a:gd name="connsiteX101" fmla="*/ 301942 w 723900"/>
                <a:gd name="connsiteY101" fmla="*/ 594836 h 895350"/>
                <a:gd name="connsiteX102" fmla="*/ 273749 w 723900"/>
                <a:gd name="connsiteY102" fmla="*/ 566642 h 895350"/>
                <a:gd name="connsiteX103" fmla="*/ 209074 w 723900"/>
                <a:gd name="connsiteY103" fmla="*/ 631317 h 895350"/>
                <a:gd name="connsiteX104" fmla="*/ 237268 w 723900"/>
                <a:gd name="connsiteY104" fmla="*/ 659511 h 895350"/>
                <a:gd name="connsiteX105" fmla="*/ 230600 w 723900"/>
                <a:gd name="connsiteY105" fmla="*/ 675608 h 895350"/>
                <a:gd name="connsiteX106" fmla="*/ 190786 w 723900"/>
                <a:gd name="connsiteY106" fmla="*/ 675608 h 895350"/>
                <a:gd name="connsiteX107" fmla="*/ 190786 w 723900"/>
                <a:gd name="connsiteY107" fmla="*/ 707041 h 895350"/>
                <a:gd name="connsiteX108" fmla="*/ 174403 w 723900"/>
                <a:gd name="connsiteY108" fmla="*/ 707041 h 895350"/>
                <a:gd name="connsiteX109" fmla="*/ 174403 w 723900"/>
                <a:gd name="connsiteY109" fmla="*/ 35719 h 895350"/>
                <a:gd name="connsiteX110" fmla="*/ 553117 w 723900"/>
                <a:gd name="connsiteY110" fmla="*/ 35719 h 895350"/>
                <a:gd name="connsiteX111" fmla="*/ 553117 w 723900"/>
                <a:gd name="connsiteY111" fmla="*/ 707041 h 895350"/>
                <a:gd name="connsiteX112" fmla="*/ 656749 w 723900"/>
                <a:gd name="connsiteY112" fmla="*/ 707041 h 895350"/>
                <a:gd name="connsiteX113" fmla="*/ 581692 w 723900"/>
                <a:gd name="connsiteY113" fmla="*/ 707041 h 895350"/>
                <a:gd name="connsiteX114" fmla="*/ 581692 w 723900"/>
                <a:gd name="connsiteY114" fmla="*/ 238887 h 895350"/>
                <a:gd name="connsiteX115" fmla="*/ 656749 w 723900"/>
                <a:gd name="connsiteY115" fmla="*/ 238887 h 895350"/>
                <a:gd name="connsiteX116" fmla="*/ 656749 w 723900"/>
                <a:gd name="connsiteY116" fmla="*/ 70704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723900" h="895350">
                  <a:moveTo>
                    <a:pt x="706088" y="707041"/>
                  </a:moveTo>
                  <a:lnTo>
                    <a:pt x="685324" y="707041"/>
                  </a:lnTo>
                  <a:lnTo>
                    <a:pt x="685324" y="210312"/>
                  </a:lnTo>
                  <a:lnTo>
                    <a:pt x="581692" y="210312"/>
                  </a:lnTo>
                  <a:lnTo>
                    <a:pt x="581692" y="7144"/>
                  </a:lnTo>
                  <a:lnTo>
                    <a:pt x="145828" y="7144"/>
                  </a:lnTo>
                  <a:lnTo>
                    <a:pt x="145828" y="210312"/>
                  </a:lnTo>
                  <a:lnTo>
                    <a:pt x="42196" y="210312"/>
                  </a:lnTo>
                  <a:lnTo>
                    <a:pt x="42196" y="707041"/>
                  </a:lnTo>
                  <a:lnTo>
                    <a:pt x="21431" y="707041"/>
                  </a:lnTo>
                  <a:cubicBezTo>
                    <a:pt x="13525" y="707041"/>
                    <a:pt x="7144" y="713423"/>
                    <a:pt x="7144" y="721328"/>
                  </a:cubicBezTo>
                  <a:cubicBezTo>
                    <a:pt x="7144" y="729234"/>
                    <a:pt x="13525" y="735616"/>
                    <a:pt x="21431" y="735616"/>
                  </a:cubicBezTo>
                  <a:lnTo>
                    <a:pt x="190786" y="735616"/>
                  </a:lnTo>
                  <a:lnTo>
                    <a:pt x="190786" y="767048"/>
                  </a:lnTo>
                  <a:lnTo>
                    <a:pt x="230600" y="767048"/>
                  </a:lnTo>
                  <a:cubicBezTo>
                    <a:pt x="232505" y="772478"/>
                    <a:pt x="234696" y="777907"/>
                    <a:pt x="237268" y="783146"/>
                  </a:cubicBezTo>
                  <a:lnTo>
                    <a:pt x="209074" y="811340"/>
                  </a:lnTo>
                  <a:lnTo>
                    <a:pt x="273749" y="876014"/>
                  </a:lnTo>
                  <a:lnTo>
                    <a:pt x="301942" y="847820"/>
                  </a:lnTo>
                  <a:cubicBezTo>
                    <a:pt x="307181" y="850392"/>
                    <a:pt x="312515" y="852583"/>
                    <a:pt x="318040" y="854488"/>
                  </a:cubicBezTo>
                  <a:lnTo>
                    <a:pt x="318040" y="894302"/>
                  </a:lnTo>
                  <a:lnTo>
                    <a:pt x="409480" y="894302"/>
                  </a:lnTo>
                  <a:lnTo>
                    <a:pt x="409480" y="854488"/>
                  </a:lnTo>
                  <a:cubicBezTo>
                    <a:pt x="415004" y="852583"/>
                    <a:pt x="420338" y="850392"/>
                    <a:pt x="425577" y="847820"/>
                  </a:cubicBezTo>
                  <a:lnTo>
                    <a:pt x="453771" y="876014"/>
                  </a:lnTo>
                  <a:lnTo>
                    <a:pt x="518446" y="811340"/>
                  </a:lnTo>
                  <a:lnTo>
                    <a:pt x="490252" y="783146"/>
                  </a:lnTo>
                  <a:cubicBezTo>
                    <a:pt x="492824" y="777907"/>
                    <a:pt x="495014" y="772573"/>
                    <a:pt x="496919" y="767048"/>
                  </a:cubicBezTo>
                  <a:lnTo>
                    <a:pt x="536734" y="767048"/>
                  </a:lnTo>
                  <a:lnTo>
                    <a:pt x="536734" y="735616"/>
                  </a:lnTo>
                  <a:lnTo>
                    <a:pt x="706088" y="735616"/>
                  </a:lnTo>
                  <a:cubicBezTo>
                    <a:pt x="713994" y="735616"/>
                    <a:pt x="720376" y="729234"/>
                    <a:pt x="720376" y="721328"/>
                  </a:cubicBezTo>
                  <a:cubicBezTo>
                    <a:pt x="720376" y="713423"/>
                    <a:pt x="713994" y="707041"/>
                    <a:pt x="706088" y="707041"/>
                  </a:cubicBezTo>
                  <a:close/>
                  <a:moveTo>
                    <a:pt x="145828" y="707041"/>
                  </a:moveTo>
                  <a:lnTo>
                    <a:pt x="70771" y="707041"/>
                  </a:lnTo>
                  <a:lnTo>
                    <a:pt x="70771" y="238887"/>
                  </a:lnTo>
                  <a:lnTo>
                    <a:pt x="145828" y="238887"/>
                  </a:lnTo>
                  <a:lnTo>
                    <a:pt x="145828" y="707041"/>
                  </a:lnTo>
                  <a:close/>
                  <a:moveTo>
                    <a:pt x="508159" y="721328"/>
                  </a:moveTo>
                  <a:lnTo>
                    <a:pt x="508159" y="738473"/>
                  </a:lnTo>
                  <a:lnTo>
                    <a:pt x="475202" y="738473"/>
                  </a:lnTo>
                  <a:lnTo>
                    <a:pt x="472440" y="749237"/>
                  </a:lnTo>
                  <a:cubicBezTo>
                    <a:pt x="469868" y="759428"/>
                    <a:pt x="465773" y="769239"/>
                    <a:pt x="460343" y="778383"/>
                  </a:cubicBezTo>
                  <a:lnTo>
                    <a:pt x="454724" y="787908"/>
                  </a:lnTo>
                  <a:lnTo>
                    <a:pt x="478060" y="811244"/>
                  </a:lnTo>
                  <a:lnTo>
                    <a:pt x="453771" y="835533"/>
                  </a:lnTo>
                  <a:lnTo>
                    <a:pt x="430435" y="812197"/>
                  </a:lnTo>
                  <a:lnTo>
                    <a:pt x="420910" y="817817"/>
                  </a:lnTo>
                  <a:cubicBezTo>
                    <a:pt x="411766" y="823246"/>
                    <a:pt x="401860" y="827342"/>
                    <a:pt x="391668" y="829913"/>
                  </a:cubicBezTo>
                  <a:lnTo>
                    <a:pt x="380905" y="832676"/>
                  </a:lnTo>
                  <a:lnTo>
                    <a:pt x="380905" y="865632"/>
                  </a:lnTo>
                  <a:lnTo>
                    <a:pt x="346615" y="865632"/>
                  </a:lnTo>
                  <a:lnTo>
                    <a:pt x="346615" y="832676"/>
                  </a:lnTo>
                  <a:lnTo>
                    <a:pt x="335852" y="829913"/>
                  </a:lnTo>
                  <a:cubicBezTo>
                    <a:pt x="325660" y="827342"/>
                    <a:pt x="315849" y="823246"/>
                    <a:pt x="306610" y="817817"/>
                  </a:cubicBezTo>
                  <a:lnTo>
                    <a:pt x="297085" y="812197"/>
                  </a:lnTo>
                  <a:lnTo>
                    <a:pt x="273749" y="835533"/>
                  </a:lnTo>
                  <a:lnTo>
                    <a:pt x="249460" y="811244"/>
                  </a:lnTo>
                  <a:lnTo>
                    <a:pt x="272796" y="787908"/>
                  </a:lnTo>
                  <a:lnTo>
                    <a:pt x="267176" y="778383"/>
                  </a:lnTo>
                  <a:cubicBezTo>
                    <a:pt x="261747" y="769239"/>
                    <a:pt x="257651" y="759428"/>
                    <a:pt x="255080" y="749237"/>
                  </a:cubicBezTo>
                  <a:lnTo>
                    <a:pt x="252317" y="738473"/>
                  </a:lnTo>
                  <a:lnTo>
                    <a:pt x="219361" y="738473"/>
                  </a:lnTo>
                  <a:lnTo>
                    <a:pt x="219361" y="721328"/>
                  </a:lnTo>
                  <a:lnTo>
                    <a:pt x="219361" y="704183"/>
                  </a:lnTo>
                  <a:lnTo>
                    <a:pt x="252317" y="704183"/>
                  </a:lnTo>
                  <a:lnTo>
                    <a:pt x="255080" y="693420"/>
                  </a:lnTo>
                  <a:cubicBezTo>
                    <a:pt x="257651" y="683228"/>
                    <a:pt x="261747" y="673418"/>
                    <a:pt x="267176" y="664273"/>
                  </a:cubicBezTo>
                  <a:lnTo>
                    <a:pt x="272796" y="654748"/>
                  </a:lnTo>
                  <a:lnTo>
                    <a:pt x="249460" y="631412"/>
                  </a:lnTo>
                  <a:lnTo>
                    <a:pt x="273749" y="607123"/>
                  </a:lnTo>
                  <a:lnTo>
                    <a:pt x="297085" y="630460"/>
                  </a:lnTo>
                  <a:lnTo>
                    <a:pt x="306610" y="624840"/>
                  </a:lnTo>
                  <a:cubicBezTo>
                    <a:pt x="315754" y="619411"/>
                    <a:pt x="325660" y="615315"/>
                    <a:pt x="335852" y="612743"/>
                  </a:cubicBezTo>
                  <a:lnTo>
                    <a:pt x="346615" y="609981"/>
                  </a:lnTo>
                  <a:lnTo>
                    <a:pt x="346615" y="577025"/>
                  </a:lnTo>
                  <a:lnTo>
                    <a:pt x="380905" y="577025"/>
                  </a:lnTo>
                  <a:lnTo>
                    <a:pt x="380905" y="609981"/>
                  </a:lnTo>
                  <a:lnTo>
                    <a:pt x="391668" y="612743"/>
                  </a:lnTo>
                  <a:cubicBezTo>
                    <a:pt x="401860" y="615315"/>
                    <a:pt x="411671" y="619411"/>
                    <a:pt x="420910" y="624840"/>
                  </a:cubicBezTo>
                  <a:lnTo>
                    <a:pt x="430435" y="630460"/>
                  </a:lnTo>
                  <a:lnTo>
                    <a:pt x="453771" y="607123"/>
                  </a:lnTo>
                  <a:lnTo>
                    <a:pt x="478060" y="631412"/>
                  </a:lnTo>
                  <a:lnTo>
                    <a:pt x="454724" y="654748"/>
                  </a:lnTo>
                  <a:lnTo>
                    <a:pt x="460343" y="664273"/>
                  </a:lnTo>
                  <a:cubicBezTo>
                    <a:pt x="465773" y="673418"/>
                    <a:pt x="469868" y="683228"/>
                    <a:pt x="472440" y="693420"/>
                  </a:cubicBezTo>
                  <a:lnTo>
                    <a:pt x="475202" y="704183"/>
                  </a:lnTo>
                  <a:lnTo>
                    <a:pt x="508159" y="704183"/>
                  </a:lnTo>
                  <a:lnTo>
                    <a:pt x="508159" y="721328"/>
                  </a:lnTo>
                  <a:close/>
                  <a:moveTo>
                    <a:pt x="553117" y="707041"/>
                  </a:moveTo>
                  <a:lnTo>
                    <a:pt x="536734" y="707041"/>
                  </a:lnTo>
                  <a:lnTo>
                    <a:pt x="536734" y="675608"/>
                  </a:lnTo>
                  <a:lnTo>
                    <a:pt x="496919" y="675608"/>
                  </a:lnTo>
                  <a:cubicBezTo>
                    <a:pt x="495014" y="670179"/>
                    <a:pt x="492824" y="664750"/>
                    <a:pt x="490252" y="659511"/>
                  </a:cubicBezTo>
                  <a:lnTo>
                    <a:pt x="518446" y="631317"/>
                  </a:lnTo>
                  <a:lnTo>
                    <a:pt x="453771" y="566642"/>
                  </a:lnTo>
                  <a:lnTo>
                    <a:pt x="425577" y="594836"/>
                  </a:lnTo>
                  <a:cubicBezTo>
                    <a:pt x="420338" y="592265"/>
                    <a:pt x="415004" y="590074"/>
                    <a:pt x="409480" y="588169"/>
                  </a:cubicBezTo>
                  <a:lnTo>
                    <a:pt x="409480" y="548354"/>
                  </a:lnTo>
                  <a:lnTo>
                    <a:pt x="318040" y="548354"/>
                  </a:lnTo>
                  <a:lnTo>
                    <a:pt x="318040" y="588169"/>
                  </a:lnTo>
                  <a:cubicBezTo>
                    <a:pt x="312515" y="590074"/>
                    <a:pt x="307181" y="592265"/>
                    <a:pt x="301942" y="594836"/>
                  </a:cubicBezTo>
                  <a:lnTo>
                    <a:pt x="273749" y="566642"/>
                  </a:lnTo>
                  <a:lnTo>
                    <a:pt x="209074" y="631317"/>
                  </a:lnTo>
                  <a:lnTo>
                    <a:pt x="237268" y="659511"/>
                  </a:lnTo>
                  <a:cubicBezTo>
                    <a:pt x="234696" y="664750"/>
                    <a:pt x="232505" y="670084"/>
                    <a:pt x="230600" y="675608"/>
                  </a:cubicBezTo>
                  <a:lnTo>
                    <a:pt x="190786" y="675608"/>
                  </a:lnTo>
                  <a:lnTo>
                    <a:pt x="190786" y="707041"/>
                  </a:lnTo>
                  <a:lnTo>
                    <a:pt x="174403" y="707041"/>
                  </a:lnTo>
                  <a:lnTo>
                    <a:pt x="174403" y="35719"/>
                  </a:lnTo>
                  <a:lnTo>
                    <a:pt x="553117" y="35719"/>
                  </a:lnTo>
                  <a:lnTo>
                    <a:pt x="553117" y="707041"/>
                  </a:lnTo>
                  <a:close/>
                  <a:moveTo>
                    <a:pt x="656749" y="707041"/>
                  </a:moveTo>
                  <a:lnTo>
                    <a:pt x="581692" y="707041"/>
                  </a:lnTo>
                  <a:lnTo>
                    <a:pt x="581692" y="238887"/>
                  </a:lnTo>
                  <a:lnTo>
                    <a:pt x="656749" y="238887"/>
                  </a:lnTo>
                  <a:lnTo>
                    <a:pt x="656749" y="70704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0" name="자유형: 도형 169">
              <a:extLst>
                <a:ext uri="{FF2B5EF4-FFF2-40B4-BE49-F238E27FC236}">
                  <a16:creationId xmlns:a16="http://schemas.microsoft.com/office/drawing/2014/main" id="{EDA7629B-E456-4910-A967-70AF2819A231}"/>
                </a:ext>
              </a:extLst>
            </p:cNvPr>
            <p:cNvSpPr/>
            <p:nvPr/>
          </p:nvSpPr>
          <p:spPr>
            <a:xfrm>
              <a:off x="9647580" y="2248632"/>
              <a:ext cx="152400" cy="152400"/>
            </a:xfrm>
            <a:custGeom>
              <a:avLst/>
              <a:gdLst>
                <a:gd name="connsiteX0" fmla="*/ 80010 w 152400"/>
                <a:gd name="connsiteY0" fmla="*/ 7144 h 152400"/>
                <a:gd name="connsiteX1" fmla="*/ 7144 w 152400"/>
                <a:gd name="connsiteY1" fmla="*/ 80010 h 152400"/>
                <a:gd name="connsiteX2" fmla="*/ 80010 w 152400"/>
                <a:gd name="connsiteY2" fmla="*/ 152876 h 152400"/>
                <a:gd name="connsiteX3" fmla="*/ 152876 w 152400"/>
                <a:gd name="connsiteY3" fmla="*/ 80010 h 152400"/>
                <a:gd name="connsiteX4" fmla="*/ 80010 w 152400"/>
                <a:gd name="connsiteY4" fmla="*/ 7144 h 152400"/>
                <a:gd name="connsiteX5" fmla="*/ 80010 w 152400"/>
                <a:gd name="connsiteY5" fmla="*/ 124301 h 152400"/>
                <a:gd name="connsiteX6" fmla="*/ 35719 w 152400"/>
                <a:gd name="connsiteY6" fmla="*/ 80010 h 152400"/>
                <a:gd name="connsiteX7" fmla="*/ 80010 w 152400"/>
                <a:gd name="connsiteY7" fmla="*/ 35719 h 152400"/>
                <a:gd name="connsiteX8" fmla="*/ 124301 w 152400"/>
                <a:gd name="connsiteY8" fmla="*/ 80010 h 152400"/>
                <a:gd name="connsiteX9" fmla="*/ 80010 w 152400"/>
                <a:gd name="connsiteY9" fmla="*/ 124301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00" h="152400">
                  <a:moveTo>
                    <a:pt x="80010" y="7144"/>
                  </a:moveTo>
                  <a:cubicBezTo>
                    <a:pt x="39815" y="7144"/>
                    <a:pt x="7144" y="39815"/>
                    <a:pt x="7144" y="80010"/>
                  </a:cubicBezTo>
                  <a:cubicBezTo>
                    <a:pt x="7144" y="120206"/>
                    <a:pt x="39815" y="152876"/>
                    <a:pt x="80010" y="152876"/>
                  </a:cubicBezTo>
                  <a:cubicBezTo>
                    <a:pt x="120206" y="152876"/>
                    <a:pt x="152876" y="120206"/>
                    <a:pt x="152876" y="80010"/>
                  </a:cubicBezTo>
                  <a:cubicBezTo>
                    <a:pt x="152876" y="39815"/>
                    <a:pt x="120206" y="7144"/>
                    <a:pt x="80010" y="7144"/>
                  </a:cubicBezTo>
                  <a:close/>
                  <a:moveTo>
                    <a:pt x="80010" y="124301"/>
                  </a:moveTo>
                  <a:cubicBezTo>
                    <a:pt x="55626" y="124301"/>
                    <a:pt x="35719" y="104394"/>
                    <a:pt x="35719" y="80010"/>
                  </a:cubicBezTo>
                  <a:cubicBezTo>
                    <a:pt x="35719" y="55626"/>
                    <a:pt x="55531" y="35719"/>
                    <a:pt x="80010" y="35719"/>
                  </a:cubicBezTo>
                  <a:cubicBezTo>
                    <a:pt x="104489" y="35719"/>
                    <a:pt x="124301" y="55531"/>
                    <a:pt x="124301" y="80010"/>
                  </a:cubicBezTo>
                  <a:cubicBezTo>
                    <a:pt x="124301" y="104489"/>
                    <a:pt x="104394" y="124301"/>
                    <a:pt x="80010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1" name="자유형: 도형 170">
              <a:extLst>
                <a:ext uri="{FF2B5EF4-FFF2-40B4-BE49-F238E27FC236}">
                  <a16:creationId xmlns:a16="http://schemas.microsoft.com/office/drawing/2014/main" id="{083D062E-FA86-4A11-89EE-3B5E2D1AF738}"/>
                </a:ext>
              </a:extLst>
            </p:cNvPr>
            <p:cNvSpPr/>
            <p:nvPr/>
          </p:nvSpPr>
          <p:spPr>
            <a:xfrm>
              <a:off x="9791979" y="1910113"/>
              <a:ext cx="85725" cy="161925"/>
            </a:xfrm>
            <a:custGeom>
              <a:avLst/>
              <a:gdLst>
                <a:gd name="connsiteX0" fmla="*/ 82391 w 85725"/>
                <a:gd name="connsiteY0" fmla="*/ 7144 h 161925"/>
                <a:gd name="connsiteX1" fmla="*/ 7144 w 85725"/>
                <a:gd name="connsiteY1" fmla="*/ 7144 h 161925"/>
                <a:gd name="connsiteX2" fmla="*/ 7144 w 85725"/>
                <a:gd name="connsiteY2" fmla="*/ 161258 h 161925"/>
                <a:gd name="connsiteX3" fmla="*/ 82391 w 85725"/>
                <a:gd name="connsiteY3" fmla="*/ 161258 h 161925"/>
                <a:gd name="connsiteX4" fmla="*/ 82391 w 85725"/>
                <a:gd name="connsiteY4" fmla="*/ 7144 h 161925"/>
                <a:gd name="connsiteX5" fmla="*/ 53816 w 85725"/>
                <a:gd name="connsiteY5" fmla="*/ 132683 h 161925"/>
                <a:gd name="connsiteX6" fmla="*/ 35719 w 85725"/>
                <a:gd name="connsiteY6" fmla="*/ 132683 h 161925"/>
                <a:gd name="connsiteX7" fmla="*/ 35719 w 85725"/>
                <a:gd name="connsiteY7" fmla="*/ 35719 h 161925"/>
                <a:gd name="connsiteX8" fmla="*/ 53816 w 85725"/>
                <a:gd name="connsiteY8" fmla="*/ 35719 h 161925"/>
                <a:gd name="connsiteX9" fmla="*/ 53816 w 85725"/>
                <a:gd name="connsiteY9" fmla="*/ 132683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161925">
                  <a:moveTo>
                    <a:pt x="82391" y="7144"/>
                  </a:moveTo>
                  <a:lnTo>
                    <a:pt x="7144" y="7144"/>
                  </a:lnTo>
                  <a:lnTo>
                    <a:pt x="7144" y="161258"/>
                  </a:lnTo>
                  <a:lnTo>
                    <a:pt x="82391" y="161258"/>
                  </a:lnTo>
                  <a:lnTo>
                    <a:pt x="82391" y="7144"/>
                  </a:lnTo>
                  <a:close/>
                  <a:moveTo>
                    <a:pt x="53816" y="132683"/>
                  </a:moveTo>
                  <a:lnTo>
                    <a:pt x="35719" y="132683"/>
                  </a:lnTo>
                  <a:lnTo>
                    <a:pt x="35719" y="35719"/>
                  </a:lnTo>
                  <a:lnTo>
                    <a:pt x="53816" y="35719"/>
                  </a:lnTo>
                  <a:lnTo>
                    <a:pt x="53816" y="132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2" name="자유형: 도형 171">
              <a:extLst>
                <a:ext uri="{FF2B5EF4-FFF2-40B4-BE49-F238E27FC236}">
                  <a16:creationId xmlns:a16="http://schemas.microsoft.com/office/drawing/2014/main" id="{3E968DAE-DC89-4B80-91E4-AA8EE606B003}"/>
                </a:ext>
              </a:extLst>
            </p:cNvPr>
            <p:cNvSpPr/>
            <p:nvPr/>
          </p:nvSpPr>
          <p:spPr>
            <a:xfrm>
              <a:off x="9573666" y="1910113"/>
              <a:ext cx="85725" cy="161925"/>
            </a:xfrm>
            <a:custGeom>
              <a:avLst/>
              <a:gdLst>
                <a:gd name="connsiteX0" fmla="*/ 82391 w 85725"/>
                <a:gd name="connsiteY0" fmla="*/ 7144 h 161925"/>
                <a:gd name="connsiteX1" fmla="*/ 7144 w 85725"/>
                <a:gd name="connsiteY1" fmla="*/ 7144 h 161925"/>
                <a:gd name="connsiteX2" fmla="*/ 7144 w 85725"/>
                <a:gd name="connsiteY2" fmla="*/ 161258 h 161925"/>
                <a:gd name="connsiteX3" fmla="*/ 82391 w 85725"/>
                <a:gd name="connsiteY3" fmla="*/ 161258 h 161925"/>
                <a:gd name="connsiteX4" fmla="*/ 82391 w 85725"/>
                <a:gd name="connsiteY4" fmla="*/ 7144 h 161925"/>
                <a:gd name="connsiteX5" fmla="*/ 53816 w 85725"/>
                <a:gd name="connsiteY5" fmla="*/ 132683 h 161925"/>
                <a:gd name="connsiteX6" fmla="*/ 35719 w 85725"/>
                <a:gd name="connsiteY6" fmla="*/ 132683 h 161925"/>
                <a:gd name="connsiteX7" fmla="*/ 35719 w 85725"/>
                <a:gd name="connsiteY7" fmla="*/ 35719 h 161925"/>
                <a:gd name="connsiteX8" fmla="*/ 53816 w 85725"/>
                <a:gd name="connsiteY8" fmla="*/ 35719 h 161925"/>
                <a:gd name="connsiteX9" fmla="*/ 53816 w 85725"/>
                <a:gd name="connsiteY9" fmla="*/ 132683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161925">
                  <a:moveTo>
                    <a:pt x="82391" y="7144"/>
                  </a:moveTo>
                  <a:lnTo>
                    <a:pt x="7144" y="7144"/>
                  </a:lnTo>
                  <a:lnTo>
                    <a:pt x="7144" y="161258"/>
                  </a:lnTo>
                  <a:lnTo>
                    <a:pt x="82391" y="161258"/>
                  </a:lnTo>
                  <a:lnTo>
                    <a:pt x="82391" y="7144"/>
                  </a:lnTo>
                  <a:close/>
                  <a:moveTo>
                    <a:pt x="53816" y="132683"/>
                  </a:moveTo>
                  <a:lnTo>
                    <a:pt x="35719" y="132683"/>
                  </a:lnTo>
                  <a:lnTo>
                    <a:pt x="35719" y="35719"/>
                  </a:lnTo>
                  <a:lnTo>
                    <a:pt x="53816" y="35719"/>
                  </a:lnTo>
                  <a:lnTo>
                    <a:pt x="53816" y="132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3" name="자유형: 도형 172">
              <a:extLst>
                <a:ext uri="{FF2B5EF4-FFF2-40B4-BE49-F238E27FC236}">
                  <a16:creationId xmlns:a16="http://schemas.microsoft.com/office/drawing/2014/main" id="{6F589FD3-F9F0-4D04-AB87-FCB52EAA0A22}"/>
                </a:ext>
              </a:extLst>
            </p:cNvPr>
            <p:cNvSpPr/>
            <p:nvPr/>
          </p:nvSpPr>
          <p:spPr>
            <a:xfrm>
              <a:off x="9682822" y="1910113"/>
              <a:ext cx="85725" cy="161925"/>
            </a:xfrm>
            <a:custGeom>
              <a:avLst/>
              <a:gdLst>
                <a:gd name="connsiteX0" fmla="*/ 82391 w 85725"/>
                <a:gd name="connsiteY0" fmla="*/ 7144 h 161925"/>
                <a:gd name="connsiteX1" fmla="*/ 7144 w 85725"/>
                <a:gd name="connsiteY1" fmla="*/ 7144 h 161925"/>
                <a:gd name="connsiteX2" fmla="*/ 7144 w 85725"/>
                <a:gd name="connsiteY2" fmla="*/ 161258 h 161925"/>
                <a:gd name="connsiteX3" fmla="*/ 82391 w 85725"/>
                <a:gd name="connsiteY3" fmla="*/ 161258 h 161925"/>
                <a:gd name="connsiteX4" fmla="*/ 82391 w 85725"/>
                <a:gd name="connsiteY4" fmla="*/ 7144 h 161925"/>
                <a:gd name="connsiteX5" fmla="*/ 53816 w 85725"/>
                <a:gd name="connsiteY5" fmla="*/ 132683 h 161925"/>
                <a:gd name="connsiteX6" fmla="*/ 35719 w 85725"/>
                <a:gd name="connsiteY6" fmla="*/ 132683 h 161925"/>
                <a:gd name="connsiteX7" fmla="*/ 35719 w 85725"/>
                <a:gd name="connsiteY7" fmla="*/ 35719 h 161925"/>
                <a:gd name="connsiteX8" fmla="*/ 53816 w 85725"/>
                <a:gd name="connsiteY8" fmla="*/ 35719 h 161925"/>
                <a:gd name="connsiteX9" fmla="*/ 53816 w 85725"/>
                <a:gd name="connsiteY9" fmla="*/ 132683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161925">
                  <a:moveTo>
                    <a:pt x="82391" y="7144"/>
                  </a:moveTo>
                  <a:lnTo>
                    <a:pt x="7144" y="7144"/>
                  </a:lnTo>
                  <a:lnTo>
                    <a:pt x="7144" y="161258"/>
                  </a:lnTo>
                  <a:lnTo>
                    <a:pt x="82391" y="161258"/>
                  </a:lnTo>
                  <a:lnTo>
                    <a:pt x="82391" y="7144"/>
                  </a:lnTo>
                  <a:close/>
                  <a:moveTo>
                    <a:pt x="53816" y="132683"/>
                  </a:moveTo>
                  <a:lnTo>
                    <a:pt x="35719" y="132683"/>
                  </a:lnTo>
                  <a:lnTo>
                    <a:pt x="35719" y="35719"/>
                  </a:lnTo>
                  <a:lnTo>
                    <a:pt x="53816" y="35719"/>
                  </a:lnTo>
                  <a:lnTo>
                    <a:pt x="53816" y="132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4" name="자유형: 도형 173">
              <a:extLst>
                <a:ext uri="{FF2B5EF4-FFF2-40B4-BE49-F238E27FC236}">
                  <a16:creationId xmlns:a16="http://schemas.microsoft.com/office/drawing/2014/main" id="{3795560F-4357-4361-A953-E0432CBE1123}"/>
                </a:ext>
              </a:extLst>
            </p:cNvPr>
            <p:cNvSpPr/>
            <p:nvPr/>
          </p:nvSpPr>
          <p:spPr>
            <a:xfrm>
              <a:off x="9791979" y="1694943"/>
              <a:ext cx="85725" cy="161925"/>
            </a:xfrm>
            <a:custGeom>
              <a:avLst/>
              <a:gdLst>
                <a:gd name="connsiteX0" fmla="*/ 82391 w 85725"/>
                <a:gd name="connsiteY0" fmla="*/ 7144 h 161925"/>
                <a:gd name="connsiteX1" fmla="*/ 7144 w 85725"/>
                <a:gd name="connsiteY1" fmla="*/ 7144 h 161925"/>
                <a:gd name="connsiteX2" fmla="*/ 7144 w 85725"/>
                <a:gd name="connsiteY2" fmla="*/ 161258 h 161925"/>
                <a:gd name="connsiteX3" fmla="*/ 82391 w 85725"/>
                <a:gd name="connsiteY3" fmla="*/ 161258 h 161925"/>
                <a:gd name="connsiteX4" fmla="*/ 82391 w 85725"/>
                <a:gd name="connsiteY4" fmla="*/ 7144 h 161925"/>
                <a:gd name="connsiteX5" fmla="*/ 53816 w 85725"/>
                <a:gd name="connsiteY5" fmla="*/ 132683 h 161925"/>
                <a:gd name="connsiteX6" fmla="*/ 35719 w 85725"/>
                <a:gd name="connsiteY6" fmla="*/ 132683 h 161925"/>
                <a:gd name="connsiteX7" fmla="*/ 35719 w 85725"/>
                <a:gd name="connsiteY7" fmla="*/ 35719 h 161925"/>
                <a:gd name="connsiteX8" fmla="*/ 53816 w 85725"/>
                <a:gd name="connsiteY8" fmla="*/ 35719 h 161925"/>
                <a:gd name="connsiteX9" fmla="*/ 53816 w 85725"/>
                <a:gd name="connsiteY9" fmla="*/ 132683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161925">
                  <a:moveTo>
                    <a:pt x="82391" y="7144"/>
                  </a:moveTo>
                  <a:lnTo>
                    <a:pt x="7144" y="7144"/>
                  </a:lnTo>
                  <a:lnTo>
                    <a:pt x="7144" y="161258"/>
                  </a:lnTo>
                  <a:lnTo>
                    <a:pt x="82391" y="161258"/>
                  </a:lnTo>
                  <a:lnTo>
                    <a:pt x="82391" y="7144"/>
                  </a:lnTo>
                  <a:close/>
                  <a:moveTo>
                    <a:pt x="53816" y="132683"/>
                  </a:moveTo>
                  <a:lnTo>
                    <a:pt x="35719" y="132683"/>
                  </a:lnTo>
                  <a:lnTo>
                    <a:pt x="35719" y="35719"/>
                  </a:lnTo>
                  <a:lnTo>
                    <a:pt x="53816" y="35719"/>
                  </a:lnTo>
                  <a:lnTo>
                    <a:pt x="53816" y="132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5" name="자유형: 도형 174">
              <a:extLst>
                <a:ext uri="{FF2B5EF4-FFF2-40B4-BE49-F238E27FC236}">
                  <a16:creationId xmlns:a16="http://schemas.microsoft.com/office/drawing/2014/main" id="{7BC5FD85-7DAC-4360-84EE-D0CF99AC6F8B}"/>
                </a:ext>
              </a:extLst>
            </p:cNvPr>
            <p:cNvSpPr/>
            <p:nvPr/>
          </p:nvSpPr>
          <p:spPr>
            <a:xfrm>
              <a:off x="9573666" y="1694943"/>
              <a:ext cx="85725" cy="161925"/>
            </a:xfrm>
            <a:custGeom>
              <a:avLst/>
              <a:gdLst>
                <a:gd name="connsiteX0" fmla="*/ 82391 w 85725"/>
                <a:gd name="connsiteY0" fmla="*/ 7144 h 161925"/>
                <a:gd name="connsiteX1" fmla="*/ 7144 w 85725"/>
                <a:gd name="connsiteY1" fmla="*/ 7144 h 161925"/>
                <a:gd name="connsiteX2" fmla="*/ 7144 w 85725"/>
                <a:gd name="connsiteY2" fmla="*/ 161258 h 161925"/>
                <a:gd name="connsiteX3" fmla="*/ 82391 w 85725"/>
                <a:gd name="connsiteY3" fmla="*/ 161258 h 161925"/>
                <a:gd name="connsiteX4" fmla="*/ 82391 w 85725"/>
                <a:gd name="connsiteY4" fmla="*/ 7144 h 161925"/>
                <a:gd name="connsiteX5" fmla="*/ 53816 w 85725"/>
                <a:gd name="connsiteY5" fmla="*/ 132683 h 161925"/>
                <a:gd name="connsiteX6" fmla="*/ 35719 w 85725"/>
                <a:gd name="connsiteY6" fmla="*/ 132683 h 161925"/>
                <a:gd name="connsiteX7" fmla="*/ 35719 w 85725"/>
                <a:gd name="connsiteY7" fmla="*/ 35719 h 161925"/>
                <a:gd name="connsiteX8" fmla="*/ 53816 w 85725"/>
                <a:gd name="connsiteY8" fmla="*/ 35719 h 161925"/>
                <a:gd name="connsiteX9" fmla="*/ 53816 w 85725"/>
                <a:gd name="connsiteY9" fmla="*/ 132683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161925">
                  <a:moveTo>
                    <a:pt x="82391" y="7144"/>
                  </a:moveTo>
                  <a:lnTo>
                    <a:pt x="7144" y="7144"/>
                  </a:lnTo>
                  <a:lnTo>
                    <a:pt x="7144" y="161258"/>
                  </a:lnTo>
                  <a:lnTo>
                    <a:pt x="82391" y="161258"/>
                  </a:lnTo>
                  <a:lnTo>
                    <a:pt x="82391" y="7144"/>
                  </a:lnTo>
                  <a:close/>
                  <a:moveTo>
                    <a:pt x="53816" y="132683"/>
                  </a:moveTo>
                  <a:lnTo>
                    <a:pt x="35719" y="132683"/>
                  </a:lnTo>
                  <a:lnTo>
                    <a:pt x="35719" y="35719"/>
                  </a:lnTo>
                  <a:lnTo>
                    <a:pt x="53816" y="35719"/>
                  </a:lnTo>
                  <a:lnTo>
                    <a:pt x="53816" y="132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6" name="자유형: 도형 175">
              <a:extLst>
                <a:ext uri="{FF2B5EF4-FFF2-40B4-BE49-F238E27FC236}">
                  <a16:creationId xmlns:a16="http://schemas.microsoft.com/office/drawing/2014/main" id="{4E9D6D03-F1EA-4BA1-B99A-8F7746015223}"/>
                </a:ext>
              </a:extLst>
            </p:cNvPr>
            <p:cNvSpPr/>
            <p:nvPr/>
          </p:nvSpPr>
          <p:spPr>
            <a:xfrm>
              <a:off x="9682822" y="1694943"/>
              <a:ext cx="85725" cy="161925"/>
            </a:xfrm>
            <a:custGeom>
              <a:avLst/>
              <a:gdLst>
                <a:gd name="connsiteX0" fmla="*/ 82391 w 85725"/>
                <a:gd name="connsiteY0" fmla="*/ 7144 h 161925"/>
                <a:gd name="connsiteX1" fmla="*/ 7144 w 85725"/>
                <a:gd name="connsiteY1" fmla="*/ 7144 h 161925"/>
                <a:gd name="connsiteX2" fmla="*/ 7144 w 85725"/>
                <a:gd name="connsiteY2" fmla="*/ 161258 h 161925"/>
                <a:gd name="connsiteX3" fmla="*/ 82391 w 85725"/>
                <a:gd name="connsiteY3" fmla="*/ 161258 h 161925"/>
                <a:gd name="connsiteX4" fmla="*/ 82391 w 85725"/>
                <a:gd name="connsiteY4" fmla="*/ 7144 h 161925"/>
                <a:gd name="connsiteX5" fmla="*/ 53816 w 85725"/>
                <a:gd name="connsiteY5" fmla="*/ 132683 h 161925"/>
                <a:gd name="connsiteX6" fmla="*/ 35719 w 85725"/>
                <a:gd name="connsiteY6" fmla="*/ 132683 h 161925"/>
                <a:gd name="connsiteX7" fmla="*/ 35719 w 85725"/>
                <a:gd name="connsiteY7" fmla="*/ 35719 h 161925"/>
                <a:gd name="connsiteX8" fmla="*/ 53816 w 85725"/>
                <a:gd name="connsiteY8" fmla="*/ 35719 h 161925"/>
                <a:gd name="connsiteX9" fmla="*/ 53816 w 85725"/>
                <a:gd name="connsiteY9" fmla="*/ 132683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25" h="161925">
                  <a:moveTo>
                    <a:pt x="82391" y="7144"/>
                  </a:moveTo>
                  <a:lnTo>
                    <a:pt x="7144" y="7144"/>
                  </a:lnTo>
                  <a:lnTo>
                    <a:pt x="7144" y="161258"/>
                  </a:lnTo>
                  <a:lnTo>
                    <a:pt x="82391" y="161258"/>
                  </a:lnTo>
                  <a:lnTo>
                    <a:pt x="82391" y="7144"/>
                  </a:lnTo>
                  <a:close/>
                  <a:moveTo>
                    <a:pt x="53816" y="132683"/>
                  </a:moveTo>
                  <a:lnTo>
                    <a:pt x="35719" y="132683"/>
                  </a:lnTo>
                  <a:lnTo>
                    <a:pt x="35719" y="35719"/>
                  </a:lnTo>
                  <a:lnTo>
                    <a:pt x="53816" y="35719"/>
                  </a:lnTo>
                  <a:lnTo>
                    <a:pt x="53816" y="1326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F803E953-DCB0-4795-B482-70638588BA2D}"/>
              </a:ext>
            </a:extLst>
          </p:cNvPr>
          <p:cNvGrpSpPr/>
          <p:nvPr/>
        </p:nvGrpSpPr>
        <p:grpSpPr>
          <a:xfrm>
            <a:off x="8785427" y="1373485"/>
            <a:ext cx="304202" cy="304207"/>
            <a:chOff x="2507456" y="373761"/>
            <a:chExt cx="4886325" cy="4886420"/>
          </a:xfrm>
          <a:solidFill>
            <a:schemeClr val="bg1"/>
          </a:solidFill>
        </p:grpSpPr>
        <p:sp>
          <p:nvSpPr>
            <p:cNvPr id="193" name="자유형: 도형 192">
              <a:extLst>
                <a:ext uri="{FF2B5EF4-FFF2-40B4-BE49-F238E27FC236}">
                  <a16:creationId xmlns:a16="http://schemas.microsoft.com/office/drawing/2014/main" id="{0C592452-5C64-4E32-9882-5AE621CE71B2}"/>
                </a:ext>
              </a:extLst>
            </p:cNvPr>
            <p:cNvSpPr/>
            <p:nvPr/>
          </p:nvSpPr>
          <p:spPr>
            <a:xfrm>
              <a:off x="2507456" y="373856"/>
              <a:ext cx="4886325" cy="4886325"/>
            </a:xfrm>
            <a:custGeom>
              <a:avLst/>
              <a:gdLst>
                <a:gd name="connsiteX0" fmla="*/ 2630043 w 4886325"/>
                <a:gd name="connsiteY0" fmla="*/ 4883944 h 4886325"/>
                <a:gd name="connsiteX1" fmla="*/ 2261045 w 4886325"/>
                <a:gd name="connsiteY1" fmla="*/ 4883944 h 4886325"/>
                <a:gd name="connsiteX2" fmla="*/ 2176367 w 4886325"/>
                <a:gd name="connsiteY2" fmla="*/ 4832223 h 4886325"/>
                <a:gd name="connsiteX3" fmla="*/ 1978819 w 4886325"/>
                <a:gd name="connsiteY3" fmla="*/ 4448080 h 4886325"/>
                <a:gd name="connsiteX4" fmla="*/ 1359694 w 4886325"/>
                <a:gd name="connsiteY4" fmla="*/ 4191476 h 4886325"/>
                <a:gd name="connsiteX5" fmla="*/ 948214 w 4886325"/>
                <a:gd name="connsiteY5" fmla="*/ 4323493 h 4886325"/>
                <a:gd name="connsiteX6" fmla="*/ 851821 w 4886325"/>
                <a:gd name="connsiteY6" fmla="*/ 4300157 h 4886325"/>
                <a:gd name="connsiteX7" fmla="*/ 590931 w 4886325"/>
                <a:gd name="connsiteY7" fmla="*/ 4039267 h 4886325"/>
                <a:gd name="connsiteX8" fmla="*/ 567595 w 4886325"/>
                <a:gd name="connsiteY8" fmla="*/ 3942874 h 4886325"/>
                <a:gd name="connsiteX9" fmla="*/ 699611 w 4886325"/>
                <a:gd name="connsiteY9" fmla="*/ 3531394 h 4886325"/>
                <a:gd name="connsiteX10" fmla="*/ 443008 w 4886325"/>
                <a:gd name="connsiteY10" fmla="*/ 2912269 h 4886325"/>
                <a:gd name="connsiteX11" fmla="*/ 58865 w 4886325"/>
                <a:gd name="connsiteY11" fmla="*/ 2714720 h 4886325"/>
                <a:gd name="connsiteX12" fmla="*/ 7144 w 4886325"/>
                <a:gd name="connsiteY12" fmla="*/ 2630043 h 4886325"/>
                <a:gd name="connsiteX13" fmla="*/ 7144 w 4886325"/>
                <a:gd name="connsiteY13" fmla="*/ 2261045 h 4886325"/>
                <a:gd name="connsiteX14" fmla="*/ 58865 w 4886325"/>
                <a:gd name="connsiteY14" fmla="*/ 2176367 h 4886325"/>
                <a:gd name="connsiteX15" fmla="*/ 443008 w 4886325"/>
                <a:gd name="connsiteY15" fmla="*/ 1978819 h 4886325"/>
                <a:gd name="connsiteX16" fmla="*/ 699611 w 4886325"/>
                <a:gd name="connsiteY16" fmla="*/ 1359694 h 4886325"/>
                <a:gd name="connsiteX17" fmla="*/ 567595 w 4886325"/>
                <a:gd name="connsiteY17" fmla="*/ 948214 h 4886325"/>
                <a:gd name="connsiteX18" fmla="*/ 590931 w 4886325"/>
                <a:gd name="connsiteY18" fmla="*/ 851821 h 4886325"/>
                <a:gd name="connsiteX19" fmla="*/ 851821 w 4886325"/>
                <a:gd name="connsiteY19" fmla="*/ 590931 h 4886325"/>
                <a:gd name="connsiteX20" fmla="*/ 948214 w 4886325"/>
                <a:gd name="connsiteY20" fmla="*/ 567595 h 4886325"/>
                <a:gd name="connsiteX21" fmla="*/ 1359694 w 4886325"/>
                <a:gd name="connsiteY21" fmla="*/ 699611 h 4886325"/>
                <a:gd name="connsiteX22" fmla="*/ 1978819 w 4886325"/>
                <a:gd name="connsiteY22" fmla="*/ 443008 h 4886325"/>
                <a:gd name="connsiteX23" fmla="*/ 2176367 w 4886325"/>
                <a:gd name="connsiteY23" fmla="*/ 58865 h 4886325"/>
                <a:gd name="connsiteX24" fmla="*/ 2261045 w 4886325"/>
                <a:gd name="connsiteY24" fmla="*/ 7144 h 4886325"/>
                <a:gd name="connsiteX25" fmla="*/ 2630043 w 4886325"/>
                <a:gd name="connsiteY25" fmla="*/ 7144 h 4886325"/>
                <a:gd name="connsiteX26" fmla="*/ 2714720 w 4886325"/>
                <a:gd name="connsiteY26" fmla="*/ 58865 h 4886325"/>
                <a:gd name="connsiteX27" fmla="*/ 2912269 w 4886325"/>
                <a:gd name="connsiteY27" fmla="*/ 443008 h 4886325"/>
                <a:gd name="connsiteX28" fmla="*/ 3058382 w 4886325"/>
                <a:gd name="connsiteY28" fmla="*/ 482632 h 4886325"/>
                <a:gd name="connsiteX29" fmla="*/ 3120771 w 4886325"/>
                <a:gd name="connsiteY29" fmla="*/ 602171 h 4886325"/>
                <a:gd name="connsiteX30" fmla="*/ 3001232 w 4886325"/>
                <a:gd name="connsiteY30" fmla="*/ 664559 h 4886325"/>
                <a:gd name="connsiteX31" fmla="*/ 2828163 w 4886325"/>
                <a:gd name="connsiteY31" fmla="*/ 619601 h 4886325"/>
                <a:gd name="connsiteX32" fmla="*/ 2762917 w 4886325"/>
                <a:gd name="connsiteY32" fmla="*/ 569881 h 4886325"/>
                <a:gd name="connsiteX33" fmla="*/ 2571941 w 4886325"/>
                <a:gd name="connsiteY33" fmla="*/ 197644 h 4886325"/>
                <a:gd name="connsiteX34" fmla="*/ 2319147 w 4886325"/>
                <a:gd name="connsiteY34" fmla="*/ 197644 h 4886325"/>
                <a:gd name="connsiteX35" fmla="*/ 2127695 w 4886325"/>
                <a:gd name="connsiteY35" fmla="*/ 569881 h 4886325"/>
                <a:gd name="connsiteX36" fmla="*/ 2062448 w 4886325"/>
                <a:gd name="connsiteY36" fmla="*/ 619601 h 4886325"/>
                <a:gd name="connsiteX37" fmla="*/ 1425512 w 4886325"/>
                <a:gd name="connsiteY37" fmla="*/ 883444 h 4886325"/>
                <a:gd name="connsiteX38" fmla="*/ 1344263 w 4886325"/>
                <a:gd name="connsiteY38" fmla="*/ 894398 h 4886325"/>
                <a:gd name="connsiteX39" fmla="*/ 945356 w 4886325"/>
                <a:gd name="connsiteY39" fmla="*/ 766667 h 4886325"/>
                <a:gd name="connsiteX40" fmla="*/ 766667 w 4886325"/>
                <a:gd name="connsiteY40" fmla="*/ 945356 h 4886325"/>
                <a:gd name="connsiteX41" fmla="*/ 894683 w 4886325"/>
                <a:gd name="connsiteY41" fmla="*/ 1344263 h 4886325"/>
                <a:gd name="connsiteX42" fmla="*/ 883444 w 4886325"/>
                <a:gd name="connsiteY42" fmla="*/ 1425512 h 4886325"/>
                <a:gd name="connsiteX43" fmla="*/ 619601 w 4886325"/>
                <a:gd name="connsiteY43" fmla="*/ 2062448 h 4886325"/>
                <a:gd name="connsiteX44" fmla="*/ 569881 w 4886325"/>
                <a:gd name="connsiteY44" fmla="*/ 2127695 h 4886325"/>
                <a:gd name="connsiteX45" fmla="*/ 197644 w 4886325"/>
                <a:gd name="connsiteY45" fmla="*/ 2319147 h 4886325"/>
                <a:gd name="connsiteX46" fmla="*/ 197644 w 4886325"/>
                <a:gd name="connsiteY46" fmla="*/ 2571941 h 4886325"/>
                <a:gd name="connsiteX47" fmla="*/ 569881 w 4886325"/>
                <a:gd name="connsiteY47" fmla="*/ 2763393 h 4886325"/>
                <a:gd name="connsiteX48" fmla="*/ 619601 w 4886325"/>
                <a:gd name="connsiteY48" fmla="*/ 2828639 h 4886325"/>
                <a:gd name="connsiteX49" fmla="*/ 883444 w 4886325"/>
                <a:gd name="connsiteY49" fmla="*/ 3465576 h 4886325"/>
                <a:gd name="connsiteX50" fmla="*/ 894398 w 4886325"/>
                <a:gd name="connsiteY50" fmla="*/ 3546824 h 4886325"/>
                <a:gd name="connsiteX51" fmla="*/ 766667 w 4886325"/>
                <a:gd name="connsiteY51" fmla="*/ 3945731 h 4886325"/>
                <a:gd name="connsiteX52" fmla="*/ 945356 w 4886325"/>
                <a:gd name="connsiteY52" fmla="*/ 4124420 h 4886325"/>
                <a:gd name="connsiteX53" fmla="*/ 1344263 w 4886325"/>
                <a:gd name="connsiteY53" fmla="*/ 3996404 h 4886325"/>
                <a:gd name="connsiteX54" fmla="*/ 1425512 w 4886325"/>
                <a:gd name="connsiteY54" fmla="*/ 4007358 h 4886325"/>
                <a:gd name="connsiteX55" fmla="*/ 2062448 w 4886325"/>
                <a:gd name="connsiteY55" fmla="*/ 4271487 h 4886325"/>
                <a:gd name="connsiteX56" fmla="*/ 2127695 w 4886325"/>
                <a:gd name="connsiteY56" fmla="*/ 4321207 h 4886325"/>
                <a:gd name="connsiteX57" fmla="*/ 2319147 w 4886325"/>
                <a:gd name="connsiteY57" fmla="*/ 4693444 h 4886325"/>
                <a:gd name="connsiteX58" fmla="*/ 2571941 w 4886325"/>
                <a:gd name="connsiteY58" fmla="*/ 4693444 h 4886325"/>
                <a:gd name="connsiteX59" fmla="*/ 2763393 w 4886325"/>
                <a:gd name="connsiteY59" fmla="*/ 4321207 h 4886325"/>
                <a:gd name="connsiteX60" fmla="*/ 2828639 w 4886325"/>
                <a:gd name="connsiteY60" fmla="*/ 4271487 h 4886325"/>
                <a:gd name="connsiteX61" fmla="*/ 3465576 w 4886325"/>
                <a:gd name="connsiteY61" fmla="*/ 4007644 h 4886325"/>
                <a:gd name="connsiteX62" fmla="*/ 3546824 w 4886325"/>
                <a:gd name="connsiteY62" fmla="*/ 3996690 h 4886325"/>
                <a:gd name="connsiteX63" fmla="*/ 3945731 w 4886325"/>
                <a:gd name="connsiteY63" fmla="*/ 4124706 h 4886325"/>
                <a:gd name="connsiteX64" fmla="*/ 4124420 w 4886325"/>
                <a:gd name="connsiteY64" fmla="*/ 3946017 h 4886325"/>
                <a:gd name="connsiteX65" fmla="*/ 3996404 w 4886325"/>
                <a:gd name="connsiteY65" fmla="*/ 3547110 h 4886325"/>
                <a:gd name="connsiteX66" fmla="*/ 4007358 w 4886325"/>
                <a:gd name="connsiteY66" fmla="*/ 3465862 h 4886325"/>
                <a:gd name="connsiteX67" fmla="*/ 4271487 w 4886325"/>
                <a:gd name="connsiteY67" fmla="*/ 2828925 h 4886325"/>
                <a:gd name="connsiteX68" fmla="*/ 4321207 w 4886325"/>
                <a:gd name="connsiteY68" fmla="*/ 2763679 h 4886325"/>
                <a:gd name="connsiteX69" fmla="*/ 4693444 w 4886325"/>
                <a:gd name="connsiteY69" fmla="*/ 2571941 h 4886325"/>
                <a:gd name="connsiteX70" fmla="*/ 4693444 w 4886325"/>
                <a:gd name="connsiteY70" fmla="*/ 2319147 h 4886325"/>
                <a:gd name="connsiteX71" fmla="*/ 4321207 w 4886325"/>
                <a:gd name="connsiteY71" fmla="*/ 2127695 h 4886325"/>
                <a:gd name="connsiteX72" fmla="*/ 4271487 w 4886325"/>
                <a:gd name="connsiteY72" fmla="*/ 2062448 h 4886325"/>
                <a:gd name="connsiteX73" fmla="*/ 4080986 w 4886325"/>
                <a:gd name="connsiteY73" fmla="*/ 1548098 h 4886325"/>
                <a:gd name="connsiteX74" fmla="*/ 4118563 w 4886325"/>
                <a:gd name="connsiteY74" fmla="*/ 1418701 h 4886325"/>
                <a:gd name="connsiteX75" fmla="*/ 4247960 w 4886325"/>
                <a:gd name="connsiteY75" fmla="*/ 1456277 h 4886325"/>
                <a:gd name="connsiteX76" fmla="*/ 4447985 w 4886325"/>
                <a:gd name="connsiteY76" fmla="*/ 1978914 h 4886325"/>
                <a:gd name="connsiteX77" fmla="*/ 4832128 w 4886325"/>
                <a:gd name="connsiteY77" fmla="*/ 2176558 h 4886325"/>
                <a:gd name="connsiteX78" fmla="*/ 4883849 w 4886325"/>
                <a:gd name="connsiteY78" fmla="*/ 2261235 h 4886325"/>
                <a:gd name="connsiteX79" fmla="*/ 4883849 w 4886325"/>
                <a:gd name="connsiteY79" fmla="*/ 2630234 h 4886325"/>
                <a:gd name="connsiteX80" fmla="*/ 4832128 w 4886325"/>
                <a:gd name="connsiteY80" fmla="*/ 2714911 h 4886325"/>
                <a:gd name="connsiteX81" fmla="*/ 4448080 w 4886325"/>
                <a:gd name="connsiteY81" fmla="*/ 2912269 h 4886325"/>
                <a:gd name="connsiteX82" fmla="*/ 4191476 w 4886325"/>
                <a:gd name="connsiteY82" fmla="*/ 3531394 h 4886325"/>
                <a:gd name="connsiteX83" fmla="*/ 4323493 w 4886325"/>
                <a:gd name="connsiteY83" fmla="*/ 3942969 h 4886325"/>
                <a:gd name="connsiteX84" fmla="*/ 4300157 w 4886325"/>
                <a:gd name="connsiteY84" fmla="*/ 4039362 h 4886325"/>
                <a:gd name="connsiteX85" fmla="*/ 4039267 w 4886325"/>
                <a:gd name="connsiteY85" fmla="*/ 4300252 h 4886325"/>
                <a:gd name="connsiteX86" fmla="*/ 3942874 w 4886325"/>
                <a:gd name="connsiteY86" fmla="*/ 4323588 h 4886325"/>
                <a:gd name="connsiteX87" fmla="*/ 3531394 w 4886325"/>
                <a:gd name="connsiteY87" fmla="*/ 4191476 h 4886325"/>
                <a:gd name="connsiteX88" fmla="*/ 2912269 w 4886325"/>
                <a:gd name="connsiteY88" fmla="*/ 4448080 h 4886325"/>
                <a:gd name="connsiteX89" fmla="*/ 2714720 w 4886325"/>
                <a:gd name="connsiteY89" fmla="*/ 4832223 h 4886325"/>
                <a:gd name="connsiteX90" fmla="*/ 2630043 w 4886325"/>
                <a:gd name="connsiteY90" fmla="*/ 4883944 h 488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886325" h="4886325">
                  <a:moveTo>
                    <a:pt x="2630043" y="4883944"/>
                  </a:moveTo>
                  <a:lnTo>
                    <a:pt x="2261045" y="4883944"/>
                  </a:lnTo>
                  <a:cubicBezTo>
                    <a:pt x="2225359" y="4883927"/>
                    <a:pt x="2192676" y="4863965"/>
                    <a:pt x="2176367" y="4832223"/>
                  </a:cubicBezTo>
                  <a:lnTo>
                    <a:pt x="1978819" y="4448080"/>
                  </a:lnTo>
                  <a:cubicBezTo>
                    <a:pt x="1759689" y="4397323"/>
                    <a:pt x="1550482" y="4310614"/>
                    <a:pt x="1359694" y="4191476"/>
                  </a:cubicBezTo>
                  <a:lnTo>
                    <a:pt x="948214" y="4323493"/>
                  </a:lnTo>
                  <a:cubicBezTo>
                    <a:pt x="914248" y="4334375"/>
                    <a:pt x="877048" y="4325369"/>
                    <a:pt x="851821" y="4300157"/>
                  </a:cubicBezTo>
                  <a:lnTo>
                    <a:pt x="590931" y="4039267"/>
                  </a:lnTo>
                  <a:cubicBezTo>
                    <a:pt x="565719" y="4014039"/>
                    <a:pt x="556713" y="3976840"/>
                    <a:pt x="567595" y="3942874"/>
                  </a:cubicBezTo>
                  <a:lnTo>
                    <a:pt x="699611" y="3531394"/>
                  </a:lnTo>
                  <a:cubicBezTo>
                    <a:pt x="580456" y="3340615"/>
                    <a:pt x="493746" y="3131404"/>
                    <a:pt x="443008" y="2912269"/>
                  </a:cubicBezTo>
                  <a:lnTo>
                    <a:pt x="58865" y="2714720"/>
                  </a:lnTo>
                  <a:cubicBezTo>
                    <a:pt x="27123" y="2698412"/>
                    <a:pt x="7160" y="2665729"/>
                    <a:pt x="7144" y="2630043"/>
                  </a:cubicBezTo>
                  <a:lnTo>
                    <a:pt x="7144" y="2261045"/>
                  </a:lnTo>
                  <a:cubicBezTo>
                    <a:pt x="7160" y="2225359"/>
                    <a:pt x="27123" y="2192676"/>
                    <a:pt x="58865" y="2176367"/>
                  </a:cubicBezTo>
                  <a:lnTo>
                    <a:pt x="443008" y="1978819"/>
                  </a:lnTo>
                  <a:cubicBezTo>
                    <a:pt x="493746" y="1759683"/>
                    <a:pt x="580456" y="1550473"/>
                    <a:pt x="699611" y="1359694"/>
                  </a:cubicBezTo>
                  <a:lnTo>
                    <a:pt x="567595" y="948214"/>
                  </a:lnTo>
                  <a:cubicBezTo>
                    <a:pt x="556713" y="914248"/>
                    <a:pt x="565719" y="877048"/>
                    <a:pt x="590931" y="851821"/>
                  </a:cubicBezTo>
                  <a:lnTo>
                    <a:pt x="851821" y="590931"/>
                  </a:lnTo>
                  <a:cubicBezTo>
                    <a:pt x="877048" y="565719"/>
                    <a:pt x="914248" y="556713"/>
                    <a:pt x="948214" y="567595"/>
                  </a:cubicBezTo>
                  <a:lnTo>
                    <a:pt x="1359694" y="699611"/>
                  </a:lnTo>
                  <a:cubicBezTo>
                    <a:pt x="1550473" y="580456"/>
                    <a:pt x="1759683" y="493746"/>
                    <a:pt x="1978819" y="443008"/>
                  </a:cubicBezTo>
                  <a:lnTo>
                    <a:pt x="2176367" y="58865"/>
                  </a:lnTo>
                  <a:cubicBezTo>
                    <a:pt x="2192676" y="27123"/>
                    <a:pt x="2225359" y="7160"/>
                    <a:pt x="2261045" y="7144"/>
                  </a:cubicBezTo>
                  <a:lnTo>
                    <a:pt x="2630043" y="7144"/>
                  </a:lnTo>
                  <a:cubicBezTo>
                    <a:pt x="2665729" y="7160"/>
                    <a:pt x="2698412" y="27123"/>
                    <a:pt x="2714720" y="58865"/>
                  </a:cubicBezTo>
                  <a:lnTo>
                    <a:pt x="2912269" y="443008"/>
                  </a:lnTo>
                  <a:cubicBezTo>
                    <a:pt x="2961513" y="454438"/>
                    <a:pt x="3010567" y="467773"/>
                    <a:pt x="3058382" y="482632"/>
                  </a:cubicBezTo>
                  <a:cubicBezTo>
                    <a:pt x="3108620" y="498413"/>
                    <a:pt x="3136553" y="551933"/>
                    <a:pt x="3120771" y="602171"/>
                  </a:cubicBezTo>
                  <a:cubicBezTo>
                    <a:pt x="3104989" y="652408"/>
                    <a:pt x="3051470" y="680341"/>
                    <a:pt x="3001232" y="664559"/>
                  </a:cubicBezTo>
                  <a:cubicBezTo>
                    <a:pt x="2944749" y="646938"/>
                    <a:pt x="2886932" y="631793"/>
                    <a:pt x="2828163" y="619601"/>
                  </a:cubicBezTo>
                  <a:cubicBezTo>
                    <a:pt x="2800026" y="613722"/>
                    <a:pt x="2776049" y="595450"/>
                    <a:pt x="2762917" y="569881"/>
                  </a:cubicBezTo>
                  <a:lnTo>
                    <a:pt x="2571941" y="197644"/>
                  </a:lnTo>
                  <a:lnTo>
                    <a:pt x="2319147" y="197644"/>
                  </a:lnTo>
                  <a:lnTo>
                    <a:pt x="2127695" y="569881"/>
                  </a:lnTo>
                  <a:cubicBezTo>
                    <a:pt x="2114562" y="595450"/>
                    <a:pt x="2090585" y="613722"/>
                    <a:pt x="2062448" y="619601"/>
                  </a:cubicBezTo>
                  <a:cubicBezTo>
                    <a:pt x="1835464" y="666813"/>
                    <a:pt x="1619392" y="756318"/>
                    <a:pt x="1425512" y="883444"/>
                  </a:cubicBezTo>
                  <a:cubicBezTo>
                    <a:pt x="1401466" y="899160"/>
                    <a:pt x="1371612" y="903185"/>
                    <a:pt x="1344263" y="894398"/>
                  </a:cubicBezTo>
                  <a:lnTo>
                    <a:pt x="945356" y="766667"/>
                  </a:lnTo>
                  <a:lnTo>
                    <a:pt x="766667" y="945356"/>
                  </a:lnTo>
                  <a:lnTo>
                    <a:pt x="894683" y="1344263"/>
                  </a:lnTo>
                  <a:cubicBezTo>
                    <a:pt x="903387" y="1371655"/>
                    <a:pt x="899256" y="1401512"/>
                    <a:pt x="883444" y="1425512"/>
                  </a:cubicBezTo>
                  <a:cubicBezTo>
                    <a:pt x="756318" y="1619392"/>
                    <a:pt x="666813" y="1835464"/>
                    <a:pt x="619601" y="2062448"/>
                  </a:cubicBezTo>
                  <a:cubicBezTo>
                    <a:pt x="613722" y="2090585"/>
                    <a:pt x="595450" y="2114562"/>
                    <a:pt x="569881" y="2127695"/>
                  </a:cubicBezTo>
                  <a:lnTo>
                    <a:pt x="197644" y="2319147"/>
                  </a:lnTo>
                  <a:lnTo>
                    <a:pt x="197644" y="2571941"/>
                  </a:lnTo>
                  <a:lnTo>
                    <a:pt x="569881" y="2763393"/>
                  </a:lnTo>
                  <a:cubicBezTo>
                    <a:pt x="595450" y="2776525"/>
                    <a:pt x="613722" y="2800502"/>
                    <a:pt x="619601" y="2828639"/>
                  </a:cubicBezTo>
                  <a:cubicBezTo>
                    <a:pt x="666813" y="3055623"/>
                    <a:pt x="756318" y="3271695"/>
                    <a:pt x="883444" y="3465576"/>
                  </a:cubicBezTo>
                  <a:cubicBezTo>
                    <a:pt x="899160" y="3489621"/>
                    <a:pt x="903185" y="3519475"/>
                    <a:pt x="894398" y="3546824"/>
                  </a:cubicBezTo>
                  <a:lnTo>
                    <a:pt x="766667" y="3945731"/>
                  </a:lnTo>
                  <a:lnTo>
                    <a:pt x="945356" y="4124420"/>
                  </a:lnTo>
                  <a:lnTo>
                    <a:pt x="1344263" y="3996404"/>
                  </a:lnTo>
                  <a:cubicBezTo>
                    <a:pt x="1371612" y="3987617"/>
                    <a:pt x="1401466" y="3991642"/>
                    <a:pt x="1425512" y="4007358"/>
                  </a:cubicBezTo>
                  <a:cubicBezTo>
                    <a:pt x="1619371" y="4134584"/>
                    <a:pt x="1835444" y="4224187"/>
                    <a:pt x="2062448" y="4271487"/>
                  </a:cubicBezTo>
                  <a:cubicBezTo>
                    <a:pt x="2090585" y="4277366"/>
                    <a:pt x="2114562" y="4295637"/>
                    <a:pt x="2127695" y="4321207"/>
                  </a:cubicBezTo>
                  <a:lnTo>
                    <a:pt x="2319147" y="4693444"/>
                  </a:lnTo>
                  <a:lnTo>
                    <a:pt x="2571941" y="4693444"/>
                  </a:lnTo>
                  <a:lnTo>
                    <a:pt x="2763393" y="4321207"/>
                  </a:lnTo>
                  <a:cubicBezTo>
                    <a:pt x="2776525" y="4295637"/>
                    <a:pt x="2800502" y="4277366"/>
                    <a:pt x="2828639" y="4271487"/>
                  </a:cubicBezTo>
                  <a:cubicBezTo>
                    <a:pt x="3055623" y="4224275"/>
                    <a:pt x="3271695" y="4134770"/>
                    <a:pt x="3465576" y="4007644"/>
                  </a:cubicBezTo>
                  <a:cubicBezTo>
                    <a:pt x="3489621" y="3991928"/>
                    <a:pt x="3519475" y="3987903"/>
                    <a:pt x="3546824" y="3996690"/>
                  </a:cubicBezTo>
                  <a:lnTo>
                    <a:pt x="3945731" y="4124706"/>
                  </a:lnTo>
                  <a:lnTo>
                    <a:pt x="4124420" y="3946017"/>
                  </a:lnTo>
                  <a:lnTo>
                    <a:pt x="3996404" y="3547110"/>
                  </a:lnTo>
                  <a:cubicBezTo>
                    <a:pt x="3987617" y="3519761"/>
                    <a:pt x="3991642" y="3489907"/>
                    <a:pt x="4007358" y="3465862"/>
                  </a:cubicBezTo>
                  <a:cubicBezTo>
                    <a:pt x="4134584" y="3272002"/>
                    <a:pt x="4224187" y="3055929"/>
                    <a:pt x="4271487" y="2828925"/>
                  </a:cubicBezTo>
                  <a:cubicBezTo>
                    <a:pt x="4277366" y="2800788"/>
                    <a:pt x="4295637" y="2776811"/>
                    <a:pt x="4321207" y="2763679"/>
                  </a:cubicBezTo>
                  <a:lnTo>
                    <a:pt x="4693444" y="2571941"/>
                  </a:lnTo>
                  <a:lnTo>
                    <a:pt x="4693444" y="2319147"/>
                  </a:lnTo>
                  <a:lnTo>
                    <a:pt x="4321207" y="2127695"/>
                  </a:lnTo>
                  <a:cubicBezTo>
                    <a:pt x="4295637" y="2114562"/>
                    <a:pt x="4277366" y="2090585"/>
                    <a:pt x="4271487" y="2062448"/>
                  </a:cubicBezTo>
                  <a:cubicBezTo>
                    <a:pt x="4233884" y="1882489"/>
                    <a:pt x="4169679" y="1709136"/>
                    <a:pt x="4080986" y="1548098"/>
                  </a:cubicBezTo>
                  <a:cubicBezTo>
                    <a:pt x="4055631" y="1501990"/>
                    <a:pt x="4072454" y="1444057"/>
                    <a:pt x="4118563" y="1418701"/>
                  </a:cubicBezTo>
                  <a:cubicBezTo>
                    <a:pt x="4164671" y="1393345"/>
                    <a:pt x="4222604" y="1410169"/>
                    <a:pt x="4247960" y="1456277"/>
                  </a:cubicBezTo>
                  <a:cubicBezTo>
                    <a:pt x="4338249" y="1620510"/>
                    <a:pt x="4405553" y="1796366"/>
                    <a:pt x="4447985" y="1978914"/>
                  </a:cubicBezTo>
                  <a:lnTo>
                    <a:pt x="4832128" y="2176558"/>
                  </a:lnTo>
                  <a:cubicBezTo>
                    <a:pt x="4863869" y="2192866"/>
                    <a:pt x="4883832" y="2225549"/>
                    <a:pt x="4883849" y="2261235"/>
                  </a:cubicBezTo>
                  <a:lnTo>
                    <a:pt x="4883849" y="2630234"/>
                  </a:lnTo>
                  <a:cubicBezTo>
                    <a:pt x="4883832" y="2665920"/>
                    <a:pt x="4863869" y="2698603"/>
                    <a:pt x="4832128" y="2714911"/>
                  </a:cubicBezTo>
                  <a:lnTo>
                    <a:pt x="4448080" y="2912269"/>
                  </a:lnTo>
                  <a:cubicBezTo>
                    <a:pt x="4397341" y="3131404"/>
                    <a:pt x="4310632" y="3340615"/>
                    <a:pt x="4191476" y="3531394"/>
                  </a:cubicBezTo>
                  <a:lnTo>
                    <a:pt x="4323493" y="3942969"/>
                  </a:lnTo>
                  <a:cubicBezTo>
                    <a:pt x="4334375" y="3976935"/>
                    <a:pt x="4325369" y="4014134"/>
                    <a:pt x="4300157" y="4039362"/>
                  </a:cubicBezTo>
                  <a:lnTo>
                    <a:pt x="4039267" y="4300252"/>
                  </a:lnTo>
                  <a:cubicBezTo>
                    <a:pt x="4014039" y="4325464"/>
                    <a:pt x="3976840" y="4334470"/>
                    <a:pt x="3942874" y="4323588"/>
                  </a:cubicBezTo>
                  <a:lnTo>
                    <a:pt x="3531394" y="4191476"/>
                  </a:lnTo>
                  <a:cubicBezTo>
                    <a:pt x="3340615" y="4310632"/>
                    <a:pt x="3131404" y="4397341"/>
                    <a:pt x="2912269" y="4448080"/>
                  </a:cubicBezTo>
                  <a:lnTo>
                    <a:pt x="2714720" y="4832223"/>
                  </a:lnTo>
                  <a:cubicBezTo>
                    <a:pt x="2698412" y="4863965"/>
                    <a:pt x="2665729" y="4883927"/>
                    <a:pt x="2630043" y="48839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4" name="자유형: 도형 193">
              <a:extLst>
                <a:ext uri="{FF2B5EF4-FFF2-40B4-BE49-F238E27FC236}">
                  <a16:creationId xmlns:a16="http://schemas.microsoft.com/office/drawing/2014/main" id="{B39970F2-E5C5-4BF0-802A-431D4D2329E4}"/>
                </a:ext>
              </a:extLst>
            </p:cNvPr>
            <p:cNvSpPr/>
            <p:nvPr/>
          </p:nvSpPr>
          <p:spPr>
            <a:xfrm>
              <a:off x="3416046" y="1282443"/>
              <a:ext cx="3067050" cy="3067050"/>
            </a:xfrm>
            <a:custGeom>
              <a:avLst/>
              <a:gdLst>
                <a:gd name="connsiteX0" fmla="*/ 1536954 w 3067050"/>
                <a:gd name="connsiteY0" fmla="*/ 3066767 h 3067050"/>
                <a:gd name="connsiteX1" fmla="*/ 7144 w 3067050"/>
                <a:gd name="connsiteY1" fmla="*/ 1536957 h 3067050"/>
                <a:gd name="connsiteX2" fmla="*/ 1536954 w 3067050"/>
                <a:gd name="connsiteY2" fmla="*/ 7147 h 3067050"/>
                <a:gd name="connsiteX3" fmla="*/ 2147126 w 3067050"/>
                <a:gd name="connsiteY3" fmla="*/ 133734 h 3067050"/>
                <a:gd name="connsiteX4" fmla="*/ 2196370 w 3067050"/>
                <a:gd name="connsiteY4" fmla="*/ 259178 h 3067050"/>
                <a:gd name="connsiteX5" fmla="*/ 2070926 w 3067050"/>
                <a:gd name="connsiteY5" fmla="*/ 308423 h 3067050"/>
                <a:gd name="connsiteX6" fmla="*/ 1536954 w 3067050"/>
                <a:gd name="connsiteY6" fmla="*/ 197647 h 3067050"/>
                <a:gd name="connsiteX7" fmla="*/ 197644 w 3067050"/>
                <a:gd name="connsiteY7" fmla="*/ 1536957 h 3067050"/>
                <a:gd name="connsiteX8" fmla="*/ 1536954 w 3067050"/>
                <a:gd name="connsiteY8" fmla="*/ 2876267 h 3067050"/>
                <a:gd name="connsiteX9" fmla="*/ 2876264 w 3067050"/>
                <a:gd name="connsiteY9" fmla="*/ 1536957 h 3067050"/>
                <a:gd name="connsiteX10" fmla="*/ 2634996 w 3067050"/>
                <a:gd name="connsiteY10" fmla="*/ 770100 h 3067050"/>
                <a:gd name="connsiteX11" fmla="*/ 2658285 w 3067050"/>
                <a:gd name="connsiteY11" fmla="*/ 637369 h 3067050"/>
                <a:gd name="connsiteX12" fmla="*/ 2791016 w 3067050"/>
                <a:gd name="connsiteY12" fmla="*/ 660657 h 3067050"/>
                <a:gd name="connsiteX13" fmla="*/ 3066765 w 3067050"/>
                <a:gd name="connsiteY13" fmla="*/ 1536957 h 3067050"/>
                <a:gd name="connsiteX14" fmla="*/ 1536954 w 3067050"/>
                <a:gd name="connsiteY14" fmla="*/ 3066767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67050" h="3067050">
                  <a:moveTo>
                    <a:pt x="1536954" y="3066767"/>
                  </a:moveTo>
                  <a:cubicBezTo>
                    <a:pt x="693420" y="3066767"/>
                    <a:pt x="7144" y="2380491"/>
                    <a:pt x="7144" y="1536957"/>
                  </a:cubicBezTo>
                  <a:cubicBezTo>
                    <a:pt x="7144" y="693423"/>
                    <a:pt x="693420" y="7147"/>
                    <a:pt x="1536954" y="7147"/>
                  </a:cubicBezTo>
                  <a:cubicBezTo>
                    <a:pt x="1746908" y="6714"/>
                    <a:pt x="1954671" y="49817"/>
                    <a:pt x="2147126" y="133734"/>
                  </a:cubicBezTo>
                  <a:cubicBezTo>
                    <a:pt x="2195365" y="154776"/>
                    <a:pt x="2217412" y="210940"/>
                    <a:pt x="2196370" y="259178"/>
                  </a:cubicBezTo>
                  <a:cubicBezTo>
                    <a:pt x="2175328" y="307417"/>
                    <a:pt x="2119165" y="329465"/>
                    <a:pt x="2070926" y="308423"/>
                  </a:cubicBezTo>
                  <a:cubicBezTo>
                    <a:pt x="1902510" y="234971"/>
                    <a:pt x="1720690" y="197251"/>
                    <a:pt x="1536954" y="197647"/>
                  </a:cubicBezTo>
                  <a:cubicBezTo>
                    <a:pt x="798481" y="197647"/>
                    <a:pt x="197644" y="798484"/>
                    <a:pt x="197644" y="1536957"/>
                  </a:cubicBezTo>
                  <a:cubicBezTo>
                    <a:pt x="197644" y="2275431"/>
                    <a:pt x="798481" y="2876267"/>
                    <a:pt x="1536954" y="2876267"/>
                  </a:cubicBezTo>
                  <a:cubicBezTo>
                    <a:pt x="2275427" y="2876267"/>
                    <a:pt x="2876264" y="2275431"/>
                    <a:pt x="2876264" y="1536957"/>
                  </a:cubicBezTo>
                  <a:cubicBezTo>
                    <a:pt x="2876866" y="1262571"/>
                    <a:pt x="2792593" y="994713"/>
                    <a:pt x="2634996" y="770100"/>
                  </a:cubicBezTo>
                  <a:cubicBezTo>
                    <a:pt x="2604774" y="727016"/>
                    <a:pt x="2615201" y="667590"/>
                    <a:pt x="2658285" y="637369"/>
                  </a:cubicBezTo>
                  <a:cubicBezTo>
                    <a:pt x="2701369" y="607147"/>
                    <a:pt x="2760794" y="617574"/>
                    <a:pt x="2791016" y="660657"/>
                  </a:cubicBezTo>
                  <a:cubicBezTo>
                    <a:pt x="2971143" y="917311"/>
                    <a:pt x="3067462" y="1223403"/>
                    <a:pt x="3066765" y="1536957"/>
                  </a:cubicBezTo>
                  <a:cubicBezTo>
                    <a:pt x="3066764" y="2380491"/>
                    <a:pt x="2380488" y="3066767"/>
                    <a:pt x="1536954" y="30667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5" name="자유형: 도형 194">
              <a:extLst>
                <a:ext uri="{FF2B5EF4-FFF2-40B4-BE49-F238E27FC236}">
                  <a16:creationId xmlns:a16="http://schemas.microsoft.com/office/drawing/2014/main" id="{4D72E113-86D2-4265-84C8-C6A01C8CD203}"/>
                </a:ext>
              </a:extLst>
            </p:cNvPr>
            <p:cNvSpPr/>
            <p:nvPr/>
          </p:nvSpPr>
          <p:spPr>
            <a:xfrm>
              <a:off x="4850606" y="2122932"/>
              <a:ext cx="200025" cy="1390650"/>
            </a:xfrm>
            <a:custGeom>
              <a:avLst/>
              <a:gdLst>
                <a:gd name="connsiteX0" fmla="*/ 102394 w 200025"/>
                <a:gd name="connsiteY0" fmla="*/ 1385792 h 1390650"/>
                <a:gd name="connsiteX1" fmla="*/ 7144 w 200025"/>
                <a:gd name="connsiteY1" fmla="*/ 1290542 h 1390650"/>
                <a:gd name="connsiteX2" fmla="*/ 7144 w 200025"/>
                <a:gd name="connsiteY2" fmla="*/ 102394 h 1390650"/>
                <a:gd name="connsiteX3" fmla="*/ 102394 w 200025"/>
                <a:gd name="connsiteY3" fmla="*/ 7144 h 1390650"/>
                <a:gd name="connsiteX4" fmla="*/ 197644 w 200025"/>
                <a:gd name="connsiteY4" fmla="*/ 102394 h 1390650"/>
                <a:gd name="connsiteX5" fmla="*/ 197644 w 200025"/>
                <a:gd name="connsiteY5" fmla="*/ 1290542 h 1390650"/>
                <a:gd name="connsiteX6" fmla="*/ 102394 w 200025"/>
                <a:gd name="connsiteY6" fmla="*/ 1385792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390650">
                  <a:moveTo>
                    <a:pt x="102394" y="1385792"/>
                  </a:moveTo>
                  <a:cubicBezTo>
                    <a:pt x="49789" y="1385792"/>
                    <a:pt x="7144" y="1343147"/>
                    <a:pt x="7144" y="1290542"/>
                  </a:cubicBezTo>
                  <a:lnTo>
                    <a:pt x="7144" y="102394"/>
                  </a:lnTo>
                  <a:cubicBezTo>
                    <a:pt x="7144" y="49789"/>
                    <a:pt x="49789" y="7144"/>
                    <a:pt x="102394" y="7144"/>
                  </a:cubicBezTo>
                  <a:cubicBezTo>
                    <a:pt x="154999" y="7144"/>
                    <a:pt x="197644" y="49789"/>
                    <a:pt x="197644" y="102394"/>
                  </a:cubicBezTo>
                  <a:lnTo>
                    <a:pt x="197644" y="1290542"/>
                  </a:lnTo>
                  <a:cubicBezTo>
                    <a:pt x="197644" y="1343147"/>
                    <a:pt x="154999" y="1385792"/>
                    <a:pt x="102394" y="1385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6" name="자유형: 도형 195">
              <a:extLst>
                <a:ext uri="{FF2B5EF4-FFF2-40B4-BE49-F238E27FC236}">
                  <a16:creationId xmlns:a16="http://schemas.microsoft.com/office/drawing/2014/main" id="{267722AE-33C5-49FA-B4A6-437DFAE55000}"/>
                </a:ext>
              </a:extLst>
            </p:cNvPr>
            <p:cNvSpPr/>
            <p:nvPr/>
          </p:nvSpPr>
          <p:spPr>
            <a:xfrm>
              <a:off x="3942017" y="2262759"/>
              <a:ext cx="1104900" cy="828675"/>
            </a:xfrm>
            <a:custGeom>
              <a:avLst/>
              <a:gdLst>
                <a:gd name="connsiteX0" fmla="*/ 1010984 w 1104900"/>
                <a:gd name="connsiteY0" fmla="*/ 826580 h 828675"/>
                <a:gd name="connsiteX1" fmla="*/ 728853 w 1104900"/>
                <a:gd name="connsiteY1" fmla="*/ 826580 h 828675"/>
                <a:gd name="connsiteX2" fmla="*/ 7144 w 1104900"/>
                <a:gd name="connsiteY2" fmla="*/ 104870 h 828675"/>
                <a:gd name="connsiteX3" fmla="*/ 7144 w 1104900"/>
                <a:gd name="connsiteY3" fmla="*/ 102394 h 828675"/>
                <a:gd name="connsiteX4" fmla="*/ 102394 w 1104900"/>
                <a:gd name="connsiteY4" fmla="*/ 7144 h 828675"/>
                <a:gd name="connsiteX5" fmla="*/ 384524 w 1104900"/>
                <a:gd name="connsiteY5" fmla="*/ 7144 h 828675"/>
                <a:gd name="connsiteX6" fmla="*/ 1106234 w 1104900"/>
                <a:gd name="connsiteY6" fmla="*/ 728853 h 828675"/>
                <a:gd name="connsiteX7" fmla="*/ 1106234 w 1104900"/>
                <a:gd name="connsiteY7" fmla="*/ 731330 h 828675"/>
                <a:gd name="connsiteX8" fmla="*/ 1010984 w 1104900"/>
                <a:gd name="connsiteY8" fmla="*/ 826580 h 828675"/>
                <a:gd name="connsiteX9" fmla="*/ 205740 w 1104900"/>
                <a:gd name="connsiteY9" fmla="*/ 197929 h 828675"/>
                <a:gd name="connsiteX10" fmla="*/ 728853 w 1104900"/>
                <a:gd name="connsiteY10" fmla="*/ 636080 h 828675"/>
                <a:gd name="connsiteX11" fmla="*/ 907637 w 1104900"/>
                <a:gd name="connsiteY11" fmla="*/ 636080 h 828675"/>
                <a:gd name="connsiteX12" fmla="*/ 384524 w 1104900"/>
                <a:gd name="connsiteY12" fmla="*/ 19792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828675">
                  <a:moveTo>
                    <a:pt x="1010984" y="826580"/>
                  </a:moveTo>
                  <a:lnTo>
                    <a:pt x="728853" y="826580"/>
                  </a:lnTo>
                  <a:cubicBezTo>
                    <a:pt x="330460" y="826107"/>
                    <a:pt x="7616" y="503263"/>
                    <a:pt x="7144" y="104870"/>
                  </a:cubicBezTo>
                  <a:lnTo>
                    <a:pt x="7144" y="102394"/>
                  </a:lnTo>
                  <a:cubicBezTo>
                    <a:pt x="7144" y="49789"/>
                    <a:pt x="49789" y="7144"/>
                    <a:pt x="102394" y="7144"/>
                  </a:cubicBezTo>
                  <a:lnTo>
                    <a:pt x="384524" y="7144"/>
                  </a:lnTo>
                  <a:cubicBezTo>
                    <a:pt x="782917" y="7616"/>
                    <a:pt x="1105761" y="330460"/>
                    <a:pt x="1106234" y="728853"/>
                  </a:cubicBezTo>
                  <a:lnTo>
                    <a:pt x="1106234" y="731330"/>
                  </a:lnTo>
                  <a:cubicBezTo>
                    <a:pt x="1106234" y="783935"/>
                    <a:pt x="1063589" y="826580"/>
                    <a:pt x="1010984" y="826580"/>
                  </a:cubicBezTo>
                  <a:close/>
                  <a:moveTo>
                    <a:pt x="205740" y="197929"/>
                  </a:moveTo>
                  <a:cubicBezTo>
                    <a:pt x="251209" y="451266"/>
                    <a:pt x="471469" y="635751"/>
                    <a:pt x="728853" y="636080"/>
                  </a:cubicBezTo>
                  <a:lnTo>
                    <a:pt x="907637" y="636080"/>
                  </a:lnTo>
                  <a:cubicBezTo>
                    <a:pt x="862168" y="382743"/>
                    <a:pt x="641908" y="198258"/>
                    <a:pt x="384524" y="1979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7" name="자유형: 도형 196">
              <a:extLst>
                <a:ext uri="{FF2B5EF4-FFF2-40B4-BE49-F238E27FC236}">
                  <a16:creationId xmlns:a16="http://schemas.microsoft.com/office/drawing/2014/main" id="{6BF12CE3-6DAE-482B-AAFD-305344666CC5}"/>
                </a:ext>
              </a:extLst>
            </p:cNvPr>
            <p:cNvSpPr/>
            <p:nvPr/>
          </p:nvSpPr>
          <p:spPr>
            <a:xfrm>
              <a:off x="4850606" y="2262759"/>
              <a:ext cx="1104900" cy="828675"/>
            </a:xfrm>
            <a:custGeom>
              <a:avLst/>
              <a:gdLst>
                <a:gd name="connsiteX0" fmla="*/ 384524 w 1104900"/>
                <a:gd name="connsiteY0" fmla="*/ 826580 h 828675"/>
                <a:gd name="connsiteX1" fmla="*/ 102394 w 1104900"/>
                <a:gd name="connsiteY1" fmla="*/ 826580 h 828675"/>
                <a:gd name="connsiteX2" fmla="*/ 7144 w 1104900"/>
                <a:gd name="connsiteY2" fmla="*/ 731330 h 828675"/>
                <a:gd name="connsiteX3" fmla="*/ 7144 w 1104900"/>
                <a:gd name="connsiteY3" fmla="*/ 728853 h 828675"/>
                <a:gd name="connsiteX4" fmla="*/ 728853 w 1104900"/>
                <a:gd name="connsiteY4" fmla="*/ 7144 h 828675"/>
                <a:gd name="connsiteX5" fmla="*/ 1010984 w 1104900"/>
                <a:gd name="connsiteY5" fmla="*/ 7144 h 828675"/>
                <a:gd name="connsiteX6" fmla="*/ 1106234 w 1104900"/>
                <a:gd name="connsiteY6" fmla="*/ 102394 h 828675"/>
                <a:gd name="connsiteX7" fmla="*/ 1106234 w 1104900"/>
                <a:gd name="connsiteY7" fmla="*/ 104870 h 828675"/>
                <a:gd name="connsiteX8" fmla="*/ 384525 w 1104900"/>
                <a:gd name="connsiteY8" fmla="*/ 826580 h 828675"/>
                <a:gd name="connsiteX9" fmla="*/ 205740 w 1104900"/>
                <a:gd name="connsiteY9" fmla="*/ 636080 h 828675"/>
                <a:gd name="connsiteX10" fmla="*/ 384524 w 1104900"/>
                <a:gd name="connsiteY10" fmla="*/ 636080 h 828675"/>
                <a:gd name="connsiteX11" fmla="*/ 907637 w 1104900"/>
                <a:gd name="connsiteY11" fmla="*/ 197930 h 828675"/>
                <a:gd name="connsiteX12" fmla="*/ 728853 w 1104900"/>
                <a:gd name="connsiteY12" fmla="*/ 197930 h 828675"/>
                <a:gd name="connsiteX13" fmla="*/ 205740 w 1104900"/>
                <a:gd name="connsiteY13" fmla="*/ 63608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04900" h="828675">
                  <a:moveTo>
                    <a:pt x="384524" y="826580"/>
                  </a:moveTo>
                  <a:lnTo>
                    <a:pt x="102394" y="826580"/>
                  </a:lnTo>
                  <a:cubicBezTo>
                    <a:pt x="49789" y="826580"/>
                    <a:pt x="7144" y="783935"/>
                    <a:pt x="7144" y="731330"/>
                  </a:cubicBezTo>
                  <a:lnTo>
                    <a:pt x="7144" y="728853"/>
                  </a:lnTo>
                  <a:cubicBezTo>
                    <a:pt x="7616" y="330460"/>
                    <a:pt x="330460" y="7616"/>
                    <a:pt x="728853" y="7144"/>
                  </a:cubicBezTo>
                  <a:lnTo>
                    <a:pt x="1010984" y="7144"/>
                  </a:lnTo>
                  <a:cubicBezTo>
                    <a:pt x="1063589" y="7144"/>
                    <a:pt x="1106234" y="49789"/>
                    <a:pt x="1106234" y="102394"/>
                  </a:cubicBezTo>
                  <a:lnTo>
                    <a:pt x="1106234" y="104870"/>
                  </a:lnTo>
                  <a:cubicBezTo>
                    <a:pt x="1105761" y="503264"/>
                    <a:pt x="782918" y="826107"/>
                    <a:pt x="384525" y="826580"/>
                  </a:cubicBezTo>
                  <a:close/>
                  <a:moveTo>
                    <a:pt x="205740" y="636080"/>
                  </a:moveTo>
                  <a:lnTo>
                    <a:pt x="384524" y="636080"/>
                  </a:lnTo>
                  <a:cubicBezTo>
                    <a:pt x="641909" y="635751"/>
                    <a:pt x="862168" y="451266"/>
                    <a:pt x="907637" y="197930"/>
                  </a:cubicBezTo>
                  <a:lnTo>
                    <a:pt x="728853" y="197930"/>
                  </a:lnTo>
                  <a:cubicBezTo>
                    <a:pt x="471469" y="198258"/>
                    <a:pt x="251209" y="382743"/>
                    <a:pt x="205740" y="6360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8" name="자유형: 도형 197">
              <a:extLst>
                <a:ext uri="{FF2B5EF4-FFF2-40B4-BE49-F238E27FC236}">
                  <a16:creationId xmlns:a16="http://schemas.microsoft.com/office/drawing/2014/main" id="{A3898E68-D55E-40B5-94D1-CDB1B98FCEDF}"/>
                </a:ext>
              </a:extLst>
            </p:cNvPr>
            <p:cNvSpPr/>
            <p:nvPr/>
          </p:nvSpPr>
          <p:spPr>
            <a:xfrm>
              <a:off x="5376577" y="373761"/>
              <a:ext cx="1733550" cy="1733550"/>
            </a:xfrm>
            <a:custGeom>
              <a:avLst/>
              <a:gdLst>
                <a:gd name="connsiteX0" fmla="*/ 867537 w 1733550"/>
                <a:gd name="connsiteY0" fmla="*/ 1727930 h 1733550"/>
                <a:gd name="connsiteX1" fmla="*/ 7144 w 1733550"/>
                <a:gd name="connsiteY1" fmla="*/ 867537 h 1733550"/>
                <a:gd name="connsiteX2" fmla="*/ 867537 w 1733550"/>
                <a:gd name="connsiteY2" fmla="*/ 7144 h 1733550"/>
                <a:gd name="connsiteX3" fmla="*/ 1727930 w 1733550"/>
                <a:gd name="connsiteY3" fmla="*/ 867537 h 1733550"/>
                <a:gd name="connsiteX4" fmla="*/ 1727930 w 1733550"/>
                <a:gd name="connsiteY4" fmla="*/ 867632 h 1733550"/>
                <a:gd name="connsiteX5" fmla="*/ 867537 w 1733550"/>
                <a:gd name="connsiteY5" fmla="*/ 1727930 h 1733550"/>
                <a:gd name="connsiteX6" fmla="*/ 867537 w 1733550"/>
                <a:gd name="connsiteY6" fmla="*/ 197739 h 1733550"/>
                <a:gd name="connsiteX7" fmla="*/ 197644 w 1733550"/>
                <a:gd name="connsiteY7" fmla="*/ 867632 h 1733550"/>
                <a:gd name="connsiteX8" fmla="*/ 867537 w 1733550"/>
                <a:gd name="connsiteY8" fmla="*/ 1537526 h 1733550"/>
                <a:gd name="connsiteX9" fmla="*/ 1537430 w 1733550"/>
                <a:gd name="connsiteY9" fmla="*/ 867632 h 1733550"/>
                <a:gd name="connsiteX10" fmla="*/ 867537 w 1733550"/>
                <a:gd name="connsiteY10" fmla="*/ 197739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550" h="1733550">
                  <a:moveTo>
                    <a:pt x="867537" y="1727930"/>
                  </a:moveTo>
                  <a:cubicBezTo>
                    <a:pt x="392355" y="1727930"/>
                    <a:pt x="7144" y="1342719"/>
                    <a:pt x="7144" y="867537"/>
                  </a:cubicBezTo>
                  <a:cubicBezTo>
                    <a:pt x="7144" y="392355"/>
                    <a:pt x="392355" y="7144"/>
                    <a:pt x="867537" y="7144"/>
                  </a:cubicBezTo>
                  <a:cubicBezTo>
                    <a:pt x="1342719" y="7144"/>
                    <a:pt x="1727930" y="392355"/>
                    <a:pt x="1727930" y="867537"/>
                  </a:cubicBezTo>
                  <a:cubicBezTo>
                    <a:pt x="1727930" y="867569"/>
                    <a:pt x="1727930" y="867601"/>
                    <a:pt x="1727930" y="867632"/>
                  </a:cubicBezTo>
                  <a:cubicBezTo>
                    <a:pt x="1727353" y="1342560"/>
                    <a:pt x="1342464" y="1727406"/>
                    <a:pt x="867537" y="1727930"/>
                  </a:cubicBezTo>
                  <a:close/>
                  <a:moveTo>
                    <a:pt x="867537" y="197739"/>
                  </a:moveTo>
                  <a:cubicBezTo>
                    <a:pt x="497565" y="197739"/>
                    <a:pt x="197644" y="497660"/>
                    <a:pt x="197644" y="867632"/>
                  </a:cubicBezTo>
                  <a:cubicBezTo>
                    <a:pt x="197644" y="1237604"/>
                    <a:pt x="497565" y="1537526"/>
                    <a:pt x="867537" y="1537526"/>
                  </a:cubicBezTo>
                  <a:cubicBezTo>
                    <a:pt x="1237509" y="1537526"/>
                    <a:pt x="1537430" y="1237604"/>
                    <a:pt x="1537430" y="867632"/>
                  </a:cubicBezTo>
                  <a:cubicBezTo>
                    <a:pt x="1537010" y="497835"/>
                    <a:pt x="1237334" y="198159"/>
                    <a:pt x="867537" y="1977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9" name="자유형: 도형 198">
              <a:extLst>
                <a:ext uri="{FF2B5EF4-FFF2-40B4-BE49-F238E27FC236}">
                  <a16:creationId xmlns:a16="http://schemas.microsoft.com/office/drawing/2014/main" id="{AD42A4DE-0919-47F3-9C88-D09CE2754729}"/>
                </a:ext>
              </a:extLst>
            </p:cNvPr>
            <p:cNvSpPr/>
            <p:nvPr/>
          </p:nvSpPr>
          <p:spPr>
            <a:xfrm>
              <a:off x="5950271" y="756330"/>
              <a:ext cx="581025" cy="962025"/>
            </a:xfrm>
            <a:custGeom>
              <a:avLst/>
              <a:gdLst>
                <a:gd name="connsiteX0" fmla="*/ 293748 w 581025"/>
                <a:gd name="connsiteY0" fmla="*/ 962838 h 962025"/>
                <a:gd name="connsiteX1" fmla="*/ 198548 w 581025"/>
                <a:gd name="connsiteY1" fmla="*/ 867537 h 962025"/>
                <a:gd name="connsiteX2" fmla="*/ 208689 w 581025"/>
                <a:gd name="connsiteY2" fmla="*/ 824821 h 962025"/>
                <a:gd name="connsiteX3" fmla="*/ 330991 w 581025"/>
                <a:gd name="connsiteY3" fmla="*/ 580123 h 962025"/>
                <a:gd name="connsiteX4" fmla="*/ 102391 w 581025"/>
                <a:gd name="connsiteY4" fmla="*/ 580123 h 962025"/>
                <a:gd name="connsiteX5" fmla="*/ 7144 w 581025"/>
                <a:gd name="connsiteY5" fmla="*/ 484870 h 962025"/>
                <a:gd name="connsiteX6" fmla="*/ 17237 w 581025"/>
                <a:gd name="connsiteY6" fmla="*/ 442201 h 962025"/>
                <a:gd name="connsiteX7" fmla="*/ 208499 w 581025"/>
                <a:gd name="connsiteY7" fmla="*/ 59677 h 962025"/>
                <a:gd name="connsiteX8" fmla="*/ 336563 w 581025"/>
                <a:gd name="connsiteY8" fmla="*/ 17339 h 962025"/>
                <a:gd name="connsiteX9" fmla="*/ 378901 w 581025"/>
                <a:gd name="connsiteY9" fmla="*/ 145402 h 962025"/>
                <a:gd name="connsiteX10" fmla="*/ 256695 w 581025"/>
                <a:gd name="connsiteY10" fmla="*/ 389814 h 962025"/>
                <a:gd name="connsiteX11" fmla="*/ 485295 w 581025"/>
                <a:gd name="connsiteY11" fmla="*/ 389814 h 962025"/>
                <a:gd name="connsiteX12" fmla="*/ 580590 w 581025"/>
                <a:gd name="connsiteY12" fmla="*/ 485019 h 962025"/>
                <a:gd name="connsiteX13" fmla="*/ 570544 w 581025"/>
                <a:gd name="connsiteY13" fmla="*/ 527640 h 962025"/>
                <a:gd name="connsiteX14" fmla="*/ 379092 w 581025"/>
                <a:gd name="connsiteY14" fmla="*/ 910545 h 962025"/>
                <a:gd name="connsiteX15" fmla="*/ 293748 w 581025"/>
                <a:gd name="connsiteY15" fmla="*/ 962838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1025" h="962025">
                  <a:moveTo>
                    <a:pt x="293748" y="962838"/>
                  </a:moveTo>
                  <a:cubicBezTo>
                    <a:pt x="241143" y="962810"/>
                    <a:pt x="198520" y="920142"/>
                    <a:pt x="198548" y="867537"/>
                  </a:cubicBezTo>
                  <a:cubicBezTo>
                    <a:pt x="198556" y="852703"/>
                    <a:pt x="202029" y="838075"/>
                    <a:pt x="208689" y="824821"/>
                  </a:cubicBezTo>
                  <a:lnTo>
                    <a:pt x="330991" y="580123"/>
                  </a:lnTo>
                  <a:lnTo>
                    <a:pt x="102391" y="580123"/>
                  </a:lnTo>
                  <a:cubicBezTo>
                    <a:pt x="49785" y="580121"/>
                    <a:pt x="7142" y="537475"/>
                    <a:pt x="7144" y="484870"/>
                  </a:cubicBezTo>
                  <a:cubicBezTo>
                    <a:pt x="7144" y="470056"/>
                    <a:pt x="10600" y="455446"/>
                    <a:pt x="17237" y="442201"/>
                  </a:cubicBezTo>
                  <a:lnTo>
                    <a:pt x="208499" y="59677"/>
                  </a:lnTo>
                  <a:cubicBezTo>
                    <a:pt x="232171" y="12622"/>
                    <a:pt x="289507" y="-6334"/>
                    <a:pt x="336563" y="17339"/>
                  </a:cubicBezTo>
                  <a:cubicBezTo>
                    <a:pt x="383618" y="41011"/>
                    <a:pt x="402573" y="98347"/>
                    <a:pt x="378901" y="145402"/>
                  </a:cubicBezTo>
                  <a:lnTo>
                    <a:pt x="256695" y="389814"/>
                  </a:lnTo>
                  <a:lnTo>
                    <a:pt x="485295" y="389814"/>
                  </a:lnTo>
                  <a:cubicBezTo>
                    <a:pt x="537901" y="389789"/>
                    <a:pt x="580565" y="432414"/>
                    <a:pt x="580590" y="485019"/>
                  </a:cubicBezTo>
                  <a:cubicBezTo>
                    <a:pt x="580597" y="499814"/>
                    <a:pt x="577157" y="514406"/>
                    <a:pt x="570544" y="527640"/>
                  </a:cubicBezTo>
                  <a:lnTo>
                    <a:pt x="379092" y="910545"/>
                  </a:lnTo>
                  <a:cubicBezTo>
                    <a:pt x="362833" y="942723"/>
                    <a:pt x="329800" y="962963"/>
                    <a:pt x="293748" y="9628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373408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화살표: 갈매기형 수장 48">
            <a:extLst>
              <a:ext uri="{FF2B5EF4-FFF2-40B4-BE49-F238E27FC236}">
                <a16:creationId xmlns:a16="http://schemas.microsoft.com/office/drawing/2014/main" id="{A5997684-C538-4603-8FB1-FCA88D81674E}"/>
              </a:ext>
            </a:extLst>
          </p:cNvPr>
          <p:cNvSpPr/>
          <p:nvPr/>
        </p:nvSpPr>
        <p:spPr>
          <a:xfrm>
            <a:off x="3850026" y="3585047"/>
            <a:ext cx="1985836" cy="524005"/>
          </a:xfrm>
          <a:prstGeom prst="chevron">
            <a:avLst/>
          </a:prstGeom>
          <a:solidFill>
            <a:schemeClr val="bg1"/>
          </a:solidFill>
          <a:ln w="9525" cap="flat" cmpd="sng" algn="ctr">
            <a:noFill/>
            <a:prstDash val="solid"/>
            <a:miter lim="800000"/>
          </a:ln>
          <a:effectLst>
            <a:outerShdw blurRad="381000" dist="177800" dir="5400000" algn="t" rotWithShape="0">
              <a:schemeClr val="tx1">
                <a:alpha val="19000"/>
              </a:schemeClr>
            </a:outerShdw>
          </a:effectLst>
        </p:spPr>
        <p:txBody>
          <a:bodyPr rot="0" spcFirstLastPara="0" vertOverflow="overflow" horzOverflow="overflow" vert="horz" wrap="none" lIns="144000" tIns="0" rIns="3600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400" b="1" spc="-10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중요도</a:t>
            </a:r>
            <a:r>
              <a:rPr lang="en-US" altLang="ko-KR" sz="1400" b="1" spc="-10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-</a:t>
            </a:r>
            <a:r>
              <a:rPr lang="ko-KR" altLang="en-US" sz="1400" b="1" spc="-10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만족도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1400" b="1" spc="-10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(IPA) </a:t>
            </a:r>
            <a:r>
              <a:rPr lang="ko-KR" altLang="en-US" sz="1400" b="1" spc="-10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분석</a:t>
            </a:r>
          </a:p>
        </p:txBody>
      </p:sp>
      <p:sp>
        <p:nvSpPr>
          <p:cNvPr id="50" name="화살표: 갈매기형 수장 49">
            <a:extLst>
              <a:ext uri="{FF2B5EF4-FFF2-40B4-BE49-F238E27FC236}">
                <a16:creationId xmlns:a16="http://schemas.microsoft.com/office/drawing/2014/main" id="{C312B921-A8DF-46E0-9119-5222BB43C167}"/>
              </a:ext>
            </a:extLst>
          </p:cNvPr>
          <p:cNvSpPr/>
          <p:nvPr/>
        </p:nvSpPr>
        <p:spPr>
          <a:xfrm>
            <a:off x="5654971" y="3585047"/>
            <a:ext cx="1985836" cy="524005"/>
          </a:xfrm>
          <a:prstGeom prst="chevron">
            <a:avLst/>
          </a:prstGeom>
          <a:solidFill>
            <a:schemeClr val="bg1"/>
          </a:solidFill>
          <a:ln w="9525" cap="flat" cmpd="sng" algn="ctr">
            <a:noFill/>
            <a:prstDash val="solid"/>
            <a:miter lim="800000"/>
          </a:ln>
          <a:effectLst>
            <a:outerShdw blurRad="381000" dist="177800" dir="5400000" algn="t" rotWithShape="0">
              <a:schemeClr val="tx1">
                <a:alpha val="19000"/>
              </a:schemeClr>
            </a:outerShdw>
          </a:effectLst>
        </p:spPr>
        <p:txBody>
          <a:bodyPr rot="0" spcFirstLastPara="0" vertOverflow="overflow" horzOverflow="overflow" vert="horz" wrap="none" lIns="144000" tIns="0" rIns="3600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400" b="1" spc="-10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개선 효용도 분석</a:t>
            </a:r>
          </a:p>
        </p:txBody>
      </p:sp>
      <p:sp>
        <p:nvSpPr>
          <p:cNvPr id="9" name="텍스트 개체 틀 8">
            <a:extLst>
              <a:ext uri="{FF2B5EF4-FFF2-40B4-BE49-F238E27FC236}">
                <a16:creationId xmlns:a16="http://schemas.microsoft.com/office/drawing/2014/main" id="{1F9E40E4-8E42-44BB-86F8-36E38CC61DE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4397" y="508425"/>
            <a:ext cx="6321702" cy="459666"/>
          </a:xfrm>
        </p:spPr>
        <p:txBody>
          <a:bodyPr/>
          <a:lstStyle/>
          <a:p>
            <a:r>
              <a:rPr lang="en-US" altLang="ko-KR"/>
              <a:t>6.  </a:t>
            </a:r>
            <a:r>
              <a:rPr lang="ko-KR" altLang="en-US"/>
              <a:t>분석 방법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116E91F-B019-4112-9891-2CBC5B46480D}"/>
              </a:ext>
            </a:extLst>
          </p:cNvPr>
          <p:cNvSpPr txBox="1"/>
          <p:nvPr/>
        </p:nvSpPr>
        <p:spPr>
          <a:xfrm>
            <a:off x="708726" y="1144092"/>
            <a:ext cx="1200970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70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분석 방법론</a:t>
            </a:r>
          </a:p>
        </p:txBody>
      </p:sp>
      <p:sp>
        <p:nvSpPr>
          <p:cNvPr id="37" name="평행 사변형 36">
            <a:extLst>
              <a:ext uri="{FF2B5EF4-FFF2-40B4-BE49-F238E27FC236}">
                <a16:creationId xmlns:a16="http://schemas.microsoft.com/office/drawing/2014/main" id="{41C1471F-94FA-45BB-A6BE-7467A2BF81D5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평행 사변형 38">
            <a:extLst>
              <a:ext uri="{FF2B5EF4-FFF2-40B4-BE49-F238E27FC236}">
                <a16:creationId xmlns:a16="http://schemas.microsoft.com/office/drawing/2014/main" id="{BBCAC425-38D5-487C-B0B8-A8A9F3982682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화살표: 오각형 5">
            <a:extLst>
              <a:ext uri="{FF2B5EF4-FFF2-40B4-BE49-F238E27FC236}">
                <a16:creationId xmlns:a16="http://schemas.microsoft.com/office/drawing/2014/main" id="{E0393F11-DE7A-805B-ACCA-5C03D6074755}"/>
              </a:ext>
            </a:extLst>
          </p:cNvPr>
          <p:cNvSpPr/>
          <p:nvPr/>
        </p:nvSpPr>
        <p:spPr>
          <a:xfrm>
            <a:off x="0" y="3582017"/>
            <a:ext cx="2225972" cy="524005"/>
          </a:xfrm>
          <a:prstGeom prst="homePlate">
            <a:avLst/>
          </a:prstGeom>
          <a:solidFill>
            <a:srgbClr val="093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rIns="0" rtlCol="0" anchor="ctr"/>
          <a:lstStyle/>
          <a:p>
            <a:pPr algn="ctr"/>
            <a:r>
              <a:rPr lang="ko-KR" altLang="en-US" sz="14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전체 결과 분석</a:t>
            </a:r>
          </a:p>
        </p:txBody>
      </p:sp>
      <p:sp>
        <p:nvSpPr>
          <p:cNvPr id="7" name="화살표: 갈매기형 수장 6">
            <a:extLst>
              <a:ext uri="{FF2B5EF4-FFF2-40B4-BE49-F238E27FC236}">
                <a16:creationId xmlns:a16="http://schemas.microsoft.com/office/drawing/2014/main" id="{1BD8967D-EF2C-55BF-75B7-0321CD077039}"/>
              </a:ext>
            </a:extLst>
          </p:cNvPr>
          <p:cNvSpPr/>
          <p:nvPr/>
        </p:nvSpPr>
        <p:spPr>
          <a:xfrm>
            <a:off x="2045081" y="3585047"/>
            <a:ext cx="1985836" cy="524005"/>
          </a:xfrm>
          <a:prstGeom prst="chevron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항목별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 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결과 </a:t>
            </a:r>
            <a:r>
              <a:rPr lang="ko-KR" altLang="en-US" sz="14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분석</a:t>
            </a:r>
            <a:endParaRPr lang="en-US" altLang="ko-KR" sz="14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0" name="화살표: 갈매기형 수장 9">
            <a:extLst>
              <a:ext uri="{FF2B5EF4-FFF2-40B4-BE49-F238E27FC236}">
                <a16:creationId xmlns:a16="http://schemas.microsoft.com/office/drawing/2014/main" id="{94185ABD-7D52-4524-5A3A-BB43B117DA7B}"/>
              </a:ext>
            </a:extLst>
          </p:cNvPr>
          <p:cNvSpPr/>
          <p:nvPr/>
        </p:nvSpPr>
        <p:spPr>
          <a:xfrm>
            <a:off x="7459917" y="3595362"/>
            <a:ext cx="1985836" cy="524005"/>
          </a:xfrm>
          <a:prstGeom prst="chevron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14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 </a:t>
            </a:r>
            <a:r>
              <a:rPr lang="ko-KR" altLang="en-US" sz="14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분석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ECB4A10D-5590-8035-E7F4-56DBA4310EB6}"/>
              </a:ext>
            </a:extLst>
          </p:cNvPr>
          <p:cNvSpPr/>
          <p:nvPr/>
        </p:nvSpPr>
        <p:spPr>
          <a:xfrm>
            <a:off x="6606936" y="4061309"/>
            <a:ext cx="81907" cy="82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5" name="직선 연결선 94">
            <a:extLst>
              <a:ext uri="{FF2B5EF4-FFF2-40B4-BE49-F238E27FC236}">
                <a16:creationId xmlns:a16="http://schemas.microsoft.com/office/drawing/2014/main" id="{DD1CD480-4A7A-4C9D-B9E4-1DE34492E3F0}"/>
              </a:ext>
            </a:extLst>
          </p:cNvPr>
          <p:cNvCxnSpPr>
            <a:cxnSpLocks/>
          </p:cNvCxnSpPr>
          <p:nvPr/>
        </p:nvCxnSpPr>
        <p:spPr>
          <a:xfrm>
            <a:off x="5751768" y="4543425"/>
            <a:ext cx="0" cy="26670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384A0805-6C7D-4DC9-844C-ADB56BE84823}"/>
              </a:ext>
            </a:extLst>
          </p:cNvPr>
          <p:cNvSpPr/>
          <p:nvPr/>
        </p:nvSpPr>
        <p:spPr>
          <a:xfrm>
            <a:off x="3574606" y="5257800"/>
            <a:ext cx="4289220" cy="10287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ko-KR" altLang="en-US" sz="1100" b="1" spc="-10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30303564-1F8E-4A98-945A-70C899BC7238}"/>
              </a:ext>
            </a:extLst>
          </p:cNvPr>
          <p:cNvSpPr txBox="1"/>
          <p:nvPr/>
        </p:nvSpPr>
        <p:spPr>
          <a:xfrm>
            <a:off x="3715999" y="5407884"/>
            <a:ext cx="4005014" cy="72853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250" b="1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중요도 대비 만족도가 낮은 중점 개선 항목  중에서 만족 응답 </a:t>
            </a:r>
            <a:r>
              <a:rPr lang="en-US" altLang="ko-KR" sz="1250" b="1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250" b="1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250" b="1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대비 불만 응답 비중에 중요도를 반영하여 </a:t>
            </a:r>
            <a:r>
              <a:rPr lang="ko-KR" altLang="en-US" sz="1250" b="1" spc="-70" dirty="0">
                <a:ln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n-ea"/>
              </a:rPr>
              <a:t>우선 개선 과제를 </a:t>
            </a:r>
            <a:r>
              <a:rPr lang="en-US" altLang="ko-KR" sz="1250" b="1" spc="-70" dirty="0">
                <a:ln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n-ea"/>
              </a:rPr>
              <a:t/>
            </a:r>
            <a:br>
              <a:rPr lang="en-US" altLang="ko-KR" sz="1250" b="1" spc="-70" dirty="0">
                <a:ln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n-ea"/>
              </a:rPr>
            </a:br>
            <a:r>
              <a:rPr lang="ko-KR" altLang="en-US" sz="1250" b="1" spc="-70" dirty="0">
                <a:ln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n-ea"/>
              </a:rPr>
              <a:t>순차적으로 선정</a:t>
            </a: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B213169A-B97F-4062-98B6-3280ABA7716F}"/>
              </a:ext>
            </a:extLst>
          </p:cNvPr>
          <p:cNvSpPr/>
          <p:nvPr/>
        </p:nvSpPr>
        <p:spPr>
          <a:xfrm>
            <a:off x="3661523" y="4853888"/>
            <a:ext cx="4244966" cy="318801"/>
          </a:xfrm>
          <a:prstGeom prst="roundRect">
            <a:avLst>
              <a:gd name="adj" fmla="val 17791"/>
            </a:avLst>
          </a:prstGeom>
          <a:solidFill>
            <a:srgbClr val="BDBDBD">
              <a:alpha val="50000"/>
            </a:srgbClr>
          </a:solidFill>
          <a:ln w="6350">
            <a:solidFill>
              <a:srgbClr val="262626"/>
            </a:solidFill>
          </a:ln>
        </p:spPr>
        <p:txBody>
          <a:bodyPr wrap="none" lIns="0" tIns="0" rIns="0" bIns="0" rtlCol="0" anchor="ctr">
            <a:noAutofit/>
          </a:bodyPr>
          <a:lstStyle/>
          <a:p>
            <a:pPr algn="ctr">
              <a:buClr>
                <a:schemeClr val="tx1">
                  <a:lumMod val="65000"/>
                  <a:lumOff val="35000"/>
                </a:schemeClr>
              </a:buClr>
              <a:buSzPct val="85000"/>
            </a:pPr>
            <a:endParaRPr lang="en-US" altLang="ko-KR" sz="105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D58124E3-61DB-45EC-AA56-93557AD61D7E}"/>
              </a:ext>
            </a:extLst>
          </p:cNvPr>
          <p:cNvSpPr/>
          <p:nvPr/>
        </p:nvSpPr>
        <p:spPr>
          <a:xfrm>
            <a:off x="3579665" y="4821630"/>
            <a:ext cx="4288723" cy="318801"/>
          </a:xfrm>
          <a:prstGeom prst="roundRect">
            <a:avLst>
              <a:gd name="adj" fmla="val 17791"/>
            </a:avLst>
          </a:prstGeom>
          <a:solidFill>
            <a:srgbClr val="262626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2000"/>
              </a:lnSpc>
            </a:pPr>
            <a:r>
              <a:rPr lang="ko-KR" altLang="en-US" sz="14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우선 개선 과제 선정</a:t>
            </a: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E46F8724-5DB6-4B39-9703-91143646E8EA}"/>
              </a:ext>
            </a:extLst>
          </p:cNvPr>
          <p:cNvSpPr/>
          <p:nvPr/>
        </p:nvSpPr>
        <p:spPr>
          <a:xfrm>
            <a:off x="565282" y="1704909"/>
            <a:ext cx="1534891" cy="145396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ko-KR" altLang="en-US" sz="1100" b="1" spc="-10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69CBDF4-0396-47B1-AB12-0765DD8D6688}"/>
              </a:ext>
            </a:extLst>
          </p:cNvPr>
          <p:cNvSpPr txBox="1"/>
          <p:nvPr/>
        </p:nvSpPr>
        <p:spPr>
          <a:xfrm>
            <a:off x="619114" y="1719952"/>
            <a:ext cx="1426513" cy="141891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전체 만족도 비교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지방공기업 전체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</a:t>
            </a:r>
            <a:b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기관 유형 전체 대비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</a:p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연도별 만족도 추이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최근 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3</a:t>
            </a: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년간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</a:p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사업별 만족도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기관 사업별 결과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</a:p>
        </p:txBody>
      </p:sp>
      <p:cxnSp>
        <p:nvCxnSpPr>
          <p:cNvPr id="103" name="직선 연결선 102">
            <a:extLst>
              <a:ext uri="{FF2B5EF4-FFF2-40B4-BE49-F238E27FC236}">
                <a16:creationId xmlns:a16="http://schemas.microsoft.com/office/drawing/2014/main" id="{8D2F16F5-F2E2-4B26-BBB2-89783A5522FC}"/>
              </a:ext>
            </a:extLst>
          </p:cNvPr>
          <p:cNvCxnSpPr>
            <a:cxnSpLocks/>
          </p:cNvCxnSpPr>
          <p:nvPr/>
        </p:nvCxnSpPr>
        <p:spPr>
          <a:xfrm>
            <a:off x="1332727" y="3162300"/>
            <a:ext cx="0" cy="41433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타원 21">
            <a:extLst>
              <a:ext uri="{FF2B5EF4-FFF2-40B4-BE49-F238E27FC236}">
                <a16:creationId xmlns:a16="http://schemas.microsoft.com/office/drawing/2014/main" id="{5D535A15-C8AA-6142-7033-60784F72B761}"/>
              </a:ext>
            </a:extLst>
          </p:cNvPr>
          <p:cNvSpPr/>
          <p:nvPr/>
        </p:nvSpPr>
        <p:spPr>
          <a:xfrm>
            <a:off x="1299475" y="3536862"/>
            <a:ext cx="66505" cy="66814"/>
          </a:xfrm>
          <a:prstGeom prst="ellipse">
            <a:avLst/>
          </a:prstGeom>
          <a:solidFill>
            <a:srgbClr val="093B6D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1699CE09-1783-4B47-B66F-789B2BB3FFBC}"/>
              </a:ext>
            </a:extLst>
          </p:cNvPr>
          <p:cNvSpPr/>
          <p:nvPr/>
        </p:nvSpPr>
        <p:spPr>
          <a:xfrm>
            <a:off x="2238634" y="1704909"/>
            <a:ext cx="1534891" cy="145396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ko-KR" altLang="en-US" sz="1100" b="1" spc="-10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C7AC5EA-8F23-495C-9E47-30CE30F69123}"/>
              </a:ext>
            </a:extLst>
          </p:cNvPr>
          <p:cNvSpPr txBox="1"/>
          <p:nvPr/>
        </p:nvSpPr>
        <p:spPr>
          <a:xfrm>
            <a:off x="2292466" y="1758052"/>
            <a:ext cx="1426513" cy="8461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b="1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차원 및 요소별 만족도</a:t>
            </a:r>
            <a:r>
              <a:rPr lang="en-US" altLang="ko-KR" sz="105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5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세부 항목별 결과</a:t>
            </a:r>
            <a:r>
              <a:rPr lang="en-US" altLang="ko-KR" sz="105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 </a:t>
            </a:r>
          </a:p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b="1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점수 분포도 분석</a:t>
            </a:r>
            <a:r>
              <a:rPr lang="en-US" altLang="ko-KR" sz="105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(Box-Plot </a:t>
            </a:r>
            <a:r>
              <a:rPr lang="ko-KR" altLang="en-US" sz="105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분석</a:t>
            </a:r>
            <a:r>
              <a:rPr lang="en-US" altLang="ko-KR" sz="105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</a:p>
        </p:txBody>
      </p:sp>
      <p:cxnSp>
        <p:nvCxnSpPr>
          <p:cNvPr id="106" name="직선 연결선 105">
            <a:extLst>
              <a:ext uri="{FF2B5EF4-FFF2-40B4-BE49-F238E27FC236}">
                <a16:creationId xmlns:a16="http://schemas.microsoft.com/office/drawing/2014/main" id="{37129209-D07C-4771-89ED-7ED8FA9A7A52}"/>
              </a:ext>
            </a:extLst>
          </p:cNvPr>
          <p:cNvCxnSpPr>
            <a:cxnSpLocks/>
          </p:cNvCxnSpPr>
          <p:nvPr/>
        </p:nvCxnSpPr>
        <p:spPr>
          <a:xfrm>
            <a:off x="3006079" y="3162300"/>
            <a:ext cx="0" cy="41433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타원 22">
            <a:extLst>
              <a:ext uri="{FF2B5EF4-FFF2-40B4-BE49-F238E27FC236}">
                <a16:creationId xmlns:a16="http://schemas.microsoft.com/office/drawing/2014/main" id="{581450A1-ADC5-7DD0-3AC0-D6221AE66C42}"/>
              </a:ext>
            </a:extLst>
          </p:cNvPr>
          <p:cNvSpPr/>
          <p:nvPr/>
        </p:nvSpPr>
        <p:spPr>
          <a:xfrm>
            <a:off x="2957425" y="3536862"/>
            <a:ext cx="81907" cy="66814"/>
          </a:xfrm>
          <a:prstGeom prst="ellipse">
            <a:avLst/>
          </a:prstGeom>
          <a:solidFill>
            <a:srgbClr val="0F5AA8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966B7C6D-4449-EB26-F90C-E6CDDAB703DF}"/>
              </a:ext>
            </a:extLst>
          </p:cNvPr>
          <p:cNvSpPr/>
          <p:nvPr/>
        </p:nvSpPr>
        <p:spPr>
          <a:xfrm>
            <a:off x="8393060" y="3536862"/>
            <a:ext cx="81907" cy="66814"/>
          </a:xfrm>
          <a:prstGeom prst="ellipse">
            <a:avLst/>
          </a:prstGeom>
          <a:solidFill>
            <a:srgbClr val="0F5AA8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3B6AAC1-6F72-47CD-B8A7-48A05B6966AA}"/>
              </a:ext>
            </a:extLst>
          </p:cNvPr>
          <p:cNvSpPr/>
          <p:nvPr/>
        </p:nvSpPr>
        <p:spPr>
          <a:xfrm>
            <a:off x="7666568" y="1704909"/>
            <a:ext cx="1534891" cy="145396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ko-KR" altLang="en-US" sz="1100" b="1" spc="-10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5E74FA0-1DA8-4433-B0E1-9CFF35EC916A}"/>
              </a:ext>
            </a:extLst>
          </p:cNvPr>
          <p:cNvSpPr txBox="1"/>
          <p:nvPr/>
        </p:nvSpPr>
        <p:spPr>
          <a:xfrm>
            <a:off x="7720757" y="1758052"/>
            <a:ext cx="1426513" cy="4457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고객의 구체적인 </a:t>
            </a:r>
            <a:br>
              <a:rPr lang="ko-KR" altLang="en-US" sz="105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5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만족</a:t>
            </a:r>
            <a:r>
              <a:rPr lang="en-US" altLang="ko-KR" sz="105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/</a:t>
            </a:r>
            <a:r>
              <a:rPr lang="ko-KR" altLang="en-US" sz="105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불만족 사례 파악</a:t>
            </a:r>
          </a:p>
        </p:txBody>
      </p:sp>
      <p:cxnSp>
        <p:nvCxnSpPr>
          <p:cNvPr id="131" name="직선 연결선 130">
            <a:extLst>
              <a:ext uri="{FF2B5EF4-FFF2-40B4-BE49-F238E27FC236}">
                <a16:creationId xmlns:a16="http://schemas.microsoft.com/office/drawing/2014/main" id="{A55FA163-DBB1-4B75-B54A-FE2C200D54CB}"/>
              </a:ext>
            </a:extLst>
          </p:cNvPr>
          <p:cNvCxnSpPr>
            <a:cxnSpLocks/>
          </p:cNvCxnSpPr>
          <p:nvPr/>
        </p:nvCxnSpPr>
        <p:spPr>
          <a:xfrm>
            <a:off x="8434013" y="3162300"/>
            <a:ext cx="0" cy="414338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5" name="그림 134">
            <a:extLst>
              <a:ext uri="{FF2B5EF4-FFF2-40B4-BE49-F238E27FC236}">
                <a16:creationId xmlns:a16="http://schemas.microsoft.com/office/drawing/2014/main" id="{23A50B34-49F6-4B4B-B113-0C35031E0BD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18421"/>
          <a:stretch/>
        </p:blipFill>
        <p:spPr>
          <a:xfrm>
            <a:off x="8556108" y="4484976"/>
            <a:ext cx="1349892" cy="1926648"/>
          </a:xfrm>
          <a:prstGeom prst="rect">
            <a:avLst/>
          </a:prstGeom>
        </p:spPr>
      </p:pic>
      <p:sp>
        <p:nvSpPr>
          <p:cNvPr id="3" name="Oval 13">
            <a:extLst>
              <a:ext uri="{FF2B5EF4-FFF2-40B4-BE49-F238E27FC236}">
                <a16:creationId xmlns:a16="http://schemas.microsoft.com/office/drawing/2014/main" id="{59707BAE-C4C7-296A-DA52-0CD769BAE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5776" y="3506754"/>
            <a:ext cx="172783" cy="172783"/>
          </a:xfrm>
          <a:prstGeom prst="ellipse">
            <a:avLst/>
          </a:prstGeom>
          <a:solidFill>
            <a:srgbClr val="0F5B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3200"/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DEA35A07-41E8-35E5-3C4D-E6F2A2BB5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386" y="3539038"/>
            <a:ext cx="21603" cy="75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3200"/>
          </a:p>
        </p:txBody>
      </p:sp>
      <p:sp>
        <p:nvSpPr>
          <p:cNvPr id="5" name="Rectangle 15">
            <a:extLst>
              <a:ext uri="{FF2B5EF4-FFF2-40B4-BE49-F238E27FC236}">
                <a16:creationId xmlns:a16="http://schemas.microsoft.com/office/drawing/2014/main" id="{47025B99-D344-7BE1-79A9-3D78DF917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386" y="3626890"/>
            <a:ext cx="21603" cy="2012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3200"/>
          </a:p>
        </p:txBody>
      </p:sp>
      <p:sp>
        <p:nvSpPr>
          <p:cNvPr id="52" name="Oval 13">
            <a:extLst>
              <a:ext uri="{FF2B5EF4-FFF2-40B4-BE49-F238E27FC236}">
                <a16:creationId xmlns:a16="http://schemas.microsoft.com/office/drawing/2014/main" id="{2E6F5A5E-280B-4A7E-B7FD-DA2D7B8CB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721" y="3506754"/>
            <a:ext cx="172783" cy="172783"/>
          </a:xfrm>
          <a:prstGeom prst="ellipse">
            <a:avLst/>
          </a:prstGeom>
          <a:solidFill>
            <a:srgbClr val="0F5B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3200"/>
          </a:p>
        </p:txBody>
      </p:sp>
      <p:sp>
        <p:nvSpPr>
          <p:cNvPr id="53" name="Rectangle 14">
            <a:extLst>
              <a:ext uri="{FF2B5EF4-FFF2-40B4-BE49-F238E27FC236}">
                <a16:creationId xmlns:a16="http://schemas.microsoft.com/office/drawing/2014/main" id="{FE9C7EA2-5486-43FF-BEC6-C1387E64F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6331" y="3539038"/>
            <a:ext cx="21603" cy="75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3200"/>
          </a:p>
        </p:txBody>
      </p:sp>
      <p:sp>
        <p:nvSpPr>
          <p:cNvPr id="56" name="Rectangle 15">
            <a:extLst>
              <a:ext uri="{FF2B5EF4-FFF2-40B4-BE49-F238E27FC236}">
                <a16:creationId xmlns:a16="http://schemas.microsoft.com/office/drawing/2014/main" id="{42AA2BAC-7FE9-46D2-AC93-8F90002CE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6331" y="3626890"/>
            <a:ext cx="21603" cy="2012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3200"/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0D5139B7-63FD-4F27-BACA-0E9D68BEC09D}"/>
              </a:ext>
            </a:extLst>
          </p:cNvPr>
          <p:cNvSpPr/>
          <p:nvPr/>
        </p:nvSpPr>
        <p:spPr>
          <a:xfrm>
            <a:off x="4801991" y="4061309"/>
            <a:ext cx="81907" cy="82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7" name="연결선: 꺾임 16">
            <a:extLst>
              <a:ext uri="{FF2B5EF4-FFF2-40B4-BE49-F238E27FC236}">
                <a16:creationId xmlns:a16="http://schemas.microsoft.com/office/drawing/2014/main" id="{D7984E84-2599-4F95-8DE0-C4C3869837F0}"/>
              </a:ext>
            </a:extLst>
          </p:cNvPr>
          <p:cNvCxnSpPr/>
          <p:nvPr/>
        </p:nvCxnSpPr>
        <p:spPr>
          <a:xfrm rot="5400000">
            <a:off x="5745418" y="3241637"/>
            <a:ext cx="12700" cy="1804945"/>
          </a:xfrm>
          <a:prstGeom prst="bentConnector3">
            <a:avLst>
              <a:gd name="adj1" fmla="val 3225000"/>
            </a:avLst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686539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8B2D8265-0E2B-49A9-9CA8-080C5D980D09}"/>
              </a:ext>
            </a:extLst>
          </p:cNvPr>
          <p:cNvSpPr txBox="1"/>
          <p:nvPr/>
        </p:nvSpPr>
        <p:spPr>
          <a:xfrm>
            <a:off x="1878606" y="2954713"/>
            <a:ext cx="6224989" cy="126188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7650" b="1" spc="-4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감사합니다</a:t>
            </a:r>
            <a:endParaRPr lang="en-US" altLang="ko-KR" sz="7650" b="1" spc="-400" dirty="0">
              <a:ln w="3175">
                <a:solidFill>
                  <a:schemeClr val="tx1">
                    <a:alpha val="0"/>
                  </a:scheme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A08F411-B4D9-4C65-A4BA-CAA2DBD63F3C}"/>
              </a:ext>
            </a:extLst>
          </p:cNvPr>
          <p:cNvSpPr txBox="1"/>
          <p:nvPr/>
        </p:nvSpPr>
        <p:spPr>
          <a:xfrm>
            <a:off x="3195078" y="2223596"/>
            <a:ext cx="3592044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100" spc="6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2024 </a:t>
            </a:r>
            <a:r>
              <a:rPr lang="ko-KR" altLang="en-US" sz="1100" spc="6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지방공기업 경영평가 </a:t>
            </a:r>
            <a:r>
              <a:rPr lang="ko-KR" altLang="en-US" sz="1100" spc="6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고객만족도 조사</a:t>
            </a:r>
            <a:endParaRPr lang="en-US" altLang="ko-KR" sz="1100" spc="60">
              <a:ln w="3175">
                <a:solidFill>
                  <a:srgbClr val="232323">
                    <a:alpha val="0"/>
                  </a:srgbClr>
                </a:solidFill>
              </a:ln>
              <a:solidFill>
                <a:srgbClr val="232323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2CF4036-65B6-4F46-8BAF-0B5E3E87E606}"/>
              </a:ext>
            </a:extLst>
          </p:cNvPr>
          <p:cNvSpPr txBox="1"/>
          <p:nvPr/>
        </p:nvSpPr>
        <p:spPr>
          <a:xfrm>
            <a:off x="3283978" y="6088952"/>
            <a:ext cx="3338044" cy="2000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00" b="1" spc="40">
                <a:ln w="3175">
                  <a:solidFill>
                    <a:schemeClr val="bg1">
                      <a:lumMod val="50000"/>
                      <a:alpha val="0"/>
                    </a:schemeClr>
                  </a:solidFill>
                </a:ln>
                <a:solidFill>
                  <a:schemeClr val="bg1">
                    <a:lumMod val="50000"/>
                  </a:schemeClr>
                </a:solidFill>
                <a:latin typeface="HG꼬딕씨 60g" panose="02020603020101020101" pitchFamily="18" charset="-127"/>
                <a:ea typeface="HG꼬딕씨 60g" panose="02020603020101020101" pitchFamily="18" charset="-127"/>
              </a:rPr>
              <a:t>Evaluation institute of regional public corporation</a:t>
            </a:r>
          </a:p>
        </p:txBody>
      </p:sp>
    </p:spTree>
    <p:extLst>
      <p:ext uri="{BB962C8B-B14F-4D97-AF65-F5344CB8AC3E}">
        <p14:creationId xmlns:p14="http://schemas.microsoft.com/office/powerpoint/2010/main" val="14667279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사각형: 둥근 모서리 6">
            <a:extLst>
              <a:ext uri="{FF2B5EF4-FFF2-40B4-BE49-F238E27FC236}">
                <a16:creationId xmlns:a16="http://schemas.microsoft.com/office/drawing/2014/main" id="{5B099873-0CC1-488D-9260-A1C599C512B4}"/>
              </a:ext>
            </a:extLst>
          </p:cNvPr>
          <p:cNvSpPr/>
          <p:nvPr/>
        </p:nvSpPr>
        <p:spPr>
          <a:xfrm>
            <a:off x="5083509" y="2211173"/>
            <a:ext cx="4249403" cy="1726025"/>
          </a:xfrm>
          <a:prstGeom prst="roundRect">
            <a:avLst>
              <a:gd name="adj" fmla="val 2907"/>
            </a:avLst>
          </a:prstGeom>
          <a:solidFill>
            <a:srgbClr val="EDEBEA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  <a:cs typeface="함초롬돋움" panose="020B0604000101010101" pitchFamily="50" charset="-127"/>
            </a:endParaRPr>
          </a:p>
        </p:txBody>
      </p:sp>
      <p:sp>
        <p:nvSpPr>
          <p:cNvPr id="12" name="사각형: 둥근 모서리 6">
            <a:extLst>
              <a:ext uri="{FF2B5EF4-FFF2-40B4-BE49-F238E27FC236}">
                <a16:creationId xmlns:a16="http://schemas.microsoft.com/office/drawing/2014/main" id="{8B3C9600-B272-61EA-0BA5-A4D2615F7603}"/>
              </a:ext>
            </a:extLst>
          </p:cNvPr>
          <p:cNvSpPr/>
          <p:nvPr/>
        </p:nvSpPr>
        <p:spPr>
          <a:xfrm>
            <a:off x="5147674" y="2893862"/>
            <a:ext cx="4086412" cy="960962"/>
          </a:xfrm>
          <a:prstGeom prst="roundRect">
            <a:avLst>
              <a:gd name="adj" fmla="val 2907"/>
            </a:avLst>
          </a:prstGeom>
          <a:solidFill>
            <a:schemeClr val="bg1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  <a:cs typeface="함초롬돋움" panose="020B0604000101010101" pitchFamily="50" charset="-127"/>
            </a:endParaRPr>
          </a:p>
        </p:txBody>
      </p:sp>
      <p:sp>
        <p:nvSpPr>
          <p:cNvPr id="136" name="타원 135">
            <a:extLst>
              <a:ext uri="{FF2B5EF4-FFF2-40B4-BE49-F238E27FC236}">
                <a16:creationId xmlns:a16="http://schemas.microsoft.com/office/drawing/2014/main" id="{5433ED01-E5BC-4462-AC83-130D27AE1EEF}"/>
              </a:ext>
            </a:extLst>
          </p:cNvPr>
          <p:cNvSpPr/>
          <p:nvPr/>
        </p:nvSpPr>
        <p:spPr>
          <a:xfrm>
            <a:off x="5875020" y="3398579"/>
            <a:ext cx="431332" cy="431323"/>
          </a:xfrm>
          <a:prstGeom prst="ellipse">
            <a:avLst/>
          </a:prstGeom>
          <a:solidFill>
            <a:srgbClr val="E1E3E7">
              <a:alpha val="37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cene3d>
              <a:camera prst="orthographicFront"/>
              <a:lightRig rig="threePt" dir="t"/>
            </a:scene3d>
            <a:sp3d>
              <a:bevelT w="0"/>
            </a:sp3d>
          </a:bodyPr>
          <a:lstStyle/>
          <a:p>
            <a:pPr indent="-180948" algn="ctr" fontAlgn="base" latinLnBrk="0">
              <a:buFont typeface="Wingdings" pitchFamily="2" charset="2"/>
              <a:buNone/>
            </a:pPr>
            <a:endParaRPr lang="ko-KR" altLang="en-US" sz="1200" b="1" kern="0" spc="-30" dirty="0">
              <a:ln w="0">
                <a:solidFill>
                  <a:schemeClr val="bg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25400" dist="12700" dir="5400000" algn="t" rotWithShape="0">
                  <a:schemeClr val="bg1">
                    <a:alpha val="99000"/>
                  </a:schemeClr>
                </a:outerShdw>
              </a:effectLst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30" name="타원 129">
            <a:extLst>
              <a:ext uri="{FF2B5EF4-FFF2-40B4-BE49-F238E27FC236}">
                <a16:creationId xmlns:a16="http://schemas.microsoft.com/office/drawing/2014/main" id="{682DA8DA-02E1-4D01-A939-A6BEB7892C6E}"/>
              </a:ext>
            </a:extLst>
          </p:cNvPr>
          <p:cNvSpPr/>
          <p:nvPr/>
        </p:nvSpPr>
        <p:spPr>
          <a:xfrm>
            <a:off x="5875020" y="2922329"/>
            <a:ext cx="431332" cy="431323"/>
          </a:xfrm>
          <a:prstGeom prst="ellipse">
            <a:avLst/>
          </a:prstGeom>
          <a:solidFill>
            <a:srgbClr val="E1E3E7">
              <a:alpha val="37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cene3d>
              <a:camera prst="orthographicFront"/>
              <a:lightRig rig="threePt" dir="t"/>
            </a:scene3d>
            <a:sp3d>
              <a:bevelT w="0"/>
            </a:sp3d>
          </a:bodyPr>
          <a:lstStyle/>
          <a:p>
            <a:pPr indent="-180948" algn="ctr" fontAlgn="base" latinLnBrk="0">
              <a:buFont typeface="Wingdings" pitchFamily="2" charset="2"/>
              <a:buNone/>
            </a:pPr>
            <a:endParaRPr lang="ko-KR" altLang="en-US" sz="1200" b="1" kern="0" spc="-30" dirty="0">
              <a:ln w="0">
                <a:solidFill>
                  <a:schemeClr val="bg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25400" dist="12700" dir="5400000" algn="t" rotWithShape="0">
                  <a:schemeClr val="bg1">
                    <a:alpha val="99000"/>
                  </a:schemeClr>
                </a:outerShdw>
              </a:effectLst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81" name="사각형: 둥근 모서리 6">
            <a:extLst>
              <a:ext uri="{FF2B5EF4-FFF2-40B4-BE49-F238E27FC236}">
                <a16:creationId xmlns:a16="http://schemas.microsoft.com/office/drawing/2014/main" id="{DE1EEF7C-B388-4D14-9970-477715333B3A}"/>
              </a:ext>
            </a:extLst>
          </p:cNvPr>
          <p:cNvSpPr/>
          <p:nvPr/>
        </p:nvSpPr>
        <p:spPr>
          <a:xfrm>
            <a:off x="570106" y="2211173"/>
            <a:ext cx="4249403" cy="1726025"/>
          </a:xfrm>
          <a:prstGeom prst="roundRect">
            <a:avLst>
              <a:gd name="adj" fmla="val 2907"/>
            </a:avLst>
          </a:prstGeom>
          <a:solidFill>
            <a:srgbClr val="EDEBEA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  <a:cs typeface="함초롬돋움" panose="020B0604000101010101" pitchFamily="50" charset="-127"/>
            </a:endParaRPr>
          </a:p>
        </p:txBody>
      </p:sp>
      <p:sp>
        <p:nvSpPr>
          <p:cNvPr id="122" name="사각형: 둥근 모서리 6">
            <a:extLst>
              <a:ext uri="{FF2B5EF4-FFF2-40B4-BE49-F238E27FC236}">
                <a16:creationId xmlns:a16="http://schemas.microsoft.com/office/drawing/2014/main" id="{2386AE26-A80A-4BED-8DFD-E3097D47632A}"/>
              </a:ext>
            </a:extLst>
          </p:cNvPr>
          <p:cNvSpPr/>
          <p:nvPr/>
        </p:nvSpPr>
        <p:spPr>
          <a:xfrm>
            <a:off x="570105" y="1819065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Box-Plot </a:t>
            </a:r>
            <a:r>
              <a:rPr lang="ko-KR" altLang="en-US" sz="1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분석</a:t>
            </a:r>
          </a:p>
        </p:txBody>
      </p:sp>
      <p:sp>
        <p:nvSpPr>
          <p:cNvPr id="133" name="사각형: 둥근 모서리 6">
            <a:extLst>
              <a:ext uri="{FF2B5EF4-FFF2-40B4-BE49-F238E27FC236}">
                <a16:creationId xmlns:a16="http://schemas.microsoft.com/office/drawing/2014/main" id="{676FEEB9-0EC8-4BC2-A6C3-93A5EED2566F}"/>
              </a:ext>
            </a:extLst>
          </p:cNvPr>
          <p:cNvSpPr/>
          <p:nvPr/>
        </p:nvSpPr>
        <p:spPr>
          <a:xfrm>
            <a:off x="5083508" y="1819065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벤치마킹 분석</a:t>
            </a:r>
          </a:p>
        </p:txBody>
      </p:sp>
      <p:sp>
        <p:nvSpPr>
          <p:cNvPr id="146" name="사각형: 둥근 모서리 6">
            <a:extLst>
              <a:ext uri="{FF2B5EF4-FFF2-40B4-BE49-F238E27FC236}">
                <a16:creationId xmlns:a16="http://schemas.microsoft.com/office/drawing/2014/main" id="{FF37EAF6-E10A-42A0-8982-7BE4222BD383}"/>
              </a:ext>
            </a:extLst>
          </p:cNvPr>
          <p:cNvSpPr/>
          <p:nvPr/>
        </p:nvSpPr>
        <p:spPr>
          <a:xfrm>
            <a:off x="570106" y="4560474"/>
            <a:ext cx="4249403" cy="1726025"/>
          </a:xfrm>
          <a:prstGeom prst="roundRect">
            <a:avLst>
              <a:gd name="adj" fmla="val 2907"/>
            </a:avLst>
          </a:prstGeom>
          <a:solidFill>
            <a:srgbClr val="EDEBEA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  <a:cs typeface="함초롬돋움" panose="020B0604000101010101" pitchFamily="50" charset="-127"/>
            </a:endParaRPr>
          </a:p>
        </p:txBody>
      </p:sp>
      <p:sp>
        <p:nvSpPr>
          <p:cNvPr id="147" name="사각형: 둥근 모서리 6">
            <a:extLst>
              <a:ext uri="{FF2B5EF4-FFF2-40B4-BE49-F238E27FC236}">
                <a16:creationId xmlns:a16="http://schemas.microsoft.com/office/drawing/2014/main" id="{53D46686-46B7-40F0-B490-F2B4E4F83A47}"/>
              </a:ext>
            </a:extLst>
          </p:cNvPr>
          <p:cNvSpPr/>
          <p:nvPr/>
        </p:nvSpPr>
        <p:spPr>
          <a:xfrm>
            <a:off x="570105" y="4168366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사업별 중요도</a:t>
            </a:r>
            <a:r>
              <a:rPr lang="en-US" altLang="ko-KR" sz="1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-</a:t>
            </a:r>
            <a:r>
              <a:rPr lang="ko-KR" altLang="en-US" sz="1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</a:t>
            </a:r>
            <a:r>
              <a:rPr lang="en-US" altLang="ko-KR" sz="1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(IPA) </a:t>
            </a:r>
            <a:r>
              <a:rPr lang="ko-KR" altLang="en-US" sz="1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분석</a:t>
            </a:r>
          </a:p>
        </p:txBody>
      </p:sp>
      <p:sp>
        <p:nvSpPr>
          <p:cNvPr id="144" name="사각형: 둥근 모서리 6">
            <a:extLst>
              <a:ext uri="{FF2B5EF4-FFF2-40B4-BE49-F238E27FC236}">
                <a16:creationId xmlns:a16="http://schemas.microsoft.com/office/drawing/2014/main" id="{3E30CB08-AF67-438B-9721-C0B9D0FFCA33}"/>
              </a:ext>
            </a:extLst>
          </p:cNvPr>
          <p:cNvSpPr/>
          <p:nvPr/>
        </p:nvSpPr>
        <p:spPr>
          <a:xfrm>
            <a:off x="5083509" y="4560474"/>
            <a:ext cx="4249403" cy="1726025"/>
          </a:xfrm>
          <a:prstGeom prst="roundRect">
            <a:avLst>
              <a:gd name="adj" fmla="val 2907"/>
            </a:avLst>
          </a:prstGeom>
          <a:solidFill>
            <a:srgbClr val="EDEBEA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  <a:cs typeface="함초롬돋움" panose="020B0604000101010101" pitchFamily="50" charset="-127"/>
            </a:endParaRPr>
          </a:p>
        </p:txBody>
      </p:sp>
      <p:sp>
        <p:nvSpPr>
          <p:cNvPr id="145" name="사각형: 둥근 모서리 6">
            <a:extLst>
              <a:ext uri="{FF2B5EF4-FFF2-40B4-BE49-F238E27FC236}">
                <a16:creationId xmlns:a16="http://schemas.microsoft.com/office/drawing/2014/main" id="{FFE7B612-B566-41DD-883B-14667B24CD34}"/>
              </a:ext>
            </a:extLst>
          </p:cNvPr>
          <p:cNvSpPr/>
          <p:nvPr/>
        </p:nvSpPr>
        <p:spPr>
          <a:xfrm>
            <a:off x="5083508" y="4168366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사업별 개선 효용도 분석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3E94F8-526A-55E9-89F1-7A8E6C6D9817}"/>
              </a:ext>
            </a:extLst>
          </p:cNvPr>
          <p:cNvSpPr txBox="1"/>
          <p:nvPr/>
        </p:nvSpPr>
        <p:spPr>
          <a:xfrm>
            <a:off x="708726" y="1144092"/>
            <a:ext cx="1454244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주요 분석 방법</a:t>
            </a:r>
          </a:p>
        </p:txBody>
      </p:sp>
      <p:sp>
        <p:nvSpPr>
          <p:cNvPr id="25" name="평행 사변형 24">
            <a:extLst>
              <a:ext uri="{FF2B5EF4-FFF2-40B4-BE49-F238E27FC236}">
                <a16:creationId xmlns:a16="http://schemas.microsoft.com/office/drawing/2014/main" id="{81824D89-6691-CFB4-AD30-9C12EC7CCFB5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26" name="평행 사변형 25">
            <a:extLst>
              <a:ext uri="{FF2B5EF4-FFF2-40B4-BE49-F238E27FC236}">
                <a16:creationId xmlns:a16="http://schemas.microsoft.com/office/drawing/2014/main" id="{9543BD32-40FB-35F1-4C67-312011ABFAF6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E92398B2-11D6-44D4-B9CA-6BDC1BE08A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6.  </a:t>
            </a:r>
            <a:r>
              <a:rPr lang="ko-KR" altLang="en-US"/>
              <a:t>분석 방법</a:t>
            </a:r>
          </a:p>
        </p:txBody>
      </p:sp>
      <p:cxnSp>
        <p:nvCxnSpPr>
          <p:cNvPr id="124" name="직선 연결선 123">
            <a:extLst>
              <a:ext uri="{FF2B5EF4-FFF2-40B4-BE49-F238E27FC236}">
                <a16:creationId xmlns:a16="http://schemas.microsoft.com/office/drawing/2014/main" id="{642A0853-F466-492E-BAF8-8539113F82B8}"/>
              </a:ext>
            </a:extLst>
          </p:cNvPr>
          <p:cNvCxnSpPr>
            <a:cxnSpLocks/>
          </p:cNvCxnSpPr>
          <p:nvPr/>
        </p:nvCxnSpPr>
        <p:spPr>
          <a:xfrm>
            <a:off x="694195" y="2153063"/>
            <a:ext cx="0" cy="726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diamond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>
            <a:extLst>
              <a:ext uri="{FF2B5EF4-FFF2-40B4-BE49-F238E27FC236}">
                <a16:creationId xmlns:a16="http://schemas.microsoft.com/office/drawing/2014/main" id="{6B1B316D-7FE0-4B1A-B8EF-6CD9E5FB86BE}"/>
              </a:ext>
            </a:extLst>
          </p:cNvPr>
          <p:cNvCxnSpPr>
            <a:cxnSpLocks/>
          </p:cNvCxnSpPr>
          <p:nvPr/>
        </p:nvCxnSpPr>
        <p:spPr>
          <a:xfrm>
            <a:off x="4695420" y="2153063"/>
            <a:ext cx="0" cy="726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diamond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직선 연결선 148">
            <a:extLst>
              <a:ext uri="{FF2B5EF4-FFF2-40B4-BE49-F238E27FC236}">
                <a16:creationId xmlns:a16="http://schemas.microsoft.com/office/drawing/2014/main" id="{CE12EE7C-66A2-4B99-840E-C97D6A4ADA53}"/>
              </a:ext>
            </a:extLst>
          </p:cNvPr>
          <p:cNvCxnSpPr>
            <a:cxnSpLocks/>
          </p:cNvCxnSpPr>
          <p:nvPr/>
        </p:nvCxnSpPr>
        <p:spPr>
          <a:xfrm>
            <a:off x="5207598" y="2153063"/>
            <a:ext cx="0" cy="726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diamond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>
            <a:extLst>
              <a:ext uri="{FF2B5EF4-FFF2-40B4-BE49-F238E27FC236}">
                <a16:creationId xmlns:a16="http://schemas.microsoft.com/office/drawing/2014/main" id="{72D08A02-8FF0-4A87-8FF1-6B4B007D3907}"/>
              </a:ext>
            </a:extLst>
          </p:cNvPr>
          <p:cNvCxnSpPr>
            <a:cxnSpLocks/>
          </p:cNvCxnSpPr>
          <p:nvPr/>
        </p:nvCxnSpPr>
        <p:spPr>
          <a:xfrm>
            <a:off x="9208823" y="2153063"/>
            <a:ext cx="0" cy="726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diamond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>
            <a:extLst>
              <a:ext uri="{FF2B5EF4-FFF2-40B4-BE49-F238E27FC236}">
                <a16:creationId xmlns:a16="http://schemas.microsoft.com/office/drawing/2014/main" id="{FC012379-3A10-414B-8DFA-B02FD0177E04}"/>
              </a:ext>
            </a:extLst>
          </p:cNvPr>
          <p:cNvCxnSpPr>
            <a:cxnSpLocks/>
          </p:cNvCxnSpPr>
          <p:nvPr/>
        </p:nvCxnSpPr>
        <p:spPr>
          <a:xfrm>
            <a:off x="694195" y="4496213"/>
            <a:ext cx="0" cy="726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diamond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직선 연결선 152">
            <a:extLst>
              <a:ext uri="{FF2B5EF4-FFF2-40B4-BE49-F238E27FC236}">
                <a16:creationId xmlns:a16="http://schemas.microsoft.com/office/drawing/2014/main" id="{E74525F9-6676-4B33-B258-64AE4932FC63}"/>
              </a:ext>
            </a:extLst>
          </p:cNvPr>
          <p:cNvCxnSpPr>
            <a:cxnSpLocks/>
          </p:cNvCxnSpPr>
          <p:nvPr/>
        </p:nvCxnSpPr>
        <p:spPr>
          <a:xfrm>
            <a:off x="4695420" y="4496213"/>
            <a:ext cx="0" cy="726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diamond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154">
            <a:extLst>
              <a:ext uri="{FF2B5EF4-FFF2-40B4-BE49-F238E27FC236}">
                <a16:creationId xmlns:a16="http://schemas.microsoft.com/office/drawing/2014/main" id="{54BB0F40-C750-46E8-8A20-E94E70182ADC}"/>
              </a:ext>
            </a:extLst>
          </p:cNvPr>
          <p:cNvCxnSpPr>
            <a:cxnSpLocks/>
          </p:cNvCxnSpPr>
          <p:nvPr/>
        </p:nvCxnSpPr>
        <p:spPr>
          <a:xfrm>
            <a:off x="5207598" y="4496213"/>
            <a:ext cx="0" cy="726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diamond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직선 연결선 155">
            <a:extLst>
              <a:ext uri="{FF2B5EF4-FFF2-40B4-BE49-F238E27FC236}">
                <a16:creationId xmlns:a16="http://schemas.microsoft.com/office/drawing/2014/main" id="{EEBECBB6-1E8E-44D6-B4C2-68DDE37877D2}"/>
              </a:ext>
            </a:extLst>
          </p:cNvPr>
          <p:cNvCxnSpPr>
            <a:cxnSpLocks/>
          </p:cNvCxnSpPr>
          <p:nvPr/>
        </p:nvCxnSpPr>
        <p:spPr>
          <a:xfrm>
            <a:off x="9208823" y="4496213"/>
            <a:ext cx="0" cy="7261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tailEnd type="diamond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모서리가 둥근 직사각형 1027">
            <a:extLst>
              <a:ext uri="{FF2B5EF4-FFF2-40B4-BE49-F238E27FC236}">
                <a16:creationId xmlns:a16="http://schemas.microsoft.com/office/drawing/2014/main" id="{84A969EC-1BEA-4A46-AC61-6110EB90803E}"/>
              </a:ext>
            </a:extLst>
          </p:cNvPr>
          <p:cNvSpPr/>
          <p:nvPr/>
        </p:nvSpPr>
        <p:spPr>
          <a:xfrm rot="5400000">
            <a:off x="492154" y="1759856"/>
            <a:ext cx="301773" cy="273887"/>
          </a:xfrm>
          <a:prstGeom prst="hexagon">
            <a:avLst/>
          </a:prstGeom>
          <a:solidFill>
            <a:schemeClr val="bg1"/>
          </a:solidFill>
          <a:ln>
            <a:solidFill>
              <a:srgbClr val="093B6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4C6888A-7313-4318-A9D9-7BBC7047A946}"/>
              </a:ext>
            </a:extLst>
          </p:cNvPr>
          <p:cNvSpPr txBox="1"/>
          <p:nvPr/>
        </p:nvSpPr>
        <p:spPr>
          <a:xfrm>
            <a:off x="544213" y="1850988"/>
            <a:ext cx="188128" cy="9882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000" spc="-9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01</a:t>
            </a:r>
            <a:endParaRPr lang="ko-KR" altLang="en-US" sz="1000" spc="-9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59" name="모서리가 둥근 직사각형 1027">
            <a:extLst>
              <a:ext uri="{FF2B5EF4-FFF2-40B4-BE49-F238E27FC236}">
                <a16:creationId xmlns:a16="http://schemas.microsoft.com/office/drawing/2014/main" id="{0031317E-E472-44DF-8FB0-7CBE6D9A93F1}"/>
              </a:ext>
            </a:extLst>
          </p:cNvPr>
          <p:cNvSpPr/>
          <p:nvPr/>
        </p:nvSpPr>
        <p:spPr>
          <a:xfrm rot="5400000">
            <a:off x="5005557" y="1759856"/>
            <a:ext cx="301773" cy="273887"/>
          </a:xfrm>
          <a:prstGeom prst="hexagon">
            <a:avLst/>
          </a:prstGeom>
          <a:solidFill>
            <a:schemeClr val="bg1"/>
          </a:solidFill>
          <a:ln>
            <a:solidFill>
              <a:srgbClr val="093B6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E972EF53-B84A-40C8-824D-515239C444DA}"/>
              </a:ext>
            </a:extLst>
          </p:cNvPr>
          <p:cNvSpPr txBox="1"/>
          <p:nvPr/>
        </p:nvSpPr>
        <p:spPr>
          <a:xfrm>
            <a:off x="5057616" y="1850988"/>
            <a:ext cx="188128" cy="9882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000" spc="-9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02</a:t>
            </a:r>
            <a:endParaRPr lang="ko-KR" altLang="en-US" sz="1000" spc="-9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62" name="모서리가 둥근 직사각형 1027">
            <a:extLst>
              <a:ext uri="{FF2B5EF4-FFF2-40B4-BE49-F238E27FC236}">
                <a16:creationId xmlns:a16="http://schemas.microsoft.com/office/drawing/2014/main" id="{981FF146-8E4B-4727-8585-7BD5763ECD0F}"/>
              </a:ext>
            </a:extLst>
          </p:cNvPr>
          <p:cNvSpPr/>
          <p:nvPr/>
        </p:nvSpPr>
        <p:spPr>
          <a:xfrm rot="5400000">
            <a:off x="492154" y="4109157"/>
            <a:ext cx="301773" cy="273887"/>
          </a:xfrm>
          <a:prstGeom prst="hexagon">
            <a:avLst/>
          </a:prstGeom>
          <a:solidFill>
            <a:schemeClr val="bg1"/>
          </a:solidFill>
          <a:ln>
            <a:solidFill>
              <a:srgbClr val="0F5BAA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DEA31B60-4F04-45F6-A15F-1C550A400367}"/>
              </a:ext>
            </a:extLst>
          </p:cNvPr>
          <p:cNvSpPr txBox="1"/>
          <p:nvPr/>
        </p:nvSpPr>
        <p:spPr>
          <a:xfrm>
            <a:off x="544213" y="4200289"/>
            <a:ext cx="188128" cy="9882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000" spc="-9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03</a:t>
            </a:r>
            <a:endParaRPr lang="ko-KR" altLang="en-US" sz="1000" spc="-9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65" name="모서리가 둥근 직사각형 1027">
            <a:extLst>
              <a:ext uri="{FF2B5EF4-FFF2-40B4-BE49-F238E27FC236}">
                <a16:creationId xmlns:a16="http://schemas.microsoft.com/office/drawing/2014/main" id="{06B30C79-2436-43D4-B4D6-228286D514E5}"/>
              </a:ext>
            </a:extLst>
          </p:cNvPr>
          <p:cNvSpPr/>
          <p:nvPr/>
        </p:nvSpPr>
        <p:spPr>
          <a:xfrm rot="5400000">
            <a:off x="5005557" y="4109157"/>
            <a:ext cx="301773" cy="273887"/>
          </a:xfrm>
          <a:prstGeom prst="hexagon">
            <a:avLst/>
          </a:prstGeom>
          <a:solidFill>
            <a:schemeClr val="bg1"/>
          </a:solidFill>
          <a:ln>
            <a:solidFill>
              <a:srgbClr val="0F5BAA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34139C0-86DD-4B63-9382-99750D3675FF}"/>
              </a:ext>
            </a:extLst>
          </p:cNvPr>
          <p:cNvSpPr txBox="1"/>
          <p:nvPr/>
        </p:nvSpPr>
        <p:spPr>
          <a:xfrm>
            <a:off x="5057616" y="4200289"/>
            <a:ext cx="188128" cy="98827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000" spc="-9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04</a:t>
            </a:r>
            <a:endParaRPr lang="ko-KR" altLang="en-US" sz="1000" spc="-9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70" name="사각형: 둥근 모서리 6">
            <a:extLst>
              <a:ext uri="{FF2B5EF4-FFF2-40B4-BE49-F238E27FC236}">
                <a16:creationId xmlns:a16="http://schemas.microsoft.com/office/drawing/2014/main" id="{E6DAB59D-6A4E-4B5B-92ED-2F641A0325F6}"/>
              </a:ext>
            </a:extLst>
          </p:cNvPr>
          <p:cNvSpPr/>
          <p:nvPr/>
        </p:nvSpPr>
        <p:spPr>
          <a:xfrm>
            <a:off x="653093" y="2946400"/>
            <a:ext cx="4086412" cy="911225"/>
          </a:xfrm>
          <a:prstGeom prst="roundRect">
            <a:avLst>
              <a:gd name="adj" fmla="val 2907"/>
            </a:avLst>
          </a:prstGeom>
          <a:solidFill>
            <a:schemeClr val="bg1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  <a:cs typeface="함초롬돋움" panose="020B0604000101010101" pitchFamily="50" charset="-127"/>
            </a:endParaRPr>
          </a:p>
        </p:txBody>
      </p:sp>
      <p:sp>
        <p:nvSpPr>
          <p:cNvPr id="172" name="사각형: 둥근 모서리 6">
            <a:extLst>
              <a:ext uri="{FF2B5EF4-FFF2-40B4-BE49-F238E27FC236}">
                <a16:creationId xmlns:a16="http://schemas.microsoft.com/office/drawing/2014/main" id="{5AB101D1-4585-44E9-A21F-04A623C135FE}"/>
              </a:ext>
            </a:extLst>
          </p:cNvPr>
          <p:cNvSpPr/>
          <p:nvPr/>
        </p:nvSpPr>
        <p:spPr>
          <a:xfrm>
            <a:off x="653093" y="5295701"/>
            <a:ext cx="4086412" cy="911225"/>
          </a:xfrm>
          <a:prstGeom prst="roundRect">
            <a:avLst>
              <a:gd name="adj" fmla="val 2907"/>
            </a:avLst>
          </a:prstGeom>
          <a:solidFill>
            <a:schemeClr val="bg1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  <a:cs typeface="함초롬돋움" panose="020B0604000101010101" pitchFamily="50" charset="-127"/>
            </a:endParaRPr>
          </a:p>
        </p:txBody>
      </p:sp>
      <p:sp>
        <p:nvSpPr>
          <p:cNvPr id="173" name="사각형: 둥근 모서리 6">
            <a:extLst>
              <a:ext uri="{FF2B5EF4-FFF2-40B4-BE49-F238E27FC236}">
                <a16:creationId xmlns:a16="http://schemas.microsoft.com/office/drawing/2014/main" id="{E3572510-78C8-4EF9-96C7-D86746B5D639}"/>
              </a:ext>
            </a:extLst>
          </p:cNvPr>
          <p:cNvSpPr/>
          <p:nvPr/>
        </p:nvSpPr>
        <p:spPr>
          <a:xfrm>
            <a:off x="5166496" y="5295701"/>
            <a:ext cx="4086412" cy="911225"/>
          </a:xfrm>
          <a:prstGeom prst="roundRect">
            <a:avLst>
              <a:gd name="adj" fmla="val 2907"/>
            </a:avLst>
          </a:prstGeom>
          <a:solidFill>
            <a:schemeClr val="bg1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algn="ctr"/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  <a:cs typeface="함초롬돋움" panose="020B0604000101010101" pitchFamily="50" charset="-127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9ADF79AD-E011-404F-ACF5-1F15A302A23D}"/>
              </a:ext>
            </a:extLst>
          </p:cNvPr>
          <p:cNvSpPr txBox="1"/>
          <p:nvPr/>
        </p:nvSpPr>
        <p:spPr>
          <a:xfrm>
            <a:off x="596776" y="2228583"/>
            <a:ext cx="3774247" cy="6908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rgbClr val="093B6D"/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차원 및 요소별 자료 분포를 시각적으로 확인할 수 있게 해주는 분석</a:t>
            </a:r>
          </a:p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rgbClr val="093B6D"/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최소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/</a:t>
            </a: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최대값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중간값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산포 정도 비교를 통해 차원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/</a:t>
            </a: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요소의 분포 형태와 </a:t>
            </a:r>
            <a:b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데이터의 극단값 등을 쉽게 파악할 수 있음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76F60D18-F517-4670-9723-5F44FFA9332A}"/>
              </a:ext>
            </a:extLst>
          </p:cNvPr>
          <p:cNvSpPr txBox="1"/>
          <p:nvPr/>
        </p:nvSpPr>
        <p:spPr>
          <a:xfrm>
            <a:off x="5110179" y="2254135"/>
            <a:ext cx="4124535" cy="63972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rgbClr val="093B6D"/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최우수 기관과의 비교를 통해 해당 기관의 성과를 검토하는 분석</a:t>
            </a:r>
            <a:endParaRPr lang="en-US" altLang="ko-KR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rgbClr val="093B6D"/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만족도가 가장 높은 동일 유형의 기관과 속성별 만족도를 비교하여 해당 기관의 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상대적 만족 수준 및 개선 속성 파악이 가능함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EA42AD49-6847-40CB-A393-DBF273E12CCD}"/>
              </a:ext>
            </a:extLst>
          </p:cNvPr>
          <p:cNvSpPr txBox="1"/>
          <p:nvPr/>
        </p:nvSpPr>
        <p:spPr>
          <a:xfrm>
            <a:off x="596776" y="4583618"/>
            <a:ext cx="3774247" cy="6908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rgbClr val="093B6D"/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차원 및 항목별 중요도와 만족도를 비교하여 우선순위를 파악하는 분석</a:t>
            </a:r>
          </a:p>
          <a:p>
            <a:pPr marL="162000" indent="-162000" defTabSz="889528">
              <a:lnSpc>
                <a:spcPct val="112000"/>
              </a:lnSpc>
              <a:spcAft>
                <a:spcPts val="300"/>
              </a:spcAft>
              <a:buClr>
                <a:srgbClr val="093B6D"/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항목별 </a:t>
            </a:r>
            <a:r>
              <a:rPr lang="en-US" altLang="ko-KR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IPA </a:t>
            </a: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분석을 실시하여 집중 개선이 필요한 구체적인 항목을 </a:t>
            </a:r>
            <a:b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파악할 수 있음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C1A825A4-C280-4E54-A8A0-6749A0A06A86}"/>
              </a:ext>
            </a:extLst>
          </p:cNvPr>
          <p:cNvSpPr txBox="1"/>
          <p:nvPr/>
        </p:nvSpPr>
        <p:spPr>
          <a:xfrm>
            <a:off x="5110179" y="4615197"/>
            <a:ext cx="4313221" cy="59247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62000" indent="-162000" defTabSz="889528">
              <a:spcAft>
                <a:spcPts val="300"/>
              </a:spcAft>
              <a:buClr>
                <a:srgbClr val="093B6D"/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불만족 응답 비중을 만족 응답 비중으로 나눈 값에 중요도를 곱한 값 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개선 효용도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으로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만족 응답 비중 대비 불만족 응답 비중이 얼마만큼  차지하고 있는지를 확인하는 분석</a:t>
            </a:r>
          </a:p>
          <a:p>
            <a:pPr marL="162000" indent="-162000" defTabSz="889528">
              <a:spcAft>
                <a:spcPts val="300"/>
              </a:spcAft>
              <a:buClr>
                <a:srgbClr val="093B6D"/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개선 효용도가 높을수록 개선이 우선되어야 하며 개선될수록 효과가  증대됨</a:t>
            </a:r>
          </a:p>
        </p:txBody>
      </p:sp>
      <p:cxnSp>
        <p:nvCxnSpPr>
          <p:cNvPr id="179" name="직선 연결선 178">
            <a:extLst>
              <a:ext uri="{FF2B5EF4-FFF2-40B4-BE49-F238E27FC236}">
                <a16:creationId xmlns:a16="http://schemas.microsoft.com/office/drawing/2014/main" id="{A961E6D3-51ED-41C6-82EB-B8FE902F63C5}"/>
              </a:ext>
            </a:extLst>
          </p:cNvPr>
          <p:cNvCxnSpPr/>
          <p:nvPr/>
        </p:nvCxnSpPr>
        <p:spPr>
          <a:xfrm>
            <a:off x="1009774" y="3130422"/>
            <a:ext cx="99072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직선 연결선 179">
            <a:extLst>
              <a:ext uri="{FF2B5EF4-FFF2-40B4-BE49-F238E27FC236}">
                <a16:creationId xmlns:a16="http://schemas.microsoft.com/office/drawing/2014/main" id="{D49AF444-2456-433D-A376-5F202180F642}"/>
              </a:ext>
            </a:extLst>
          </p:cNvPr>
          <p:cNvCxnSpPr/>
          <p:nvPr/>
        </p:nvCxnSpPr>
        <p:spPr>
          <a:xfrm>
            <a:off x="999528" y="3800351"/>
            <a:ext cx="99072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직선 연결선 180">
            <a:extLst>
              <a:ext uri="{FF2B5EF4-FFF2-40B4-BE49-F238E27FC236}">
                <a16:creationId xmlns:a16="http://schemas.microsoft.com/office/drawing/2014/main" id="{DA2F6FD0-30AF-482B-91C0-CD064589E1F8}"/>
              </a:ext>
            </a:extLst>
          </p:cNvPr>
          <p:cNvCxnSpPr/>
          <p:nvPr/>
        </p:nvCxnSpPr>
        <p:spPr>
          <a:xfrm>
            <a:off x="999528" y="3259840"/>
            <a:ext cx="99072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직선 연결선 181">
            <a:extLst>
              <a:ext uri="{FF2B5EF4-FFF2-40B4-BE49-F238E27FC236}">
                <a16:creationId xmlns:a16="http://schemas.microsoft.com/office/drawing/2014/main" id="{CA930051-9B68-4E7F-A897-D062BD20717F}"/>
              </a:ext>
            </a:extLst>
          </p:cNvPr>
          <p:cNvCxnSpPr/>
          <p:nvPr/>
        </p:nvCxnSpPr>
        <p:spPr>
          <a:xfrm>
            <a:off x="999528" y="3381646"/>
            <a:ext cx="99072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직선 연결선 182">
            <a:extLst>
              <a:ext uri="{FF2B5EF4-FFF2-40B4-BE49-F238E27FC236}">
                <a16:creationId xmlns:a16="http://schemas.microsoft.com/office/drawing/2014/main" id="{62E1157B-AF0D-4183-91E8-53314C7110BB}"/>
              </a:ext>
            </a:extLst>
          </p:cNvPr>
          <p:cNvCxnSpPr/>
          <p:nvPr/>
        </p:nvCxnSpPr>
        <p:spPr>
          <a:xfrm>
            <a:off x="999528" y="3526289"/>
            <a:ext cx="99072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직선 연결선 183">
            <a:extLst>
              <a:ext uri="{FF2B5EF4-FFF2-40B4-BE49-F238E27FC236}">
                <a16:creationId xmlns:a16="http://schemas.microsoft.com/office/drawing/2014/main" id="{28F1228E-04B8-4A7C-9C5E-5A5B039DDFFB}"/>
              </a:ext>
            </a:extLst>
          </p:cNvPr>
          <p:cNvCxnSpPr/>
          <p:nvPr/>
        </p:nvCxnSpPr>
        <p:spPr>
          <a:xfrm>
            <a:off x="999528" y="3663320"/>
            <a:ext cx="99072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DB6EF29D-0374-41D9-AB55-518E71B92E35}"/>
              </a:ext>
            </a:extLst>
          </p:cNvPr>
          <p:cNvSpPr/>
          <p:nvPr/>
        </p:nvSpPr>
        <p:spPr>
          <a:xfrm>
            <a:off x="712014" y="3093244"/>
            <a:ext cx="256151" cy="9438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r>
              <a:rPr lang="en-US" altLang="ko-KR" sz="500" dirty="0">
                <a:ln w="3175"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endParaRPr lang="ko-KR" altLang="en-US" sz="500" dirty="0">
              <a:ln w="3175"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6" name="직사각형 185">
            <a:extLst>
              <a:ext uri="{FF2B5EF4-FFF2-40B4-BE49-F238E27FC236}">
                <a16:creationId xmlns:a16="http://schemas.microsoft.com/office/drawing/2014/main" id="{E8ED97FB-A73F-4929-9191-ED002C351201}"/>
              </a:ext>
            </a:extLst>
          </p:cNvPr>
          <p:cNvSpPr/>
          <p:nvPr/>
        </p:nvSpPr>
        <p:spPr>
          <a:xfrm>
            <a:off x="712014" y="3224167"/>
            <a:ext cx="256151" cy="9438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r>
              <a:rPr lang="en-US" altLang="ko-KR" sz="500" dirty="0">
                <a:ln w="3175"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rPr>
              <a:t>80</a:t>
            </a:r>
            <a:endParaRPr lang="ko-KR" altLang="en-US" sz="500" dirty="0">
              <a:ln w="3175"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7" name="직사각형 186">
            <a:extLst>
              <a:ext uri="{FF2B5EF4-FFF2-40B4-BE49-F238E27FC236}">
                <a16:creationId xmlns:a16="http://schemas.microsoft.com/office/drawing/2014/main" id="{9DEBE4EB-0F23-44E0-887B-8FE97237F15E}"/>
              </a:ext>
            </a:extLst>
          </p:cNvPr>
          <p:cNvSpPr/>
          <p:nvPr/>
        </p:nvSpPr>
        <p:spPr>
          <a:xfrm>
            <a:off x="712014" y="3355090"/>
            <a:ext cx="256151" cy="9438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r>
              <a:rPr lang="en-US" altLang="ko-KR" sz="500" dirty="0">
                <a:ln w="3175"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rPr>
              <a:t>60</a:t>
            </a:r>
            <a:endParaRPr lang="ko-KR" altLang="en-US" sz="500" dirty="0">
              <a:ln w="3175"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8" name="직사각형 187">
            <a:extLst>
              <a:ext uri="{FF2B5EF4-FFF2-40B4-BE49-F238E27FC236}">
                <a16:creationId xmlns:a16="http://schemas.microsoft.com/office/drawing/2014/main" id="{F7A73062-5ED6-4C88-BE30-71630BB82473}"/>
              </a:ext>
            </a:extLst>
          </p:cNvPr>
          <p:cNvSpPr/>
          <p:nvPr/>
        </p:nvSpPr>
        <p:spPr>
          <a:xfrm>
            <a:off x="712014" y="3486013"/>
            <a:ext cx="256151" cy="9438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r>
              <a:rPr lang="en-US" altLang="ko-KR" sz="500" dirty="0">
                <a:ln w="3175"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rPr>
              <a:t>40</a:t>
            </a:r>
            <a:endParaRPr lang="ko-KR" altLang="en-US" sz="500" dirty="0">
              <a:ln w="3175"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9" name="직사각형 188">
            <a:extLst>
              <a:ext uri="{FF2B5EF4-FFF2-40B4-BE49-F238E27FC236}">
                <a16:creationId xmlns:a16="http://schemas.microsoft.com/office/drawing/2014/main" id="{3FA0E5AF-2B3C-48EA-8D6D-A518FC855D3A}"/>
              </a:ext>
            </a:extLst>
          </p:cNvPr>
          <p:cNvSpPr/>
          <p:nvPr/>
        </p:nvSpPr>
        <p:spPr>
          <a:xfrm>
            <a:off x="722260" y="3616936"/>
            <a:ext cx="256151" cy="9438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r>
              <a:rPr lang="en-US" altLang="ko-KR" sz="500" dirty="0">
                <a:ln w="3175"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rPr>
              <a:t>20</a:t>
            </a:r>
            <a:endParaRPr lang="ko-KR" altLang="en-US" sz="500" dirty="0">
              <a:ln w="3175"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0" name="직사각형 189">
            <a:extLst>
              <a:ext uri="{FF2B5EF4-FFF2-40B4-BE49-F238E27FC236}">
                <a16:creationId xmlns:a16="http://schemas.microsoft.com/office/drawing/2014/main" id="{1A27F28B-07C3-48C5-AFDF-EEDD52179044}"/>
              </a:ext>
            </a:extLst>
          </p:cNvPr>
          <p:cNvSpPr/>
          <p:nvPr/>
        </p:nvSpPr>
        <p:spPr>
          <a:xfrm>
            <a:off x="722260" y="3747858"/>
            <a:ext cx="256151" cy="9438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r>
              <a:rPr lang="en-US" altLang="ko-KR" sz="500" dirty="0">
                <a:ln w="3175"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rPr>
              <a:t>0</a:t>
            </a:r>
            <a:endParaRPr lang="ko-KR" altLang="en-US" sz="500" dirty="0">
              <a:ln w="3175"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직사각형 190">
            <a:extLst>
              <a:ext uri="{FF2B5EF4-FFF2-40B4-BE49-F238E27FC236}">
                <a16:creationId xmlns:a16="http://schemas.microsoft.com/office/drawing/2014/main" id="{0695846C-869E-4AA3-A7EF-D66BE335E842}"/>
              </a:ext>
            </a:extLst>
          </p:cNvPr>
          <p:cNvSpPr/>
          <p:nvPr/>
        </p:nvSpPr>
        <p:spPr>
          <a:xfrm>
            <a:off x="1111405" y="2997200"/>
            <a:ext cx="363732" cy="91354"/>
          </a:xfrm>
          <a:prstGeom prst="rect">
            <a:avLst/>
          </a:prstGeom>
          <a:solidFill>
            <a:srgbClr val="093B6D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54000" rIns="0" rtlCol="0" anchor="ctr"/>
          <a:lstStyle/>
          <a:p>
            <a:pPr algn="ctr"/>
            <a:r>
              <a:rPr lang="en-US" altLang="ko-KR" sz="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A</a:t>
            </a:r>
            <a:r>
              <a:rPr lang="ko-KR" altLang="en-US" sz="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속성</a:t>
            </a:r>
          </a:p>
        </p:txBody>
      </p: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811069AE-19B8-42A1-A687-93DF76D3BE14}"/>
              </a:ext>
            </a:extLst>
          </p:cNvPr>
          <p:cNvSpPr/>
          <p:nvPr/>
        </p:nvSpPr>
        <p:spPr>
          <a:xfrm>
            <a:off x="1589630" y="2997200"/>
            <a:ext cx="363732" cy="91354"/>
          </a:xfrm>
          <a:prstGeom prst="rect">
            <a:avLst/>
          </a:prstGeom>
          <a:solidFill>
            <a:srgbClr val="093B6D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54000" rIns="0" rtlCol="0" anchor="ctr"/>
          <a:lstStyle/>
          <a:p>
            <a:pPr algn="ctr"/>
            <a:r>
              <a:rPr lang="en-US" altLang="ko-KR" sz="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B</a:t>
            </a:r>
            <a:r>
              <a:rPr lang="ko-KR" altLang="en-US" sz="4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속성</a:t>
            </a:r>
          </a:p>
        </p:txBody>
      </p:sp>
      <p:cxnSp>
        <p:nvCxnSpPr>
          <p:cNvPr id="193" name="직선 연결선 192">
            <a:extLst>
              <a:ext uri="{FF2B5EF4-FFF2-40B4-BE49-F238E27FC236}">
                <a16:creationId xmlns:a16="http://schemas.microsoft.com/office/drawing/2014/main" id="{481A2109-7F72-4D36-9E6A-6531B4E5176E}"/>
              </a:ext>
            </a:extLst>
          </p:cNvPr>
          <p:cNvCxnSpPr>
            <a:cxnSpLocks/>
          </p:cNvCxnSpPr>
          <p:nvPr/>
        </p:nvCxnSpPr>
        <p:spPr>
          <a:xfrm>
            <a:off x="1299764" y="3129578"/>
            <a:ext cx="0" cy="58685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직선 연결선 194">
            <a:extLst>
              <a:ext uri="{FF2B5EF4-FFF2-40B4-BE49-F238E27FC236}">
                <a16:creationId xmlns:a16="http://schemas.microsoft.com/office/drawing/2014/main" id="{DF63F338-12A3-4831-96C5-AAFC248A698E}"/>
              </a:ext>
            </a:extLst>
          </p:cNvPr>
          <p:cNvCxnSpPr>
            <a:cxnSpLocks/>
          </p:cNvCxnSpPr>
          <p:nvPr/>
        </p:nvCxnSpPr>
        <p:spPr>
          <a:xfrm>
            <a:off x="1768519" y="3131234"/>
            <a:ext cx="0" cy="39505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TextBox 196">
            <a:extLst>
              <a:ext uri="{FF2B5EF4-FFF2-40B4-BE49-F238E27FC236}">
                <a16:creationId xmlns:a16="http://schemas.microsoft.com/office/drawing/2014/main" id="{F810BC10-6F08-4406-B0E7-115A2D557AB6}"/>
              </a:ext>
            </a:extLst>
          </p:cNvPr>
          <p:cNvSpPr txBox="1"/>
          <p:nvPr/>
        </p:nvSpPr>
        <p:spPr>
          <a:xfrm>
            <a:off x="2046099" y="3082945"/>
            <a:ext cx="460578" cy="9233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600" b="1" spc="-80" dirty="0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← </a:t>
            </a:r>
            <a:r>
              <a:rPr lang="ko-KR" altLang="en-US" sz="600" b="1" spc="-80" dirty="0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최대값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5AB19636-E50C-47F7-A7D1-7362BC668C34}"/>
              </a:ext>
            </a:extLst>
          </p:cNvPr>
          <p:cNvSpPr txBox="1"/>
          <p:nvPr/>
        </p:nvSpPr>
        <p:spPr>
          <a:xfrm>
            <a:off x="2046099" y="3185639"/>
            <a:ext cx="460578" cy="9233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600" b="1" spc="-80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← 3</a:t>
            </a:r>
            <a:r>
              <a:rPr lang="ko-KR" altLang="en-US" sz="600" b="1" spc="-80" dirty="0" err="1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분위수</a:t>
            </a:r>
            <a:endParaRPr lang="ko-KR" altLang="en-US" sz="600" b="1" spc="-80" dirty="0">
              <a:ln w="3175">
                <a:solidFill>
                  <a:srgbClr val="0F5AA8">
                    <a:alpha val="0"/>
                  </a:srgbClr>
                </a:solidFill>
              </a:ln>
              <a:solidFill>
                <a:srgbClr val="0F5AA8"/>
              </a:solidFill>
              <a:latin typeface="+mn-ea"/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96E91150-3B97-4D40-9189-B8A67879E0E7}"/>
              </a:ext>
            </a:extLst>
          </p:cNvPr>
          <p:cNvSpPr txBox="1"/>
          <p:nvPr/>
        </p:nvSpPr>
        <p:spPr>
          <a:xfrm>
            <a:off x="2046099" y="3288333"/>
            <a:ext cx="460578" cy="9233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600" b="1" spc="-80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← </a:t>
            </a:r>
            <a:r>
              <a:rPr lang="ko-KR" altLang="en-US" sz="600" b="1" spc="-80" dirty="0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중간값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E066AD10-43FB-4A62-8A77-A13AA840F5DF}"/>
              </a:ext>
            </a:extLst>
          </p:cNvPr>
          <p:cNvSpPr txBox="1"/>
          <p:nvPr/>
        </p:nvSpPr>
        <p:spPr>
          <a:xfrm>
            <a:off x="2046099" y="3391027"/>
            <a:ext cx="460578" cy="9233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600" b="1" spc="-80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← 1</a:t>
            </a:r>
            <a:r>
              <a:rPr lang="ko-KR" altLang="en-US" sz="600" b="1" spc="-80" dirty="0" err="1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분위수</a:t>
            </a:r>
            <a:endParaRPr lang="ko-KR" altLang="en-US" sz="600" b="1" spc="-80" dirty="0">
              <a:ln w="3175">
                <a:solidFill>
                  <a:srgbClr val="0F5AA8">
                    <a:alpha val="0"/>
                  </a:srgbClr>
                </a:solidFill>
              </a:ln>
              <a:solidFill>
                <a:srgbClr val="0F5AA8"/>
              </a:solidFill>
              <a:latin typeface="+mn-ea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1FC9B3CE-7317-455D-AF80-58B8A4DDC614}"/>
              </a:ext>
            </a:extLst>
          </p:cNvPr>
          <p:cNvSpPr txBox="1"/>
          <p:nvPr/>
        </p:nvSpPr>
        <p:spPr>
          <a:xfrm>
            <a:off x="2046099" y="3493721"/>
            <a:ext cx="460578" cy="9233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600" b="1" spc="-80" dirty="0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← </a:t>
            </a:r>
            <a:r>
              <a:rPr lang="ko-KR" altLang="en-US" sz="600" b="1" spc="-80" dirty="0">
                <a:ln w="3175">
                  <a:solidFill>
                    <a:srgbClr val="0F5AA8">
                      <a:alpha val="0"/>
                    </a:srgbClr>
                  </a:solidFill>
                </a:ln>
                <a:solidFill>
                  <a:srgbClr val="0F5AA8"/>
                </a:solidFill>
                <a:latin typeface="+mn-ea"/>
              </a:rPr>
              <a:t>최소값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C17FA6B6-665B-492C-A0D5-601C6E3FD857}"/>
              </a:ext>
            </a:extLst>
          </p:cNvPr>
          <p:cNvSpPr txBox="1"/>
          <p:nvPr/>
        </p:nvSpPr>
        <p:spPr>
          <a:xfrm>
            <a:off x="2472645" y="2979418"/>
            <a:ext cx="224223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72000" indent="-72000">
              <a:buFont typeface="Arial" panose="020B0604020202020204" pitchFamily="34" charset="0"/>
              <a:buChar char="•"/>
            </a:pP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A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속성의 </a:t>
            </a:r>
            <a:r>
              <a:rPr lang="ko-KR" altLang="en-US" sz="600" spc="-50" dirty="0" err="1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중간값이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B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속성 보다 크므로 </a:t>
            </a: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A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속성의 만족도가</a:t>
            </a: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B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속성 보다 </a:t>
            </a: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/>
            </a:r>
            <a:b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</a:b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낮은 것으로 파악됨</a:t>
            </a:r>
            <a:endParaRPr lang="en-US" altLang="ko-KR" sz="6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 marL="72000" indent="-72000">
              <a:buFont typeface="Arial" panose="020B0604020202020204" pitchFamily="34" charset="0"/>
              <a:buChar char="•"/>
            </a:pP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A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속성의 </a:t>
            </a: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IQR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이 </a:t>
            </a: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B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속성 모다 크므로 </a:t>
            </a: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A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속성의 서비스 표준화 수준이 </a:t>
            </a: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/>
            </a:r>
            <a:b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</a:br>
            <a:r>
              <a:rPr lang="en-US" altLang="ko-KR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B</a:t>
            </a: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속성 보다 낮은 것으로 파악됨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835552AB-FB49-40BD-A37C-558779641015}"/>
              </a:ext>
            </a:extLst>
          </p:cNvPr>
          <p:cNvSpPr txBox="1"/>
          <p:nvPr/>
        </p:nvSpPr>
        <p:spPr>
          <a:xfrm>
            <a:off x="2543175" y="3442306"/>
            <a:ext cx="1195170" cy="3833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※ 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최대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(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최소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)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값 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: 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자료의 최대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(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최소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) </a:t>
            </a:r>
            <a:r>
              <a:rPr lang="ko-KR" altLang="en-US" sz="400" spc="-50" dirty="0" err="1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응답값</a:t>
            </a:r>
            <a:endParaRPr lang="en-US" altLang="ko-KR" sz="4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ko-KR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※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3</a:t>
            </a:r>
            <a:r>
              <a:rPr lang="ko-KR" altLang="en-US" sz="400" spc="-50" dirty="0" err="1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분위수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: 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내림차순으로 정렬한 자료의 상위 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25% </a:t>
            </a:r>
            <a:r>
              <a:rPr lang="ko-KR" altLang="en-US" sz="400" spc="-50" dirty="0" err="1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응답값</a:t>
            </a:r>
            <a:endParaRPr lang="en-US" altLang="ko-KR" sz="4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※ 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중간값 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: 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내림차순으로 정렬한 자료의 상위 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50% </a:t>
            </a:r>
            <a:r>
              <a:rPr lang="ko-KR" altLang="en-US" sz="400" spc="-50" dirty="0" err="1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응답값</a:t>
            </a:r>
            <a:endParaRPr lang="en-US" altLang="ko-KR" sz="4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※ 1</a:t>
            </a:r>
            <a:r>
              <a:rPr lang="ko-KR" altLang="en-US" sz="400" spc="-50" dirty="0" err="1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분위수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: 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내림차순으로 정렬한 자료의 하위 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25</a:t>
            </a:r>
            <a:r>
              <a:rPr lang="en-US" altLang="ko-KR" sz="400" spc="-5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% </a:t>
            </a:r>
            <a:r>
              <a:rPr lang="ko-KR" altLang="en-US" sz="400" spc="-5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응답값</a:t>
            </a:r>
            <a:endParaRPr lang="en-US" altLang="ko-KR" sz="4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6D750C35-2766-4DB5-8CE5-3A413F1CA178}"/>
              </a:ext>
            </a:extLst>
          </p:cNvPr>
          <p:cNvSpPr txBox="1"/>
          <p:nvPr/>
        </p:nvSpPr>
        <p:spPr>
          <a:xfrm>
            <a:off x="3670928" y="3442306"/>
            <a:ext cx="1048710" cy="3833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※ IQR : 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사분위수 범위로 ‘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3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분위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-1</a:t>
            </a:r>
            <a:r>
              <a:rPr lang="ko-KR" altLang="en-US" sz="400" spc="-50" dirty="0" err="1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분위수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’ 값</a:t>
            </a:r>
          </a:p>
          <a:p>
            <a:pPr>
              <a:lnSpc>
                <a:spcPct val="120000"/>
              </a:lnSpc>
            </a:pP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※ 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표준화 점수 </a:t>
            </a:r>
            <a:r>
              <a:rPr lang="en-US" altLang="ko-KR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: </a:t>
            </a:r>
            <a:r>
              <a:rPr lang="ko-KR" altLang="en-US" sz="4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차원 및 요소들의 평균과 만족도 평균의 차를 표준편차로 나눈 값으로 차원 및 요소간 서비스 표준화 수준의 비교 평가가 가능함</a:t>
            </a:r>
          </a:p>
        </p:txBody>
      </p:sp>
      <p:graphicFrame>
        <p:nvGraphicFramePr>
          <p:cNvPr id="194" name="표 193">
            <a:extLst>
              <a:ext uri="{FF2B5EF4-FFF2-40B4-BE49-F238E27FC236}">
                <a16:creationId xmlns:a16="http://schemas.microsoft.com/office/drawing/2014/main" id="{6CD24770-800B-47DF-AD78-F10C79F35CC6}"/>
              </a:ext>
            </a:extLst>
          </p:cNvPr>
          <p:cNvGraphicFramePr>
            <a:graphicFrameLocks noGrp="1"/>
          </p:cNvGraphicFramePr>
          <p:nvPr/>
        </p:nvGraphicFramePr>
        <p:xfrm>
          <a:off x="1228447" y="3211190"/>
          <a:ext cx="129648" cy="3833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48">
                  <a:extLst>
                    <a:ext uri="{9D8B030D-6E8A-4147-A177-3AD203B41FA5}">
                      <a16:colId xmlns:a16="http://schemas.microsoft.com/office/drawing/2014/main" val="982547358"/>
                    </a:ext>
                  </a:extLst>
                </a:gridCol>
              </a:tblGrid>
              <a:tr h="191656">
                <a:tc>
                  <a:txBody>
                    <a:bodyPr/>
                    <a:lstStyle/>
                    <a:p>
                      <a:pPr latinLnBrk="1"/>
                      <a:endParaRPr lang="ko-KR" altLang="en-US" sz="500" dirty="0"/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0863959"/>
                  </a:ext>
                </a:extLst>
              </a:tr>
              <a:tr h="191656">
                <a:tc>
                  <a:txBody>
                    <a:bodyPr/>
                    <a:lstStyle/>
                    <a:p>
                      <a:pPr latinLnBrk="1"/>
                      <a:endParaRPr lang="ko-KR" altLang="en-US" sz="500" dirty="0"/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063203"/>
                  </a:ext>
                </a:extLst>
              </a:tr>
            </a:tbl>
          </a:graphicData>
        </a:graphic>
      </p:graphicFrame>
      <p:graphicFrame>
        <p:nvGraphicFramePr>
          <p:cNvPr id="196" name="표 195">
            <a:extLst>
              <a:ext uri="{FF2B5EF4-FFF2-40B4-BE49-F238E27FC236}">
                <a16:creationId xmlns:a16="http://schemas.microsoft.com/office/drawing/2014/main" id="{C3882C68-C619-4280-BF9B-63C85F35B892}"/>
              </a:ext>
            </a:extLst>
          </p:cNvPr>
          <p:cNvGraphicFramePr>
            <a:graphicFrameLocks noGrp="1"/>
          </p:cNvGraphicFramePr>
          <p:nvPr/>
        </p:nvGraphicFramePr>
        <p:xfrm>
          <a:off x="1706672" y="3161661"/>
          <a:ext cx="129648" cy="335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48">
                  <a:extLst>
                    <a:ext uri="{9D8B030D-6E8A-4147-A177-3AD203B41FA5}">
                      <a16:colId xmlns:a16="http://schemas.microsoft.com/office/drawing/2014/main" val="982547358"/>
                    </a:ext>
                  </a:extLst>
                </a:gridCol>
              </a:tblGrid>
              <a:tr h="150653">
                <a:tc>
                  <a:txBody>
                    <a:bodyPr/>
                    <a:lstStyle/>
                    <a:p>
                      <a:pPr latinLnBrk="1"/>
                      <a:endParaRPr lang="ko-KR" altLang="en-US" sz="500" dirty="0"/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0863959"/>
                  </a:ext>
                </a:extLst>
              </a:tr>
              <a:tr h="150653">
                <a:tc>
                  <a:txBody>
                    <a:bodyPr/>
                    <a:lstStyle/>
                    <a:p>
                      <a:pPr latinLnBrk="1"/>
                      <a:endParaRPr lang="ko-KR" altLang="en-US" sz="500" dirty="0"/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063203"/>
                  </a:ext>
                </a:extLst>
              </a:tr>
            </a:tbl>
          </a:graphicData>
        </a:graphic>
      </p:graphicFrame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87BBA0FE-D8C0-42BE-ACA3-A2238FD8CA6B}"/>
              </a:ext>
            </a:extLst>
          </p:cNvPr>
          <p:cNvSpPr/>
          <p:nvPr/>
        </p:nvSpPr>
        <p:spPr>
          <a:xfrm rot="20050795">
            <a:off x="1122845" y="3298683"/>
            <a:ext cx="677417" cy="1923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spc="-6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예시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6089EBE2-4FEC-4120-8495-DC008225D2FF}"/>
              </a:ext>
            </a:extLst>
          </p:cNvPr>
          <p:cNvSpPr txBox="1"/>
          <p:nvPr/>
        </p:nvSpPr>
        <p:spPr>
          <a:xfrm>
            <a:off x="5269768" y="5848117"/>
            <a:ext cx="4072888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* </a:t>
            </a:r>
            <a:r>
              <a:rPr lang="ko-KR" altLang="en-US" sz="8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만족률</a:t>
            </a:r>
            <a:r>
              <a:rPr lang="en-US" altLang="ko-KR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(SR) :  7</a:t>
            </a:r>
            <a:r>
              <a:rPr lang="ko-KR" altLang="en-US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 척도 중 ⑤ 약간 만족</a:t>
            </a:r>
            <a:r>
              <a:rPr lang="en-US" altLang="ko-KR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⑥ </a:t>
            </a:r>
            <a:r>
              <a:rPr lang="ko-KR" altLang="en-US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만족</a:t>
            </a:r>
            <a:r>
              <a:rPr lang="en-US" altLang="ko-KR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⑦ </a:t>
            </a:r>
            <a:r>
              <a:rPr lang="ko-KR" altLang="en-US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매우 만족의 응답 비율</a:t>
            </a:r>
            <a:endParaRPr lang="en-US" altLang="ko-KR" sz="8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r>
              <a:rPr lang="en-US" altLang="ko-KR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** </a:t>
            </a:r>
            <a:r>
              <a:rPr lang="ko-KR" altLang="en-US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불만율</a:t>
            </a:r>
            <a:r>
              <a:rPr lang="en-US" altLang="ko-KR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(DR) : 7</a:t>
            </a:r>
            <a:r>
              <a:rPr lang="ko-KR" altLang="en-US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점 척도 중 ① 매우 불만족</a:t>
            </a:r>
            <a:r>
              <a:rPr lang="en-US" altLang="ko-KR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② 불만족</a:t>
            </a:r>
            <a:r>
              <a:rPr lang="en-US" altLang="ko-KR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8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③ 약간 불만족의 응답 비율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456A9E04-8B9A-43C5-8559-F11CC81842CD}"/>
                  </a:ext>
                </a:extLst>
              </p:cNvPr>
              <p:cNvSpPr txBox="1"/>
              <p:nvPr/>
            </p:nvSpPr>
            <p:spPr>
              <a:xfrm>
                <a:off x="6426688" y="5408143"/>
                <a:ext cx="2718543" cy="283860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ko-KR" altLang="en-US" sz="1000" dirty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개</a:t>
                </a:r>
                <a14:m>
                  <m:oMath xmlns:m="http://schemas.openxmlformats.org/officeDocument/2006/math">
                    <m:r>
                      <a:rPr lang="ko-KR" altLang="en-US" sz="10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선</m:t>
                    </m:r>
                    <m:r>
                      <a:rPr lang="en-US" altLang="ko-KR" sz="10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ko-KR" altLang="en-US" sz="10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효</m:t>
                    </m:r>
                    <m:r>
                      <a:rPr lang="ko-KR" altLang="en-US" sz="10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용</m:t>
                    </m:r>
                    <m:r>
                      <a:rPr lang="ko-KR" altLang="en-US" sz="10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𝐼𝐸𝑅</m:t>
                        </m:r>
                      </m:e>
                    </m:d>
                    <m:r>
                      <a:rPr lang="en-US" altLang="ko-KR" sz="10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ko-KR" altLang="en-US" sz="10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중</m:t>
                    </m:r>
                    <m:r>
                      <a:rPr lang="ko-KR" altLang="en-US" sz="10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요</m:t>
                    </m:r>
                    <m:r>
                      <a:rPr lang="ko-KR" altLang="en-US" sz="10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𝐼𝑚𝑝𝑎𝑐𝑡</m:t>
                        </m:r>
                      </m:e>
                    </m:d>
                    <m:r>
                      <a:rPr lang="en-US" altLang="ko-KR" sz="10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f>
                      <m:fPr>
                        <m:ctrlPr>
                          <a:rPr lang="en-US" altLang="ko-KR" sz="10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ko-KR" altLang="en-US" sz="10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불만율</m:t>
                        </m:r>
                        <m: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𝐷𝑅</m:t>
                        </m:r>
                        <m: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ko-KR" altLang="en-US" sz="10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만</m:t>
                        </m:r>
                        <m:r>
                          <a:rPr lang="ko-KR" altLang="en-US" sz="10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족</m:t>
                        </m:r>
                        <m:r>
                          <a:rPr lang="ko-KR" altLang="en-US" sz="10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률</m:t>
                        </m:r>
                        <m: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𝑆𝑅</m:t>
                        </m:r>
                        <m:r>
                          <a:rPr lang="en-US" altLang="ko-KR" sz="10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endParaRPr lang="ko-KR" altLang="en-US" sz="1000" dirty="0">
                  <a:ln w="3175"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456A9E04-8B9A-43C5-8559-F11CC81842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26688" y="5408143"/>
                <a:ext cx="2718543" cy="283860"/>
              </a:xfrm>
              <a:prstGeom prst="rect">
                <a:avLst/>
              </a:prstGeom>
              <a:blipFill>
                <a:blip r:embed="rId2"/>
                <a:stretch>
                  <a:fillRect b="-2128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9" name="사각형: 둥근 모서리 208">
            <a:extLst>
              <a:ext uri="{FF2B5EF4-FFF2-40B4-BE49-F238E27FC236}">
                <a16:creationId xmlns:a16="http://schemas.microsoft.com/office/drawing/2014/main" id="{6D1AF1E5-93BB-45F0-B139-0C9B5F6C256E}"/>
              </a:ext>
            </a:extLst>
          </p:cNvPr>
          <p:cNvSpPr/>
          <p:nvPr/>
        </p:nvSpPr>
        <p:spPr>
          <a:xfrm>
            <a:off x="5298854" y="5442109"/>
            <a:ext cx="811433" cy="228629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9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산출식</a:t>
            </a:r>
            <a:endParaRPr lang="ko-KR" altLang="en-US" sz="1000" spc="-9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cxnSp>
        <p:nvCxnSpPr>
          <p:cNvPr id="210" name="직선 연결선 209">
            <a:extLst>
              <a:ext uri="{FF2B5EF4-FFF2-40B4-BE49-F238E27FC236}">
                <a16:creationId xmlns:a16="http://schemas.microsoft.com/office/drawing/2014/main" id="{7770490D-0A14-438A-A1F2-8B1F9E6D03A4}"/>
              </a:ext>
            </a:extLst>
          </p:cNvPr>
          <p:cNvCxnSpPr>
            <a:cxnSpLocks/>
          </p:cNvCxnSpPr>
          <p:nvPr/>
        </p:nvCxnSpPr>
        <p:spPr>
          <a:xfrm>
            <a:off x="5247552" y="5808121"/>
            <a:ext cx="39243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직사각형 210">
            <a:extLst>
              <a:ext uri="{FF2B5EF4-FFF2-40B4-BE49-F238E27FC236}">
                <a16:creationId xmlns:a16="http://schemas.microsoft.com/office/drawing/2014/main" id="{B47FA714-130D-4FE5-BBAD-35572D4089EC}"/>
              </a:ext>
            </a:extLst>
          </p:cNvPr>
          <p:cNvSpPr/>
          <p:nvPr/>
        </p:nvSpPr>
        <p:spPr>
          <a:xfrm>
            <a:off x="714375" y="5349756"/>
            <a:ext cx="581250" cy="167314"/>
          </a:xfrm>
          <a:prstGeom prst="rect">
            <a:avLst/>
          </a:prstGeom>
          <a:solidFill>
            <a:srgbClr val="E03C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700" spc="-100" dirty="0"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중점개선</a:t>
            </a:r>
          </a:p>
        </p:txBody>
      </p:sp>
      <p:sp>
        <p:nvSpPr>
          <p:cNvPr id="212" name="직사각형 211">
            <a:extLst>
              <a:ext uri="{FF2B5EF4-FFF2-40B4-BE49-F238E27FC236}">
                <a16:creationId xmlns:a16="http://schemas.microsoft.com/office/drawing/2014/main" id="{19FDAD2E-88E6-4E40-8DF3-D6B60313E462}"/>
              </a:ext>
            </a:extLst>
          </p:cNvPr>
          <p:cNvSpPr/>
          <p:nvPr/>
        </p:nvSpPr>
        <p:spPr>
          <a:xfrm>
            <a:off x="714375" y="5564262"/>
            <a:ext cx="581250" cy="167314"/>
          </a:xfrm>
          <a:prstGeom prst="rect">
            <a:avLst/>
          </a:prstGeom>
          <a:solidFill>
            <a:srgbClr val="FAD8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700" spc="-100" dirty="0">
                <a:solidFill>
                  <a:schemeClr val="tx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점진개선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2C86093A-E60F-4923-A746-86D6D7E7DC8C}"/>
              </a:ext>
            </a:extLst>
          </p:cNvPr>
          <p:cNvSpPr txBox="1"/>
          <p:nvPr/>
        </p:nvSpPr>
        <p:spPr>
          <a:xfrm>
            <a:off x="1258059" y="5324903"/>
            <a:ext cx="1707390" cy="20811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중요도는 높으나 만족도는 낮은 경우</a:t>
            </a:r>
            <a:endParaRPr lang="en-US" altLang="ko-KR" sz="6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개선 시 가장 큰 효과를 얻을 수 있음</a:t>
            </a:r>
            <a:endParaRPr lang="en-US" altLang="ko-KR" sz="6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31A38B54-973C-4AA2-B71D-30D47CFA2730}"/>
              </a:ext>
            </a:extLst>
          </p:cNvPr>
          <p:cNvSpPr/>
          <p:nvPr/>
        </p:nvSpPr>
        <p:spPr>
          <a:xfrm>
            <a:off x="714375" y="5778768"/>
            <a:ext cx="581250" cy="16731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700" spc="-100" dirty="0">
                <a:solidFill>
                  <a:schemeClr val="tx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지속유지</a:t>
            </a:r>
          </a:p>
        </p:txBody>
      </p:sp>
      <p:sp>
        <p:nvSpPr>
          <p:cNvPr id="215" name="직사각형 214">
            <a:extLst>
              <a:ext uri="{FF2B5EF4-FFF2-40B4-BE49-F238E27FC236}">
                <a16:creationId xmlns:a16="http://schemas.microsoft.com/office/drawing/2014/main" id="{F7D104FD-6848-4948-A2F6-D31AA3C9D5E0}"/>
              </a:ext>
            </a:extLst>
          </p:cNvPr>
          <p:cNvSpPr/>
          <p:nvPr/>
        </p:nvSpPr>
        <p:spPr>
          <a:xfrm>
            <a:off x="714375" y="5993273"/>
            <a:ext cx="581250" cy="167314"/>
          </a:xfrm>
          <a:prstGeom prst="rect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700" spc="-100" dirty="0"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유지강화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A1B9D808-7CA9-49E0-B235-EAAB6F8B7D17}"/>
              </a:ext>
            </a:extLst>
          </p:cNvPr>
          <p:cNvSpPr txBox="1"/>
          <p:nvPr/>
        </p:nvSpPr>
        <p:spPr>
          <a:xfrm>
            <a:off x="1258059" y="5537207"/>
            <a:ext cx="1707390" cy="20811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중요도와 만족도가 모두 </a:t>
            </a:r>
            <a:r>
              <a:rPr lang="ko-KR" altLang="en-US" sz="600" spc="-5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낮은 경우</a:t>
            </a:r>
            <a:endParaRPr lang="en-US" altLang="ko-KR" sz="6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선별하여 점진적으로 </a:t>
            </a:r>
            <a:r>
              <a:rPr lang="ko-KR" altLang="en-US" sz="600" spc="-50" err="1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개선토록</a:t>
            </a:r>
            <a:r>
              <a:rPr lang="ko-KR" altLang="en-US" sz="600" spc="-5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함</a:t>
            </a:r>
            <a:endParaRPr lang="en-US" altLang="ko-KR" sz="6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2E7D676A-8196-4E88-8174-FE2CC8A3C36F}"/>
              </a:ext>
            </a:extLst>
          </p:cNvPr>
          <p:cNvSpPr txBox="1"/>
          <p:nvPr/>
        </p:nvSpPr>
        <p:spPr>
          <a:xfrm>
            <a:off x="1258059" y="5749510"/>
            <a:ext cx="1793115" cy="20811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중요도는 낮으나 만족도는 </a:t>
            </a:r>
            <a:r>
              <a:rPr lang="ko-KR" altLang="en-US" sz="600" spc="-5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높은 경우</a:t>
            </a:r>
            <a:endParaRPr lang="en-US" altLang="ko-KR" sz="6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만족도가 높아 지속적인 </a:t>
            </a:r>
            <a:r>
              <a:rPr lang="ko-KR" altLang="en-US" sz="600" spc="-5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관리가 필요함</a:t>
            </a:r>
            <a:endParaRPr lang="en-US" altLang="ko-KR" sz="6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534C5BAE-7693-47A4-B336-21AF42C25C13}"/>
              </a:ext>
            </a:extLst>
          </p:cNvPr>
          <p:cNvSpPr txBox="1"/>
          <p:nvPr/>
        </p:nvSpPr>
        <p:spPr>
          <a:xfrm>
            <a:off x="1258059" y="5961810"/>
            <a:ext cx="1793111" cy="20811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중요도와 만족도가 모두 </a:t>
            </a:r>
            <a:r>
              <a:rPr lang="ko-KR" altLang="en-US" sz="600" spc="-5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높은 경우</a:t>
            </a:r>
            <a:endParaRPr lang="en-US" altLang="ko-KR" sz="6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6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강점영역으로 지속적인 </a:t>
            </a:r>
            <a:r>
              <a:rPr lang="ko-KR" altLang="en-US" sz="600" spc="-5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강화가 필요함</a:t>
            </a:r>
            <a:endParaRPr lang="en-US" altLang="ko-KR" sz="600" spc="-50" dirty="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475B5F08-6362-46EF-9F46-FA3A63924AC7}"/>
              </a:ext>
            </a:extLst>
          </p:cNvPr>
          <p:cNvSpPr/>
          <p:nvPr/>
        </p:nvSpPr>
        <p:spPr>
          <a:xfrm>
            <a:off x="3296178" y="5465294"/>
            <a:ext cx="1315428" cy="496800"/>
          </a:xfrm>
          <a:prstGeom prst="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0" name="직선 연결선 219">
            <a:extLst>
              <a:ext uri="{FF2B5EF4-FFF2-40B4-BE49-F238E27FC236}">
                <a16:creationId xmlns:a16="http://schemas.microsoft.com/office/drawing/2014/main" id="{D997CAB9-885B-471E-B0F4-9FE575BEC34D}"/>
              </a:ext>
            </a:extLst>
          </p:cNvPr>
          <p:cNvCxnSpPr>
            <a:cxnSpLocks/>
            <a:stCxn id="219" idx="1"/>
            <a:endCxn id="219" idx="3"/>
          </p:cNvCxnSpPr>
          <p:nvPr/>
        </p:nvCxnSpPr>
        <p:spPr>
          <a:xfrm>
            <a:off x="3296178" y="5713694"/>
            <a:ext cx="131542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직선 연결선 220">
            <a:extLst>
              <a:ext uri="{FF2B5EF4-FFF2-40B4-BE49-F238E27FC236}">
                <a16:creationId xmlns:a16="http://schemas.microsoft.com/office/drawing/2014/main" id="{E2735BE7-51A7-4C45-B1B1-B5E00BA34B82}"/>
              </a:ext>
            </a:extLst>
          </p:cNvPr>
          <p:cNvCxnSpPr>
            <a:cxnSpLocks/>
            <a:stCxn id="219" idx="2"/>
            <a:endCxn id="219" idx="0"/>
          </p:cNvCxnSpPr>
          <p:nvPr/>
        </p:nvCxnSpPr>
        <p:spPr>
          <a:xfrm flipV="1">
            <a:off x="3953893" y="5465294"/>
            <a:ext cx="0" cy="49680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직사각형 221">
            <a:extLst>
              <a:ext uri="{FF2B5EF4-FFF2-40B4-BE49-F238E27FC236}">
                <a16:creationId xmlns:a16="http://schemas.microsoft.com/office/drawing/2014/main" id="{899C333F-1810-47C7-89B9-745C0A8D51BA}"/>
              </a:ext>
            </a:extLst>
          </p:cNvPr>
          <p:cNvSpPr/>
          <p:nvPr/>
        </p:nvSpPr>
        <p:spPr>
          <a:xfrm>
            <a:off x="4214404" y="5968803"/>
            <a:ext cx="404763" cy="90914"/>
          </a:xfrm>
          <a:prstGeom prst="rect">
            <a:avLst/>
          </a:prstGeom>
          <a:solidFill>
            <a:srgbClr val="E03C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400" spc="-40" dirty="0"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중점개선</a:t>
            </a:r>
          </a:p>
        </p:txBody>
      </p:sp>
      <p:sp>
        <p:nvSpPr>
          <p:cNvPr id="223" name="직사각형 222">
            <a:extLst>
              <a:ext uri="{FF2B5EF4-FFF2-40B4-BE49-F238E27FC236}">
                <a16:creationId xmlns:a16="http://schemas.microsoft.com/office/drawing/2014/main" id="{42718DB2-0D6F-4ACD-9A0E-850C88DB164A}"/>
              </a:ext>
            </a:extLst>
          </p:cNvPr>
          <p:cNvSpPr/>
          <p:nvPr/>
        </p:nvSpPr>
        <p:spPr>
          <a:xfrm>
            <a:off x="3291764" y="5969142"/>
            <a:ext cx="404763" cy="90914"/>
          </a:xfrm>
          <a:prstGeom prst="rect">
            <a:avLst/>
          </a:prstGeom>
          <a:solidFill>
            <a:srgbClr val="FAD8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400" spc="-40" dirty="0">
                <a:solidFill>
                  <a:schemeClr val="tx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점진개선</a:t>
            </a:r>
          </a:p>
        </p:txBody>
      </p:sp>
      <p:sp>
        <p:nvSpPr>
          <p:cNvPr id="224" name="직사각형 223">
            <a:extLst>
              <a:ext uri="{FF2B5EF4-FFF2-40B4-BE49-F238E27FC236}">
                <a16:creationId xmlns:a16="http://schemas.microsoft.com/office/drawing/2014/main" id="{E541DC60-B6CC-46FD-9010-62A3A40BD9AF}"/>
              </a:ext>
            </a:extLst>
          </p:cNvPr>
          <p:cNvSpPr/>
          <p:nvPr/>
        </p:nvSpPr>
        <p:spPr>
          <a:xfrm>
            <a:off x="4214404" y="5371806"/>
            <a:ext cx="404763" cy="90914"/>
          </a:xfrm>
          <a:prstGeom prst="rect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400" spc="-40" dirty="0"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유지강화</a:t>
            </a:r>
          </a:p>
        </p:txBody>
      </p:sp>
      <p:sp>
        <p:nvSpPr>
          <p:cNvPr id="225" name="직사각형 224">
            <a:extLst>
              <a:ext uri="{FF2B5EF4-FFF2-40B4-BE49-F238E27FC236}">
                <a16:creationId xmlns:a16="http://schemas.microsoft.com/office/drawing/2014/main" id="{53E22380-E1E8-4648-B9E4-3B80D2CF7CF1}"/>
              </a:ext>
            </a:extLst>
          </p:cNvPr>
          <p:cNvSpPr/>
          <p:nvPr/>
        </p:nvSpPr>
        <p:spPr>
          <a:xfrm>
            <a:off x="3291764" y="5372145"/>
            <a:ext cx="404763" cy="9091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400" spc="-40" dirty="0">
                <a:solidFill>
                  <a:schemeClr val="tx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지속유지</a:t>
            </a:r>
          </a:p>
        </p:txBody>
      </p:sp>
      <p:sp>
        <p:nvSpPr>
          <p:cNvPr id="226" name="화살표: 왼쪽/오른쪽 225">
            <a:extLst>
              <a:ext uri="{FF2B5EF4-FFF2-40B4-BE49-F238E27FC236}">
                <a16:creationId xmlns:a16="http://schemas.microsoft.com/office/drawing/2014/main" id="{86DE348C-E517-4120-96AD-CC3E2890E2A2}"/>
              </a:ext>
            </a:extLst>
          </p:cNvPr>
          <p:cNvSpPr/>
          <p:nvPr/>
        </p:nvSpPr>
        <p:spPr>
          <a:xfrm>
            <a:off x="3284258" y="6097996"/>
            <a:ext cx="1160489" cy="28388"/>
          </a:xfrm>
          <a:prstGeom prst="left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화살표: 왼쪽/오른쪽 226">
            <a:extLst>
              <a:ext uri="{FF2B5EF4-FFF2-40B4-BE49-F238E27FC236}">
                <a16:creationId xmlns:a16="http://schemas.microsoft.com/office/drawing/2014/main" id="{F7CD586E-6771-4829-95B7-DC29674C3FDC}"/>
              </a:ext>
            </a:extLst>
          </p:cNvPr>
          <p:cNvSpPr/>
          <p:nvPr/>
        </p:nvSpPr>
        <p:spPr>
          <a:xfrm rot="16200000">
            <a:off x="2916895" y="5735175"/>
            <a:ext cx="496799" cy="42375"/>
          </a:xfrm>
          <a:prstGeom prst="left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>
            <a:extLst>
              <a:ext uri="{FF2B5EF4-FFF2-40B4-BE49-F238E27FC236}">
                <a16:creationId xmlns:a16="http://schemas.microsoft.com/office/drawing/2014/main" id="{4043B3F8-556A-4CD5-8750-76E04608F83C}"/>
              </a:ext>
            </a:extLst>
          </p:cNvPr>
          <p:cNvSpPr/>
          <p:nvPr/>
        </p:nvSpPr>
        <p:spPr>
          <a:xfrm>
            <a:off x="3665429" y="6071432"/>
            <a:ext cx="398147" cy="738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8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만족도</a:t>
            </a:r>
          </a:p>
        </p:txBody>
      </p:sp>
      <p:sp>
        <p:nvSpPr>
          <p:cNvPr id="229" name="직사각형 228">
            <a:extLst>
              <a:ext uri="{FF2B5EF4-FFF2-40B4-BE49-F238E27FC236}">
                <a16:creationId xmlns:a16="http://schemas.microsoft.com/office/drawing/2014/main" id="{FD9178AC-40DF-459D-A47A-9FB41042B4BF}"/>
              </a:ext>
            </a:extLst>
          </p:cNvPr>
          <p:cNvSpPr/>
          <p:nvPr/>
        </p:nvSpPr>
        <p:spPr>
          <a:xfrm rot="16200000">
            <a:off x="3031932" y="5701244"/>
            <a:ext cx="266725" cy="11023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8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중요도</a:t>
            </a:r>
          </a:p>
        </p:txBody>
      </p:sp>
      <p:sp>
        <p:nvSpPr>
          <p:cNvPr id="230" name="직사각형 229">
            <a:extLst>
              <a:ext uri="{FF2B5EF4-FFF2-40B4-BE49-F238E27FC236}">
                <a16:creationId xmlns:a16="http://schemas.microsoft.com/office/drawing/2014/main" id="{9E8FBA58-FC94-41F9-B244-2FE67018DDE6}"/>
              </a:ext>
            </a:extLst>
          </p:cNvPr>
          <p:cNvSpPr/>
          <p:nvPr/>
        </p:nvSpPr>
        <p:spPr>
          <a:xfrm>
            <a:off x="3043700" y="5367607"/>
            <a:ext cx="221580" cy="738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6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높음</a:t>
            </a:r>
            <a:endParaRPr lang="ko-KR" altLang="en-US" sz="6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31" name="직사각형 230">
            <a:extLst>
              <a:ext uri="{FF2B5EF4-FFF2-40B4-BE49-F238E27FC236}">
                <a16:creationId xmlns:a16="http://schemas.microsoft.com/office/drawing/2014/main" id="{A97C0E89-A4B7-458B-87AA-D1565ED6378A}"/>
              </a:ext>
            </a:extLst>
          </p:cNvPr>
          <p:cNvSpPr/>
          <p:nvPr/>
        </p:nvSpPr>
        <p:spPr>
          <a:xfrm>
            <a:off x="3043700" y="6075266"/>
            <a:ext cx="221580" cy="738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6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낮음</a:t>
            </a:r>
          </a:p>
        </p:txBody>
      </p:sp>
      <p:sp>
        <p:nvSpPr>
          <p:cNvPr id="232" name="직사각형 231">
            <a:extLst>
              <a:ext uri="{FF2B5EF4-FFF2-40B4-BE49-F238E27FC236}">
                <a16:creationId xmlns:a16="http://schemas.microsoft.com/office/drawing/2014/main" id="{EE107A8C-CD15-46AB-B178-D3DEDA8108F2}"/>
              </a:ext>
            </a:extLst>
          </p:cNvPr>
          <p:cNvSpPr/>
          <p:nvPr/>
        </p:nvSpPr>
        <p:spPr>
          <a:xfrm>
            <a:off x="4445670" y="6080988"/>
            <a:ext cx="221580" cy="681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6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높음</a:t>
            </a:r>
          </a:p>
        </p:txBody>
      </p:sp>
      <p:sp>
        <p:nvSpPr>
          <p:cNvPr id="233" name="타원 232">
            <a:extLst>
              <a:ext uri="{FF2B5EF4-FFF2-40B4-BE49-F238E27FC236}">
                <a16:creationId xmlns:a16="http://schemas.microsoft.com/office/drawing/2014/main" id="{9848D0D5-11C3-4E00-A7BB-ED952C22C8AA}"/>
              </a:ext>
            </a:extLst>
          </p:cNvPr>
          <p:cNvSpPr/>
          <p:nvPr/>
        </p:nvSpPr>
        <p:spPr>
          <a:xfrm>
            <a:off x="4067683" y="5582899"/>
            <a:ext cx="49439" cy="50400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타원 233">
            <a:extLst>
              <a:ext uri="{FF2B5EF4-FFF2-40B4-BE49-F238E27FC236}">
                <a16:creationId xmlns:a16="http://schemas.microsoft.com/office/drawing/2014/main" id="{FB87F9DF-DDC8-468E-B852-05038C30DD36}"/>
              </a:ext>
            </a:extLst>
          </p:cNvPr>
          <p:cNvSpPr/>
          <p:nvPr/>
        </p:nvSpPr>
        <p:spPr>
          <a:xfrm>
            <a:off x="3556422" y="5605449"/>
            <a:ext cx="49439" cy="50400"/>
          </a:xfrm>
          <a:prstGeom prst="ellipse">
            <a:avLst/>
          </a:prstGeom>
          <a:solidFill>
            <a:srgbClr val="DAE3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5" name="타원 234">
            <a:extLst>
              <a:ext uri="{FF2B5EF4-FFF2-40B4-BE49-F238E27FC236}">
                <a16:creationId xmlns:a16="http://schemas.microsoft.com/office/drawing/2014/main" id="{0D28354C-D092-4A07-9D20-276404939FF8}"/>
              </a:ext>
            </a:extLst>
          </p:cNvPr>
          <p:cNvSpPr/>
          <p:nvPr/>
        </p:nvSpPr>
        <p:spPr>
          <a:xfrm>
            <a:off x="4211259" y="5811370"/>
            <a:ext cx="49439" cy="50400"/>
          </a:xfrm>
          <a:prstGeom prst="ellipse">
            <a:avLst/>
          </a:prstGeom>
          <a:solidFill>
            <a:srgbClr val="E03C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타원 235">
            <a:extLst>
              <a:ext uri="{FF2B5EF4-FFF2-40B4-BE49-F238E27FC236}">
                <a16:creationId xmlns:a16="http://schemas.microsoft.com/office/drawing/2014/main" id="{D53EE920-3A0A-4A01-AC67-A1C72F5A5043}"/>
              </a:ext>
            </a:extLst>
          </p:cNvPr>
          <p:cNvSpPr/>
          <p:nvPr/>
        </p:nvSpPr>
        <p:spPr>
          <a:xfrm>
            <a:off x="3434254" y="5827930"/>
            <a:ext cx="49439" cy="50400"/>
          </a:xfrm>
          <a:prstGeom prst="ellipse">
            <a:avLst/>
          </a:prstGeom>
          <a:solidFill>
            <a:srgbClr val="FAD8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5A950F58-9F63-4095-88D8-20851A4A5A1C}"/>
              </a:ext>
            </a:extLst>
          </p:cNvPr>
          <p:cNvSpPr txBox="1"/>
          <p:nvPr/>
        </p:nvSpPr>
        <p:spPr>
          <a:xfrm>
            <a:off x="4049963" y="5514294"/>
            <a:ext cx="416699" cy="18466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6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항목</a:t>
            </a:r>
            <a:r>
              <a:rPr lang="en-US" altLang="ko-KR" sz="6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</a:t>
            </a:r>
            <a:endParaRPr lang="ko-KR" altLang="en-US" sz="600" spc="-6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F0C29935-F3A2-48E8-9D00-36371A19BD67}"/>
              </a:ext>
            </a:extLst>
          </p:cNvPr>
          <p:cNvSpPr txBox="1"/>
          <p:nvPr/>
        </p:nvSpPr>
        <p:spPr>
          <a:xfrm>
            <a:off x="3540215" y="5532420"/>
            <a:ext cx="416699" cy="18466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6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항목</a:t>
            </a:r>
            <a:r>
              <a:rPr lang="en-US" altLang="ko-KR" sz="6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</a:t>
            </a:r>
            <a:endParaRPr lang="ko-KR" altLang="en-US" sz="600" spc="-6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56B86461-5866-4A9B-B4B7-9F2874929618}"/>
              </a:ext>
            </a:extLst>
          </p:cNvPr>
          <p:cNvSpPr txBox="1"/>
          <p:nvPr/>
        </p:nvSpPr>
        <p:spPr>
          <a:xfrm>
            <a:off x="4185645" y="5741877"/>
            <a:ext cx="416699" cy="18466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6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항목</a:t>
            </a:r>
            <a:r>
              <a:rPr lang="en-US" altLang="ko-KR" sz="6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3</a:t>
            </a:r>
            <a:endParaRPr lang="ko-KR" altLang="en-US" sz="600" spc="-6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D598116B-80BB-40F9-A96D-31B393C158E6}"/>
              </a:ext>
            </a:extLst>
          </p:cNvPr>
          <p:cNvSpPr txBox="1"/>
          <p:nvPr/>
        </p:nvSpPr>
        <p:spPr>
          <a:xfrm>
            <a:off x="3422874" y="5756133"/>
            <a:ext cx="416699" cy="18466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6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항목</a:t>
            </a:r>
            <a:r>
              <a:rPr lang="en-US" altLang="ko-KR" sz="600" spc="-6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4</a:t>
            </a:r>
            <a:endParaRPr lang="ko-KR" altLang="en-US" sz="600" spc="-6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51" name="사각형: 둥근 모서리 250">
            <a:extLst>
              <a:ext uri="{FF2B5EF4-FFF2-40B4-BE49-F238E27FC236}">
                <a16:creationId xmlns:a16="http://schemas.microsoft.com/office/drawing/2014/main" id="{F1A3736F-1B29-4565-8633-1A4EC98CEFFD}"/>
              </a:ext>
            </a:extLst>
          </p:cNvPr>
          <p:cNvSpPr/>
          <p:nvPr/>
        </p:nvSpPr>
        <p:spPr>
          <a:xfrm rot="20050795">
            <a:off x="3605694" y="5610082"/>
            <a:ext cx="677417" cy="1923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spc="-6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예시</a:t>
            </a:r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6B40460F-4E1F-F210-66C8-BC362CE2D8B5}"/>
              </a:ext>
            </a:extLst>
          </p:cNvPr>
          <p:cNvSpPr/>
          <p:nvPr/>
        </p:nvSpPr>
        <p:spPr>
          <a:xfrm>
            <a:off x="5207598" y="2974877"/>
            <a:ext cx="726289" cy="338369"/>
          </a:xfrm>
          <a:prstGeom prst="round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해당기관</a:t>
            </a:r>
            <a:endParaRPr lang="en-US" altLang="ko-KR" sz="80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ctr"/>
            <a:r>
              <a:rPr lang="ko-KR" altLang="en-US" sz="8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점수</a:t>
            </a: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C7483088-A638-8769-B25F-B70979DE8253}"/>
              </a:ext>
            </a:extLst>
          </p:cNvPr>
          <p:cNvSpPr/>
          <p:nvPr/>
        </p:nvSpPr>
        <p:spPr>
          <a:xfrm>
            <a:off x="6247485" y="2966291"/>
            <a:ext cx="724815" cy="355540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동일유형</a:t>
            </a:r>
            <a:endParaRPr lang="en-US" altLang="ko-KR" sz="80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ctr"/>
            <a:r>
              <a:rPr lang="ko-KR" altLang="en-US" sz="8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최고 점수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B9ECF07F-BC89-3306-389A-E66E5F729847}"/>
              </a:ext>
            </a:extLst>
          </p:cNvPr>
          <p:cNvSpPr/>
          <p:nvPr/>
        </p:nvSpPr>
        <p:spPr>
          <a:xfrm>
            <a:off x="5207598" y="3435442"/>
            <a:ext cx="726289" cy="338369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해당기관</a:t>
            </a:r>
            <a:endParaRPr lang="en-US" altLang="ko-KR" sz="80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ctr"/>
            <a:r>
              <a:rPr lang="ko-KR" altLang="en-US" sz="8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점수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400CC19-A60E-D1EF-F2DB-F6EA82284D00}"/>
              </a:ext>
            </a:extLst>
          </p:cNvPr>
          <p:cNvSpPr/>
          <p:nvPr/>
        </p:nvSpPr>
        <p:spPr>
          <a:xfrm>
            <a:off x="6247485" y="3426856"/>
            <a:ext cx="724815" cy="355540"/>
          </a:xfrm>
          <a:prstGeom prst="round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동일유형</a:t>
            </a:r>
            <a:endParaRPr lang="en-US" altLang="ko-KR" sz="80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ctr"/>
            <a:r>
              <a:rPr lang="ko-KR" altLang="en-US" sz="8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최고 점수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FBA47B8-CB21-55D8-4391-58097D819EA7}"/>
              </a:ext>
            </a:extLst>
          </p:cNvPr>
          <p:cNvSpPr txBox="1"/>
          <p:nvPr/>
        </p:nvSpPr>
        <p:spPr>
          <a:xfrm>
            <a:off x="6998609" y="2934988"/>
            <a:ext cx="21866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해당 기관의 만족도가 동일유형의 최고 만족도 </a:t>
            </a:r>
            <a:r>
              <a:rPr lang="en-US" altLang="ko-KR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/>
            </a:r>
            <a:br>
              <a:rPr lang="en-US" altLang="ko-KR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</a:br>
            <a:r>
              <a:rPr lang="ko-KR" altLang="en-US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점수보다</a:t>
            </a:r>
            <a:r>
              <a:rPr lang="en-US" altLang="ko-KR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ko-KR" altLang="en-US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상대적으로 높게 나타나 현재와 같은 </a:t>
            </a:r>
            <a:r>
              <a:rPr lang="en-US" altLang="ko-KR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/>
            </a:r>
            <a:br>
              <a:rPr lang="en-US" altLang="ko-KR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</a:br>
            <a:r>
              <a:rPr lang="ko-KR" altLang="en-US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지속적인 관리가 필요한 항목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7D45C7A-1F12-EFA1-5C66-A5847E600F88}"/>
              </a:ext>
            </a:extLst>
          </p:cNvPr>
          <p:cNvSpPr txBox="1"/>
          <p:nvPr/>
        </p:nvSpPr>
        <p:spPr>
          <a:xfrm>
            <a:off x="6998607" y="3428321"/>
            <a:ext cx="2221593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72000" indent="-72000">
              <a:buFont typeface="Arial" panose="020B0604020202020204" pitchFamily="34" charset="0"/>
              <a:buChar char="•"/>
            </a:pPr>
            <a:r>
              <a:rPr lang="ko-KR" altLang="en-US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해당 기관의 만족도가 동일유형 최고 만족도 점수보다</a:t>
            </a:r>
            <a:r>
              <a:rPr lang="en-US" altLang="ko-KR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ko-KR" altLang="en-US" sz="800" spc="-5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상대적으로 가장 낮게 나타나 개선이 필요한 항목</a:t>
            </a:r>
          </a:p>
        </p:txBody>
      </p:sp>
      <p:sp>
        <p:nvSpPr>
          <p:cNvPr id="134" name="타원 133">
            <a:extLst>
              <a:ext uri="{FF2B5EF4-FFF2-40B4-BE49-F238E27FC236}">
                <a16:creationId xmlns:a16="http://schemas.microsoft.com/office/drawing/2014/main" id="{661BEF18-D69E-41F3-9688-7E3CC107C602}"/>
              </a:ext>
            </a:extLst>
          </p:cNvPr>
          <p:cNvSpPr/>
          <p:nvPr/>
        </p:nvSpPr>
        <p:spPr>
          <a:xfrm>
            <a:off x="5968462" y="3015788"/>
            <a:ext cx="244434" cy="244430"/>
          </a:xfrm>
          <a:prstGeom prst="ellipse">
            <a:avLst/>
          </a:prstGeom>
          <a:solidFill>
            <a:srgbClr val="E1E3E7"/>
          </a:solidFill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  <p:txBody>
          <a:bodyPr wrap="none" lIns="0" tIns="0" rIns="0" bIns="0" rtlCol="0" anchor="ctr">
            <a:scene3d>
              <a:camera prst="orthographicFront"/>
              <a:lightRig rig="threePt" dir="t"/>
            </a:scene3d>
            <a:sp3d>
              <a:bevelT w="0"/>
            </a:sp3d>
          </a:bodyPr>
          <a:lstStyle/>
          <a:p>
            <a:pPr indent="-180948" algn="ctr" fontAlgn="base" latinLnBrk="0">
              <a:buFont typeface="Wingdings" pitchFamily="2" charset="2"/>
              <a:buNone/>
            </a:pPr>
            <a:endParaRPr lang="ko-KR" altLang="en-US" sz="1200" b="1" kern="0" spc="-30" dirty="0">
              <a:ln w="0">
                <a:solidFill>
                  <a:schemeClr val="bg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25400" dist="12700" dir="5400000" algn="t" rotWithShape="0">
                  <a:schemeClr val="bg1">
                    <a:alpha val="99000"/>
                  </a:schemeClr>
                </a:outerShdw>
              </a:effectLst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0" name="화살표: 갈매기형 수장 9">
            <a:extLst>
              <a:ext uri="{FF2B5EF4-FFF2-40B4-BE49-F238E27FC236}">
                <a16:creationId xmlns:a16="http://schemas.microsoft.com/office/drawing/2014/main" id="{0C4723E6-3F3B-4F20-F9F2-FE861B6CA439}"/>
              </a:ext>
            </a:extLst>
          </p:cNvPr>
          <p:cNvSpPr/>
          <p:nvPr/>
        </p:nvSpPr>
        <p:spPr>
          <a:xfrm>
            <a:off x="6039388" y="3078225"/>
            <a:ext cx="121631" cy="119555"/>
          </a:xfrm>
          <a:prstGeom prst="chevron">
            <a:avLst>
              <a:gd name="adj" fmla="val 52477"/>
            </a:avLst>
          </a:prstGeom>
          <a:solidFill>
            <a:srgbClr val="0F5BAA"/>
          </a:solidFill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indent="-180948" algn="ctr" fontAlgn="base" latinLnBrk="0"/>
            <a:endParaRPr lang="ko-KR" altLang="en-US" sz="1200" b="1" kern="0" spc="-30">
              <a:ln w="0">
                <a:solidFill>
                  <a:schemeClr val="bg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38" name="타원 137">
            <a:extLst>
              <a:ext uri="{FF2B5EF4-FFF2-40B4-BE49-F238E27FC236}">
                <a16:creationId xmlns:a16="http://schemas.microsoft.com/office/drawing/2014/main" id="{4D34751B-D612-423A-BF77-DF7277D5F8F1}"/>
              </a:ext>
            </a:extLst>
          </p:cNvPr>
          <p:cNvSpPr/>
          <p:nvPr/>
        </p:nvSpPr>
        <p:spPr>
          <a:xfrm flipH="1">
            <a:off x="5968462" y="3492038"/>
            <a:ext cx="244434" cy="244430"/>
          </a:xfrm>
          <a:prstGeom prst="ellipse">
            <a:avLst/>
          </a:prstGeom>
          <a:solidFill>
            <a:srgbClr val="E1E3E7"/>
          </a:solidFill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  <p:txBody>
          <a:bodyPr wrap="none" lIns="0" tIns="0" rIns="0" bIns="0" rtlCol="0" anchor="ctr">
            <a:scene3d>
              <a:camera prst="orthographicFront"/>
              <a:lightRig rig="threePt" dir="t"/>
            </a:scene3d>
            <a:sp3d>
              <a:bevelT w="0"/>
            </a:sp3d>
          </a:bodyPr>
          <a:lstStyle/>
          <a:p>
            <a:pPr indent="-180948" algn="ctr" fontAlgn="base" latinLnBrk="0">
              <a:buFont typeface="Wingdings" pitchFamily="2" charset="2"/>
              <a:buNone/>
            </a:pPr>
            <a:endParaRPr lang="ko-KR" altLang="en-US" sz="1200" b="1" kern="0" spc="-30" dirty="0">
              <a:ln w="0">
                <a:solidFill>
                  <a:schemeClr val="bg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25400" dist="12700" dir="5400000" algn="t" rotWithShape="0">
                  <a:schemeClr val="bg1">
                    <a:alpha val="99000"/>
                  </a:schemeClr>
                </a:outerShdw>
              </a:effectLst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39" name="화살표: 갈매기형 수장 138">
            <a:extLst>
              <a:ext uri="{FF2B5EF4-FFF2-40B4-BE49-F238E27FC236}">
                <a16:creationId xmlns:a16="http://schemas.microsoft.com/office/drawing/2014/main" id="{35EDA6DE-DAAA-4F39-B1DD-7C85AC7F9C99}"/>
              </a:ext>
            </a:extLst>
          </p:cNvPr>
          <p:cNvSpPr/>
          <p:nvPr/>
        </p:nvSpPr>
        <p:spPr>
          <a:xfrm flipH="1">
            <a:off x="6020339" y="3554475"/>
            <a:ext cx="121631" cy="119555"/>
          </a:xfrm>
          <a:prstGeom prst="chevron">
            <a:avLst>
              <a:gd name="adj" fmla="val 52477"/>
            </a:avLst>
          </a:prstGeom>
          <a:solidFill>
            <a:srgbClr val="0F5BAA"/>
          </a:solidFill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indent="-180948" algn="ctr" fontAlgn="base" latinLnBrk="0"/>
            <a:endParaRPr lang="ko-KR" altLang="en-US" sz="1200" b="1" kern="0" spc="-30">
              <a:ln w="0">
                <a:solidFill>
                  <a:schemeClr val="bg1"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634191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>
            <a:extLst>
              <a:ext uri="{FF2B5EF4-FFF2-40B4-BE49-F238E27FC236}">
                <a16:creationId xmlns:a16="http://schemas.microsoft.com/office/drawing/2014/main" id="{1D6F652B-A1C1-49C8-AC23-F517C28B35D6}"/>
              </a:ext>
            </a:extLst>
          </p:cNvPr>
          <p:cNvGrpSpPr/>
          <p:nvPr/>
        </p:nvGrpSpPr>
        <p:grpSpPr>
          <a:xfrm>
            <a:off x="1073818" y="2815897"/>
            <a:ext cx="1324700" cy="1279854"/>
            <a:chOff x="1216692" y="3368346"/>
            <a:chExt cx="1356247" cy="1310333"/>
          </a:xfrm>
        </p:grpSpPr>
        <p:pic>
          <p:nvPicPr>
            <p:cNvPr id="10" name="그림 9">
              <a:extLst>
                <a:ext uri="{FF2B5EF4-FFF2-40B4-BE49-F238E27FC236}">
                  <a16:creationId xmlns:a16="http://schemas.microsoft.com/office/drawing/2014/main" id="{5FF306C8-9CC3-4A83-BCE4-710F8CC560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216692" y="3368346"/>
              <a:ext cx="1356247" cy="1310333"/>
            </a:xfrm>
            <a:prstGeom prst="rect">
              <a:avLst/>
            </a:prstGeom>
            <a:effectLst>
              <a:outerShdw blurRad="381000" dist="406400" dir="2700000" algn="tl" rotWithShape="0">
                <a:srgbClr val="495F77">
                  <a:alpha val="40000"/>
                </a:srgbClr>
              </a:outerShdw>
            </a:effectLst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CBC9CED-410C-4C59-B2E0-DD97D3CB39A9}"/>
                </a:ext>
              </a:extLst>
            </p:cNvPr>
            <p:cNvSpPr txBox="1"/>
            <p:nvPr/>
          </p:nvSpPr>
          <p:spPr>
            <a:xfrm>
              <a:off x="1454652" y="3474294"/>
              <a:ext cx="650449" cy="85078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8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Ⅱ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B3D9FE53-3BA8-4731-837F-AAFFBCE17D73}"/>
              </a:ext>
            </a:extLst>
          </p:cNvPr>
          <p:cNvSpPr txBox="1"/>
          <p:nvPr/>
        </p:nvSpPr>
        <p:spPr>
          <a:xfrm>
            <a:off x="1900271" y="2856489"/>
            <a:ext cx="6224989" cy="111543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6000" b="1" spc="-6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조사 </a:t>
            </a:r>
            <a:r>
              <a:rPr lang="ko-KR" altLang="en-US" sz="6000" b="1" spc="-600" dirty="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결과 요약</a:t>
            </a:r>
          </a:p>
        </p:txBody>
      </p:sp>
    </p:spTree>
    <p:extLst>
      <p:ext uri="{BB962C8B-B14F-4D97-AF65-F5344CB8AC3E}">
        <p14:creationId xmlns:p14="http://schemas.microsoft.com/office/powerpoint/2010/main" val="2776873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1. </a:t>
            </a:r>
            <a:r>
              <a:rPr lang="ko-KR" altLang="en-US" dirty="0"/>
              <a:t>조사 개요</a:t>
            </a:r>
          </a:p>
        </p:txBody>
      </p:sp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30A0EABA-09E9-557C-C043-9672B9148B85}"/>
              </a:ext>
            </a:extLst>
          </p:cNvPr>
          <p:cNvSpPr/>
          <p:nvPr/>
        </p:nvSpPr>
        <p:spPr>
          <a:xfrm rot="16200000">
            <a:off x="541629" y="1794112"/>
            <a:ext cx="206177" cy="146432"/>
          </a:xfrm>
          <a:prstGeom prst="triangle">
            <a:avLst/>
          </a:prstGeom>
          <a:solidFill>
            <a:srgbClr val="062A4E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45720" rIns="91440" bIns="5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500" spc="-10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CF4D17DC-EC8F-6119-F9B7-2DBB6DEFD84C}"/>
              </a:ext>
            </a:extLst>
          </p:cNvPr>
          <p:cNvSpPr/>
          <p:nvPr/>
        </p:nvSpPr>
        <p:spPr>
          <a:xfrm rot="16200000">
            <a:off x="541630" y="2498963"/>
            <a:ext cx="206177" cy="146432"/>
          </a:xfrm>
          <a:prstGeom prst="triangle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45720" rIns="91440" bIns="5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500" spc="-10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이등변 삼각형 5">
            <a:extLst>
              <a:ext uri="{FF2B5EF4-FFF2-40B4-BE49-F238E27FC236}">
                <a16:creationId xmlns:a16="http://schemas.microsoft.com/office/drawing/2014/main" id="{AE4F1C44-E64E-08E2-4595-9074E5E01574}"/>
              </a:ext>
            </a:extLst>
          </p:cNvPr>
          <p:cNvSpPr/>
          <p:nvPr/>
        </p:nvSpPr>
        <p:spPr>
          <a:xfrm rot="16200000">
            <a:off x="541633" y="3201431"/>
            <a:ext cx="206177" cy="146432"/>
          </a:xfrm>
          <a:prstGeom prst="triangle">
            <a:avLst/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45720" rIns="91440" bIns="5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500" spc="-10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9E265E05-5028-6032-4A79-510737993975}"/>
              </a:ext>
            </a:extLst>
          </p:cNvPr>
          <p:cNvCxnSpPr>
            <a:cxnSpLocks/>
          </p:cNvCxnSpPr>
          <p:nvPr/>
        </p:nvCxnSpPr>
        <p:spPr>
          <a:xfrm>
            <a:off x="717931" y="1685925"/>
            <a:ext cx="0" cy="445770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화살표: 오각형 8">
            <a:extLst>
              <a:ext uri="{FF2B5EF4-FFF2-40B4-BE49-F238E27FC236}">
                <a16:creationId xmlns:a16="http://schemas.microsoft.com/office/drawing/2014/main" id="{FD04C090-361A-91DC-3B09-BB2567106850}"/>
              </a:ext>
            </a:extLst>
          </p:cNvPr>
          <p:cNvSpPr/>
          <p:nvPr/>
        </p:nvSpPr>
        <p:spPr>
          <a:xfrm>
            <a:off x="571500" y="1454746"/>
            <a:ext cx="1457325" cy="414169"/>
          </a:xfrm>
          <a:prstGeom prst="homePlate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252000" tIns="45720" rIns="91440" bIns="5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500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조사 대상</a:t>
            </a:r>
          </a:p>
        </p:txBody>
      </p:sp>
      <p:sp>
        <p:nvSpPr>
          <p:cNvPr id="10" name="화살표: 오각형 9">
            <a:extLst>
              <a:ext uri="{FF2B5EF4-FFF2-40B4-BE49-F238E27FC236}">
                <a16:creationId xmlns:a16="http://schemas.microsoft.com/office/drawing/2014/main" id="{3AB8C97B-F09E-BE91-98E6-0E903D66469D}"/>
              </a:ext>
            </a:extLst>
          </p:cNvPr>
          <p:cNvSpPr/>
          <p:nvPr/>
        </p:nvSpPr>
        <p:spPr>
          <a:xfrm>
            <a:off x="571500" y="2157541"/>
            <a:ext cx="1457325" cy="414169"/>
          </a:xfrm>
          <a:prstGeom prst="homePlate">
            <a:avLst/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252000" tIns="45720" rIns="91440" bIns="5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500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조사 방법</a:t>
            </a:r>
          </a:p>
        </p:txBody>
      </p:sp>
      <p:sp>
        <p:nvSpPr>
          <p:cNvPr id="11" name="화살표: 오각형 10">
            <a:extLst>
              <a:ext uri="{FF2B5EF4-FFF2-40B4-BE49-F238E27FC236}">
                <a16:creationId xmlns:a16="http://schemas.microsoft.com/office/drawing/2014/main" id="{F3F512FF-3B4F-D5D2-C434-98719DD44962}"/>
              </a:ext>
            </a:extLst>
          </p:cNvPr>
          <p:cNvSpPr/>
          <p:nvPr/>
        </p:nvSpPr>
        <p:spPr>
          <a:xfrm>
            <a:off x="571500" y="2860336"/>
            <a:ext cx="1457325" cy="414169"/>
          </a:xfrm>
          <a:prstGeom prst="homePlate">
            <a:avLst/>
          </a:prstGeom>
          <a:solidFill>
            <a:srgbClr val="1D8FD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252000" tIns="45720" rIns="91440" bIns="5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500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조사 기간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FC7BCDD8-FC01-AFA6-75A1-20EDF26C4BEE}"/>
              </a:ext>
            </a:extLst>
          </p:cNvPr>
          <p:cNvSpPr/>
          <p:nvPr/>
        </p:nvSpPr>
        <p:spPr>
          <a:xfrm>
            <a:off x="2248554" y="1386202"/>
            <a:ext cx="7084359" cy="551261"/>
          </a:xfrm>
          <a:prstGeom prst="rect">
            <a:avLst/>
          </a:prstGeom>
          <a:solidFill>
            <a:srgbClr val="E8E8E8"/>
          </a:solidFill>
          <a:ln w="31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252000" tIns="0" rIns="0" bIns="0" rtlCol="0" anchor="ctr"/>
          <a:lstStyle/>
          <a:p>
            <a:pPr marL="162000" indent="-162000">
              <a:buClr>
                <a:schemeClr val="tx1">
                  <a:lumMod val="75000"/>
                  <a:lumOff val="2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최근 </a:t>
            </a: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이내 과천도시공사에서 제공하는 서비스를 </a:t>
            </a: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회 이상 이용한 고객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13523DAE-A6C6-911C-0D1B-AE3615C4D7A5}"/>
              </a:ext>
            </a:extLst>
          </p:cNvPr>
          <p:cNvSpPr/>
          <p:nvPr/>
        </p:nvSpPr>
        <p:spPr>
          <a:xfrm>
            <a:off x="2248554" y="2088997"/>
            <a:ext cx="7084359" cy="551261"/>
          </a:xfrm>
          <a:prstGeom prst="rect">
            <a:avLst/>
          </a:prstGeom>
          <a:solidFill>
            <a:srgbClr val="E8E8E8"/>
          </a:solidFill>
          <a:ln w="31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252000" tIns="0" rIns="0" bIns="0" rtlCol="0" anchor="ctr"/>
          <a:lstStyle/>
          <a:p>
            <a:pPr marL="162000" indent="-162000">
              <a:buClr>
                <a:schemeClr val="tx1">
                  <a:lumMod val="75000"/>
                  <a:lumOff val="25000"/>
                </a:schemeClr>
              </a:buClr>
              <a:buFont typeface="Wingdings" panose="05000000000000000000" pitchFamily="2" charset="2"/>
              <a:buChar char="ü"/>
            </a:pP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구조화된 설문지를 이용하여 </a:t>
            </a: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TAPI 1:1 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개별 조사 진행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49ABAEE0-0CE4-B46C-34E9-CF1C6547D74D}"/>
              </a:ext>
            </a:extLst>
          </p:cNvPr>
          <p:cNvSpPr/>
          <p:nvPr/>
        </p:nvSpPr>
        <p:spPr>
          <a:xfrm>
            <a:off x="2248554" y="2791792"/>
            <a:ext cx="7084359" cy="551261"/>
          </a:xfrm>
          <a:prstGeom prst="rect">
            <a:avLst/>
          </a:prstGeom>
          <a:solidFill>
            <a:srgbClr val="E8E8E8"/>
          </a:solidFill>
          <a:ln w="31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252000" tIns="0" rIns="0" bIns="0" rtlCol="0" anchor="ctr"/>
          <a:lstStyle/>
          <a:p>
            <a:pPr marL="162000" indent="-162000">
              <a:buClr>
                <a:schemeClr val="tx1">
                  <a:lumMod val="75000"/>
                  <a:lumOff val="25000"/>
                </a:schemeClr>
              </a:buClr>
              <a:buFont typeface="Wingdings" panose="05000000000000000000" pitchFamily="2" charset="2"/>
              <a:buChar char="ü"/>
            </a:pP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2024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</a:t>
            </a: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07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월 </a:t>
            </a: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24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일 </a:t>
            </a: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~ 2024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</a:t>
            </a: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월 </a:t>
            </a: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04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일 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4626F3E7-8D7E-FD4B-122E-D8DB2DF453A4}"/>
              </a:ext>
            </a:extLst>
          </p:cNvPr>
          <p:cNvSpPr/>
          <p:nvPr/>
        </p:nvSpPr>
        <p:spPr>
          <a:xfrm>
            <a:off x="2248553" y="3578751"/>
            <a:ext cx="7084359" cy="2706161"/>
          </a:xfrm>
          <a:prstGeom prst="rect">
            <a:avLst/>
          </a:prstGeom>
          <a:solidFill>
            <a:srgbClr val="E8E8E8"/>
          </a:solidFill>
          <a:ln w="31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180000" tIns="0" rIns="0" bIns="0" rtlCol="0" anchor="ctr"/>
          <a:lstStyle/>
          <a:p>
            <a:endParaRPr lang="ko-KR" altLang="en-US" sz="1400" spc="-8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5438410-83A7-469F-1AC2-91000D76D828}"/>
              </a:ext>
            </a:extLst>
          </p:cNvPr>
          <p:cNvSpPr/>
          <p:nvPr/>
        </p:nvSpPr>
        <p:spPr>
          <a:xfrm>
            <a:off x="571500" y="1454746"/>
            <a:ext cx="104648" cy="414169"/>
          </a:xfrm>
          <a:prstGeom prst="rect">
            <a:avLst/>
          </a:prstGeom>
          <a:solidFill>
            <a:schemeClr val="tx1">
              <a:alpha val="20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45720" rIns="91440" bIns="5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500" spc="-1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414D70C0-7580-6FF6-FCF3-CF65FABE246D}"/>
              </a:ext>
            </a:extLst>
          </p:cNvPr>
          <p:cNvSpPr/>
          <p:nvPr/>
        </p:nvSpPr>
        <p:spPr>
          <a:xfrm>
            <a:off x="571500" y="2157541"/>
            <a:ext cx="104648" cy="414169"/>
          </a:xfrm>
          <a:prstGeom prst="rect">
            <a:avLst/>
          </a:prstGeom>
          <a:solidFill>
            <a:schemeClr val="tx1">
              <a:alpha val="20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45720" rIns="91440" bIns="5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500" spc="-1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C1678169-86DA-F54E-0A01-A1E581BD4983}"/>
              </a:ext>
            </a:extLst>
          </p:cNvPr>
          <p:cNvSpPr/>
          <p:nvPr/>
        </p:nvSpPr>
        <p:spPr>
          <a:xfrm>
            <a:off x="571500" y="2860336"/>
            <a:ext cx="104648" cy="414169"/>
          </a:xfrm>
          <a:prstGeom prst="rect">
            <a:avLst/>
          </a:prstGeom>
          <a:solidFill>
            <a:schemeClr val="tx1">
              <a:alpha val="20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0000" tIns="45720" rIns="91440" bIns="54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sz="1500" spc="-1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3D85E624-5994-B858-5824-4889DD2C50BF}"/>
              </a:ext>
            </a:extLst>
          </p:cNvPr>
          <p:cNvGrpSpPr/>
          <p:nvPr/>
        </p:nvGrpSpPr>
        <p:grpSpPr>
          <a:xfrm>
            <a:off x="571500" y="3578751"/>
            <a:ext cx="1457325" cy="518124"/>
            <a:chOff x="571500" y="3740676"/>
            <a:chExt cx="1457325" cy="518124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F20D349-F6CA-3949-5EF5-CB4CB441EF45}"/>
                </a:ext>
              </a:extLst>
            </p:cNvPr>
            <p:cNvSpPr/>
            <p:nvPr/>
          </p:nvSpPr>
          <p:spPr>
            <a:xfrm rot="16200000">
              <a:off x="541635" y="4082496"/>
              <a:ext cx="206177" cy="146432"/>
            </a:xfrm>
            <a:prstGeom prst="triangle">
              <a:avLst/>
            </a:prstGeom>
            <a:solidFill>
              <a:schemeClr val="tx1">
                <a:lumMod val="95000"/>
                <a:lumOff val="5000"/>
              </a:schemeClr>
            </a:solidFill>
            <a:ln w="254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45720" rIns="91440" bIns="5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500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3" name="화살표: 오각형 22">
              <a:extLst>
                <a:ext uri="{FF2B5EF4-FFF2-40B4-BE49-F238E27FC236}">
                  <a16:creationId xmlns:a16="http://schemas.microsoft.com/office/drawing/2014/main" id="{F2C6D50B-D4BA-9477-2C11-B28D70A5FCAF}"/>
                </a:ext>
              </a:extLst>
            </p:cNvPr>
            <p:cNvSpPr/>
            <p:nvPr/>
          </p:nvSpPr>
          <p:spPr>
            <a:xfrm>
              <a:off x="571500" y="3740676"/>
              <a:ext cx="1457325" cy="414169"/>
            </a:xfrm>
            <a:prstGeom prst="homePlate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252000" tIns="45720" rIns="91440" bIns="5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ko-KR" altLang="en-US" sz="1500" spc="-10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조사 설계</a:t>
              </a:r>
            </a:p>
          </p:txBody>
        </p:sp>
        <p:sp>
          <p:nvSpPr>
            <p:cNvPr id="24" name="직사각형 23">
              <a:extLst>
                <a:ext uri="{FF2B5EF4-FFF2-40B4-BE49-F238E27FC236}">
                  <a16:creationId xmlns:a16="http://schemas.microsoft.com/office/drawing/2014/main" id="{7EF7CA5D-83F4-C784-F42E-1D0B6B9F3403}"/>
                </a:ext>
              </a:extLst>
            </p:cNvPr>
            <p:cNvSpPr/>
            <p:nvPr/>
          </p:nvSpPr>
          <p:spPr>
            <a:xfrm>
              <a:off x="571500" y="3740676"/>
              <a:ext cx="104648" cy="414169"/>
            </a:xfrm>
            <a:prstGeom prst="rect">
              <a:avLst/>
            </a:prstGeom>
            <a:solidFill>
              <a:schemeClr val="tx1">
                <a:alpha val="20000"/>
              </a:schemeClr>
            </a:solidFill>
            <a:ln w="254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45720" rIns="91440" bIns="5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1500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DB867FF7-A133-0DBE-ED70-08B4A2D7C8C9}"/>
              </a:ext>
            </a:extLst>
          </p:cNvPr>
          <p:cNvCxnSpPr>
            <a:cxnSpLocks/>
          </p:cNvCxnSpPr>
          <p:nvPr/>
        </p:nvCxnSpPr>
        <p:spPr>
          <a:xfrm>
            <a:off x="1" y="6284912"/>
            <a:ext cx="581024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원호 26">
            <a:extLst>
              <a:ext uri="{FF2B5EF4-FFF2-40B4-BE49-F238E27FC236}">
                <a16:creationId xmlns:a16="http://schemas.microsoft.com/office/drawing/2014/main" id="{55D2FE89-B5E1-4A8B-F927-5E673C3A794F}"/>
              </a:ext>
            </a:extLst>
          </p:cNvPr>
          <p:cNvSpPr/>
          <p:nvPr/>
        </p:nvSpPr>
        <p:spPr>
          <a:xfrm rot="5400000">
            <a:off x="417894" y="5984875"/>
            <a:ext cx="300037" cy="300037"/>
          </a:xfrm>
          <a:prstGeom prst="arc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" name="표 31">
            <a:extLst>
              <a:ext uri="{FF2B5EF4-FFF2-40B4-BE49-F238E27FC236}">
                <a16:creationId xmlns:a16="http://schemas.microsoft.com/office/drawing/2014/main" id="{9184D24B-93AB-4110-9A51-CCA3A81E7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7502258"/>
              </p:ext>
            </p:extLst>
          </p:nvPr>
        </p:nvGraphicFramePr>
        <p:xfrm>
          <a:off x="2355009" y="3695700"/>
          <a:ext cx="6871447" cy="2471003"/>
        </p:xfrm>
        <a:graphic>
          <a:graphicData uri="http://schemas.openxmlformats.org/drawingml/2006/table">
            <a:tbl>
              <a:tblPr/>
              <a:tblGrid>
                <a:gridCol w="2155657">
                  <a:extLst>
                    <a:ext uri="{9D8B030D-6E8A-4147-A177-3AD203B41FA5}">
                      <a16:colId xmlns:a16="http://schemas.microsoft.com/office/drawing/2014/main" val="2631311510"/>
                    </a:ext>
                  </a:extLst>
                </a:gridCol>
                <a:gridCol w="1958018">
                  <a:extLst>
                    <a:ext uri="{9D8B030D-6E8A-4147-A177-3AD203B41FA5}">
                      <a16:colId xmlns:a16="http://schemas.microsoft.com/office/drawing/2014/main" val="3954501945"/>
                    </a:ext>
                  </a:extLst>
                </a:gridCol>
                <a:gridCol w="1084723">
                  <a:extLst>
                    <a:ext uri="{9D8B030D-6E8A-4147-A177-3AD203B41FA5}">
                      <a16:colId xmlns:a16="http://schemas.microsoft.com/office/drawing/2014/main" val="4142462518"/>
                    </a:ext>
                  </a:extLst>
                </a:gridCol>
                <a:gridCol w="836523">
                  <a:extLst>
                    <a:ext uri="{9D8B030D-6E8A-4147-A177-3AD203B41FA5}">
                      <a16:colId xmlns:a16="http://schemas.microsoft.com/office/drawing/2014/main" val="2945856322"/>
                    </a:ext>
                  </a:extLst>
                </a:gridCol>
                <a:gridCol w="836526">
                  <a:extLst>
                    <a:ext uri="{9D8B030D-6E8A-4147-A177-3AD203B41FA5}">
                      <a16:colId xmlns:a16="http://schemas.microsoft.com/office/drawing/2014/main" val="2128173734"/>
                    </a:ext>
                  </a:extLst>
                </a:gridCol>
              </a:tblGrid>
              <a:tr h="14922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</a:rPr>
                        <a:t>사업명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</a:rPr>
                        <a:t>세부 사업명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</a:rPr>
                        <a:t>조사 방법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spc="-4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</a:rPr>
                        <a:t>표본수</a:t>
                      </a:r>
                      <a:r>
                        <a:rPr lang="ko-KR" altLang="en-US" sz="800" b="0" i="0" u="none" strike="noStrike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</a:rPr>
                        <a:t>가중치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5930399"/>
                  </a:ext>
                </a:extLst>
              </a:tr>
              <a:tr h="434511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+mn-cs"/>
                        </a:rPr>
                        <a:t>공영주차장관리사업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공영주차장관리사업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현장조사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45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20.0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9121449"/>
                  </a:ext>
                </a:extLst>
              </a:tr>
              <a:tr h="434511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+mn-cs"/>
                        </a:rPr>
                        <a:t>공원관리사업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공원관리사업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endParaRPr lang="ko-KR" altLang="en-US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65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15.0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2375628"/>
                  </a:ext>
                </a:extLst>
              </a:tr>
              <a:tr h="434511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+mn-cs"/>
                        </a:rPr>
                        <a:t>수련관 체육시설사업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수련관 체육시설사업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endParaRPr lang="ko-KR" altLang="en-US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75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25.0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1438951"/>
                  </a:ext>
                </a:extLst>
              </a:tr>
              <a:tr h="434511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+mn-cs"/>
                        </a:rPr>
                        <a:t>체육전용시설관리사업</a:t>
                      </a:r>
                      <a:endParaRPr lang="ko-KR" altLang="en-US" sz="800" b="0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체육전용시설관리사업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endParaRPr lang="ko-KR" altLang="en-US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190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20.0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7019787"/>
                  </a:ext>
                </a:extLst>
              </a:tr>
              <a:tr h="434511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+mn-cs"/>
                        </a:rPr>
                        <a:t>교통약자이동지원센터사업</a:t>
                      </a:r>
                      <a:endParaRPr lang="ko-KR" altLang="en-US" sz="800" b="0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교통약자이동지원센터사업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endParaRPr lang="ko-KR" altLang="en-US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25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20.0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1563846"/>
                  </a:ext>
                </a:extLst>
              </a:tr>
              <a:tr h="149224"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</a:rPr>
                        <a:t>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1" i="0" u="none" strike="noStrike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400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1" i="0" u="none" strike="noStrike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100.0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55116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6472185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44" name="shp1">
            <a:extLst>
              <a:ext uri="{FF2B5EF4-FFF2-40B4-BE49-F238E27FC236}">
                <a16:creationId xmlns:a16="http://schemas.microsoft.com/office/drawing/2014/main" id="{B5CFBB0B-DF74-44CF-9BFE-BDA9BA4325B6}"/>
              </a:ext>
            </a:extLst>
          </p:cNvPr>
          <p:cNvSpPr/>
          <p:nvPr/>
        </p:nvSpPr>
        <p:spPr>
          <a:xfrm>
            <a:off x="57149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과천도시공사의 종합만족도는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85.3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점</a:t>
            </a:r>
            <a:endParaRPr lang="ko-KR" altLang="en-US" sz="145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5" name="zero2">
            <a:extLst>
              <a:ext uri="{FF2B5EF4-FFF2-40B4-BE49-F238E27FC236}">
                <a16:creationId xmlns:a16="http://schemas.microsoft.com/office/drawing/2014/main" id="{0A1A7956-1DFB-46C9-B71D-BC54F1CF7542}"/>
              </a:ext>
            </a:extLst>
          </p:cNvPr>
          <p:cNvSpPr/>
          <p:nvPr/>
        </p:nvSpPr>
        <p:spPr>
          <a:xfrm>
            <a:off x="63576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endParaRPr lang="ko-KR" altLang="en-US" sz="105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54" name="shp2">
            <a:extLst>
              <a:ext uri="{FF2B5EF4-FFF2-40B4-BE49-F238E27FC236}">
                <a16:creationId xmlns:a16="http://schemas.microsoft.com/office/drawing/2014/main" id="{18E708EC-6A3D-4078-AD0F-06F7CE220FE6}"/>
              </a:ext>
            </a:extLst>
          </p:cNvPr>
          <p:cNvSpPr/>
          <p:nvPr/>
        </p:nvSpPr>
        <p:spPr>
          <a:xfrm>
            <a:off x="505205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수련관 체육시설사업의 만족도가 </a:t>
            </a:r>
            <a:r>
              <a:rPr lang="en-US" altLang="ko-KR" sz="12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93.2</a:t>
            </a:r>
            <a:r>
              <a:rPr lang="ko-KR" altLang="en-US" sz="120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점으로 가장 높음</a:t>
            </a:r>
          </a:p>
        </p:txBody>
      </p:sp>
      <p:sp>
        <p:nvSpPr>
          <p:cNvPr id="55" name="zero4">
            <a:extLst>
              <a:ext uri="{FF2B5EF4-FFF2-40B4-BE49-F238E27FC236}">
                <a16:creationId xmlns:a16="http://schemas.microsoft.com/office/drawing/2014/main" id="{018F3FFB-244E-4B45-9145-25D7B4DFD76C}"/>
              </a:ext>
            </a:extLst>
          </p:cNvPr>
          <p:cNvSpPr/>
          <p:nvPr/>
        </p:nvSpPr>
        <p:spPr>
          <a:xfrm>
            <a:off x="511632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endParaRPr lang="ko-KR" altLang="en-US" sz="105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60" name="shp3">
            <a:extLst>
              <a:ext uri="{FF2B5EF4-FFF2-40B4-BE49-F238E27FC236}">
                <a16:creationId xmlns:a16="http://schemas.microsoft.com/office/drawing/2014/main" id="{19D9C9D6-3E98-411F-A7CE-9E6388F69B31}"/>
              </a:ext>
            </a:extLst>
          </p:cNvPr>
          <p:cNvGraphicFramePr/>
          <p:nvPr/>
        </p:nvGraphicFramePr>
        <p:xfrm>
          <a:off x="571500" y="1790437"/>
          <a:ext cx="4292152" cy="14901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1" name="zero6">
            <a:extLst>
              <a:ext uri="{FF2B5EF4-FFF2-40B4-BE49-F238E27FC236}">
                <a16:creationId xmlns:a16="http://schemas.microsoft.com/office/drawing/2014/main" id="{71EA7D74-5379-4B74-89F7-28FEB22E50E2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3144520"/>
          <a:ext cx="4292154" cy="3986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5359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02924190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환경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과정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결과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</a:tbl>
          </a:graphicData>
        </a:graphic>
      </p:graphicFrame>
      <p:graphicFrame>
        <p:nvGraphicFramePr>
          <p:cNvPr id="97" name="shp4">
            <a:extLst>
              <a:ext uri="{FF2B5EF4-FFF2-40B4-BE49-F238E27FC236}">
                <a16:creationId xmlns:a16="http://schemas.microsoft.com/office/drawing/2014/main" id="{E720E58F-689D-433D-A5DC-30320F4D8E71}"/>
              </a:ext>
            </a:extLst>
          </p:cNvPr>
          <p:cNvGraphicFramePr/>
          <p:nvPr/>
        </p:nvGraphicFramePr>
        <p:xfrm>
          <a:off x="5116325" y="1787183"/>
          <a:ext cx="4216588" cy="14901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8" name="shp5">
            <a:extLst>
              <a:ext uri="{FF2B5EF4-FFF2-40B4-BE49-F238E27FC236}">
                <a16:creationId xmlns:a16="http://schemas.microsoft.com/office/drawing/2014/main" id="{1F88190F-84AA-4945-972D-17EF67C11EAC}"/>
              </a:ext>
            </a:extLst>
          </p:cNvPr>
          <p:cNvGraphicFramePr>
            <a:graphicFrameLocks noGrp="1"/>
          </p:cNvGraphicFramePr>
          <p:nvPr/>
        </p:nvGraphicFramePr>
        <p:xfrm>
          <a:off x="5116325" y="3141266"/>
          <a:ext cx="4227894" cy="5522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4649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704649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704649">
                  <a:extLst>
                    <a:ext uri="{9D8B030D-6E8A-4147-A177-3AD203B41FA5}">
                      <a16:colId xmlns:a16="http://schemas.microsoft.com/office/drawing/2014/main" val="2029241901"/>
                    </a:ext>
                  </a:extLst>
                </a:gridCol>
                <a:gridCol w="704649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704649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704649">
                  <a:extLst>
                    <a:ext uri="{9D8B030D-6E8A-4147-A177-3AD203B41FA5}">
                      <a16:colId xmlns:a16="http://schemas.microsoft.com/office/drawing/2014/main" val="382132372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만족도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공영주차장관리사업</a:t>
                      </a:r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공원관리사업</a:t>
                      </a:r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수련관 체육시설사업</a:t>
                      </a:r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시민회관 체육시설사업</a:t>
                      </a:r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교통약자이동지원센터사업</a:t>
                      </a:r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</a:tbl>
          </a:graphicData>
        </a:graphic>
      </p:graphicFrame>
      <p:graphicFrame>
        <p:nvGraphicFramePr>
          <p:cNvPr id="2" name="shp7">
            <a:extLst>
              <a:ext uri="{FF2B5EF4-FFF2-40B4-BE49-F238E27FC236}">
                <a16:creationId xmlns:a16="http://schemas.microsoft.com/office/drawing/2014/main" id="{321D0626-C76E-464E-806A-CBD348957AC5}"/>
              </a:ext>
            </a:extLst>
          </p:cNvPr>
          <p:cNvGraphicFramePr/>
          <p:nvPr/>
        </p:nvGraphicFramePr>
        <p:xfrm>
          <a:off x="571499" y="4623994"/>
          <a:ext cx="8772715" cy="1329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" name="zero10">
            <a:extLst>
              <a:ext uri="{FF2B5EF4-FFF2-40B4-BE49-F238E27FC236}">
                <a16:creationId xmlns:a16="http://schemas.microsoft.com/office/drawing/2014/main" id="{CDB3BD1B-763B-4DD4-B082-121B4891144E}"/>
              </a:ext>
            </a:extLst>
          </p:cNvPr>
          <p:cNvCxnSpPr/>
          <p:nvPr/>
        </p:nvCxnSpPr>
        <p:spPr>
          <a:xfrm>
            <a:off x="762002" y="5838794"/>
            <a:ext cx="408790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" name="zero11">
            <a:extLst>
              <a:ext uri="{FF2B5EF4-FFF2-40B4-BE49-F238E27FC236}">
                <a16:creationId xmlns:a16="http://schemas.microsoft.com/office/drawing/2014/main" id="{641F0CFD-12CB-446A-AAF3-CAB2692B7457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5837161"/>
          <a:ext cx="8761410" cy="45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4094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1242980631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2555445753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1275719259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682863395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1378876081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3326149116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1472232528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3236822256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4111723656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3887267097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584094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n-ea"/>
                          <a:cs typeface="함초롬돋움" panose="020B0604000101010101" pitchFamily="50" charset="-127"/>
                        </a:rPr>
                        <a:t>접근성</a:t>
                      </a:r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  <a:tr h="121957"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177295"/>
                  </a:ext>
                </a:extLst>
              </a:tr>
            </a:tbl>
          </a:graphicData>
        </a:graphic>
      </p:graphicFrame>
      <p:cxnSp>
        <p:nvCxnSpPr>
          <p:cNvPr id="6" name="zero12">
            <a:extLst>
              <a:ext uri="{FF2B5EF4-FFF2-40B4-BE49-F238E27FC236}">
                <a16:creationId xmlns:a16="http://schemas.microsoft.com/office/drawing/2014/main" id="{C15D04FA-1006-4E67-8128-E0138B970FCB}"/>
              </a:ext>
            </a:extLst>
          </p:cNvPr>
          <p:cNvCxnSpPr>
            <a:cxnSpLocks/>
          </p:cNvCxnSpPr>
          <p:nvPr/>
        </p:nvCxnSpPr>
        <p:spPr>
          <a:xfrm>
            <a:off x="4073385" y="4473446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zero13">
            <a:extLst>
              <a:ext uri="{FF2B5EF4-FFF2-40B4-BE49-F238E27FC236}">
                <a16:creationId xmlns:a16="http://schemas.microsoft.com/office/drawing/2014/main" id="{DBA7F9E1-77FF-4F5B-A586-97FAEA7283E1}"/>
              </a:ext>
            </a:extLst>
          </p:cNvPr>
          <p:cNvCxnSpPr>
            <a:cxnSpLocks/>
          </p:cNvCxnSpPr>
          <p:nvPr/>
        </p:nvCxnSpPr>
        <p:spPr>
          <a:xfrm>
            <a:off x="7578581" y="4473446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zero14">
            <a:extLst>
              <a:ext uri="{FF2B5EF4-FFF2-40B4-BE49-F238E27FC236}">
                <a16:creationId xmlns:a16="http://schemas.microsoft.com/office/drawing/2014/main" id="{93D317F4-2D0C-4E30-960E-F08A21A69BBC}"/>
              </a:ext>
            </a:extLst>
          </p:cNvPr>
          <p:cNvCxnSpPr>
            <a:cxnSpLocks/>
          </p:cNvCxnSpPr>
          <p:nvPr/>
        </p:nvCxnSpPr>
        <p:spPr>
          <a:xfrm>
            <a:off x="5830747" y="4473446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zero15">
            <a:extLst>
              <a:ext uri="{FF2B5EF4-FFF2-40B4-BE49-F238E27FC236}">
                <a16:creationId xmlns:a16="http://schemas.microsoft.com/office/drawing/2014/main" id="{6C39D89D-FF08-4041-91F1-4E0D60B60737}"/>
              </a:ext>
            </a:extLst>
          </p:cNvPr>
          <p:cNvCxnSpPr>
            <a:cxnSpLocks/>
          </p:cNvCxnSpPr>
          <p:nvPr/>
        </p:nvCxnSpPr>
        <p:spPr>
          <a:xfrm>
            <a:off x="2325264" y="4473446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shp6">
            <a:extLst>
              <a:ext uri="{FF2B5EF4-FFF2-40B4-BE49-F238E27FC236}">
                <a16:creationId xmlns:a16="http://schemas.microsoft.com/office/drawing/2014/main" id="{5E1E9064-12EC-2AE3-C935-CA317474C5D0}"/>
              </a:ext>
            </a:extLst>
          </p:cNvPr>
          <p:cNvSpPr/>
          <p:nvPr/>
        </p:nvSpPr>
        <p:spPr>
          <a:xfrm>
            <a:off x="571499" y="3798598"/>
            <a:ext cx="8772714" cy="322106"/>
          </a:xfrm>
          <a:prstGeom prst="roundRect">
            <a:avLst>
              <a:gd name="adj" fmla="val 26742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강점요소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지속성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/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약점요소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향상적</a:t>
            </a:r>
            <a:endParaRPr lang="ko-KR" altLang="en-US" sz="145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8" name="zero17">
            <a:extLst>
              <a:ext uri="{FF2B5EF4-FFF2-40B4-BE49-F238E27FC236}">
                <a16:creationId xmlns:a16="http://schemas.microsoft.com/office/drawing/2014/main" id="{260AE63A-EEEE-76D2-02E4-6A0E29109B3C}"/>
              </a:ext>
            </a:extLst>
          </p:cNvPr>
          <p:cNvSpPr/>
          <p:nvPr/>
        </p:nvSpPr>
        <p:spPr>
          <a:xfrm>
            <a:off x="635765" y="3859864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3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7" name="copyMax">
            <a:extLst>
              <a:ext uri="{FF2B5EF4-FFF2-40B4-BE49-F238E27FC236}">
                <a16:creationId xmlns:a16="http://schemas.microsoft.com/office/drawing/2014/main" id="{F78EC74D-1E66-3C3E-141F-EA09CAC75D33}"/>
              </a:ext>
            </a:extLst>
          </p:cNvPr>
          <p:cNvSpPr/>
          <p:nvPr/>
        </p:nvSpPr>
        <p:spPr>
          <a:xfrm>
            <a:off x="3655830" y="1855417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1" name="copyMin">
            <a:extLst>
              <a:ext uri="{FF2B5EF4-FFF2-40B4-BE49-F238E27FC236}">
                <a16:creationId xmlns:a16="http://schemas.microsoft.com/office/drawing/2014/main" id="{5B7EE572-343D-65B2-8640-33239929DACB}"/>
              </a:ext>
            </a:extLst>
          </p:cNvPr>
          <p:cNvSpPr/>
          <p:nvPr/>
        </p:nvSpPr>
        <p:spPr>
          <a:xfrm>
            <a:off x="4371189" y="2023701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2" name="copyMin">
            <a:extLst>
              <a:ext uri="{FF2B5EF4-FFF2-40B4-BE49-F238E27FC236}">
                <a16:creationId xmlns:a16="http://schemas.microsoft.com/office/drawing/2014/main" id="{AD2E04E1-0B75-598B-79AC-E548E766778D}"/>
              </a:ext>
            </a:extLst>
          </p:cNvPr>
          <p:cNvSpPr/>
          <p:nvPr/>
        </p:nvSpPr>
        <p:spPr>
          <a:xfrm>
            <a:off x="6738453" y="2021849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6" name="copyMax">
            <a:extLst>
              <a:ext uri="{FF2B5EF4-FFF2-40B4-BE49-F238E27FC236}">
                <a16:creationId xmlns:a16="http://schemas.microsoft.com/office/drawing/2014/main" id="{68083039-89E9-6E4E-B05D-277B5F83B0A6}"/>
              </a:ext>
            </a:extLst>
          </p:cNvPr>
          <p:cNvSpPr/>
          <p:nvPr/>
        </p:nvSpPr>
        <p:spPr>
          <a:xfrm>
            <a:off x="7441217" y="1833932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4" name="copyMax">
            <a:extLst>
              <a:ext uri="{FF2B5EF4-FFF2-40B4-BE49-F238E27FC236}">
                <a16:creationId xmlns:a16="http://schemas.microsoft.com/office/drawing/2014/main" id="{ADDF99C4-BF41-5201-B1EF-2C9C3222BCD0}"/>
              </a:ext>
            </a:extLst>
          </p:cNvPr>
          <p:cNvSpPr/>
          <p:nvPr/>
        </p:nvSpPr>
        <p:spPr>
          <a:xfrm>
            <a:off x="7162463" y="4534603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5" name="copyMin">
            <a:extLst>
              <a:ext uri="{FF2B5EF4-FFF2-40B4-BE49-F238E27FC236}">
                <a16:creationId xmlns:a16="http://schemas.microsoft.com/office/drawing/2014/main" id="{A9EF3B6B-4302-936D-0DBC-A24206EBCFFB}"/>
              </a:ext>
            </a:extLst>
          </p:cNvPr>
          <p:cNvSpPr/>
          <p:nvPr/>
        </p:nvSpPr>
        <p:spPr>
          <a:xfrm>
            <a:off x="7747311" y="4767960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488232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44" name="모서리가 둥근 직사각형 77">
            <a:extLst>
              <a:ext uri="{FF2B5EF4-FFF2-40B4-BE49-F238E27FC236}">
                <a16:creationId xmlns:a16="http://schemas.microsoft.com/office/drawing/2014/main" id="{B5CFBB0B-DF74-44CF-9BFE-BDA9BA4325B6}"/>
              </a:ext>
            </a:extLst>
          </p:cNvPr>
          <p:cNvSpPr/>
          <p:nvPr/>
        </p:nvSpPr>
        <p:spPr>
          <a:xfrm>
            <a:off x="571499" y="1265710"/>
            <a:ext cx="876141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우선 개선 과제 분석 결과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0A1A7956-1DFB-46C9-B71D-BC54F1CF7542}"/>
              </a:ext>
            </a:extLst>
          </p:cNvPr>
          <p:cNvSpPr/>
          <p:nvPr/>
        </p:nvSpPr>
        <p:spPr>
          <a:xfrm>
            <a:off x="63576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4</a:t>
            </a:r>
            <a:endParaRPr lang="ko-KR" altLang="en-US" sz="1050" spc="-3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B1533712-79BF-FD94-A855-3FCD5E927D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0780264"/>
              </p:ext>
            </p:extLst>
          </p:nvPr>
        </p:nvGraphicFramePr>
        <p:xfrm>
          <a:off x="571500" y="1828557"/>
          <a:ext cx="8761413" cy="42933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3136">
                  <a:extLst>
                    <a:ext uri="{9D8B030D-6E8A-4147-A177-3AD203B41FA5}">
                      <a16:colId xmlns:a16="http://schemas.microsoft.com/office/drawing/2014/main" val="3991324000"/>
                    </a:ext>
                  </a:extLst>
                </a:gridCol>
                <a:gridCol w="735106">
                  <a:extLst>
                    <a:ext uri="{9D8B030D-6E8A-4147-A177-3AD203B41FA5}">
                      <a16:colId xmlns:a16="http://schemas.microsoft.com/office/drawing/2014/main" val="2430978183"/>
                    </a:ext>
                  </a:extLst>
                </a:gridCol>
                <a:gridCol w="1667653">
                  <a:extLst>
                    <a:ext uri="{9D8B030D-6E8A-4147-A177-3AD203B41FA5}">
                      <a16:colId xmlns:a16="http://schemas.microsoft.com/office/drawing/2014/main" val="1127241368"/>
                    </a:ext>
                  </a:extLst>
                </a:gridCol>
                <a:gridCol w="743854">
                  <a:extLst>
                    <a:ext uri="{9D8B030D-6E8A-4147-A177-3AD203B41FA5}">
                      <a16:colId xmlns:a16="http://schemas.microsoft.com/office/drawing/2014/main" val="1808387118"/>
                    </a:ext>
                  </a:extLst>
                </a:gridCol>
                <a:gridCol w="1658905">
                  <a:extLst>
                    <a:ext uri="{9D8B030D-6E8A-4147-A177-3AD203B41FA5}">
                      <a16:colId xmlns:a16="http://schemas.microsoft.com/office/drawing/2014/main" val="1384189120"/>
                    </a:ext>
                  </a:extLst>
                </a:gridCol>
                <a:gridCol w="680884">
                  <a:extLst>
                    <a:ext uri="{9D8B030D-6E8A-4147-A177-3AD203B41FA5}">
                      <a16:colId xmlns:a16="http://schemas.microsoft.com/office/drawing/2014/main" val="1539754210"/>
                    </a:ext>
                  </a:extLst>
                </a:gridCol>
                <a:gridCol w="1721875">
                  <a:extLst>
                    <a:ext uri="{9D8B030D-6E8A-4147-A177-3AD203B41FA5}">
                      <a16:colId xmlns:a16="http://schemas.microsoft.com/office/drawing/2014/main" val="2929915639"/>
                    </a:ext>
                  </a:extLst>
                </a:gridCol>
              </a:tblGrid>
              <a:tr h="3567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1" i="0" u="none" strike="noStrike" kern="1200" spc="-80" baseline="0" dirty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사업명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1" i="0" u="none" strike="noStrike" kern="1200" spc="-80" baseline="0" dirty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우선 개선 </a:t>
                      </a:r>
                      <a:r>
                        <a:rPr lang="ko-KR" altLang="en-US" sz="1200" b="1" i="0" u="none" strike="noStrike" kern="1200" spc="-80" baseline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항목 </a:t>
                      </a:r>
                      <a:r>
                        <a:rPr lang="en-US" altLang="ko-KR" sz="1200" b="1" i="0" u="none" strike="noStrike" kern="1200" spc="-80" baseline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</a:t>
                      </a:r>
                      <a:r>
                        <a:rPr lang="ko-KR" altLang="en-US" sz="1200" b="1" i="0" u="none" strike="noStrike" kern="1200" spc="-80" baseline="0" dirty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순위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1" i="0" u="none" strike="noStrike" kern="1200" spc="-80" baseline="0" dirty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우선 개선 항목 </a:t>
                      </a:r>
                      <a:r>
                        <a:rPr lang="en-US" altLang="ko-KR" sz="1200" b="1" i="0" u="none" strike="noStrike" kern="1200" spc="-80" baseline="0" dirty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2</a:t>
                      </a:r>
                      <a:r>
                        <a:rPr lang="ko-KR" altLang="en-US" sz="1200" b="1" i="0" u="none" strike="noStrike" kern="1200" spc="-80" baseline="0" dirty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순위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200" b="1" i="0" u="none" strike="noStrike" kern="1200" spc="-80" baseline="0" dirty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우선 개선 </a:t>
                      </a:r>
                      <a:r>
                        <a:rPr lang="ko-KR" altLang="en-US" sz="1200" b="1" i="0" u="none" strike="noStrike" kern="1200" spc="-80" baseline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항목 </a:t>
                      </a:r>
                      <a:r>
                        <a:rPr lang="en-US" altLang="ko-KR" sz="1200" b="1" i="0" u="none" strike="noStrike" kern="1200" spc="-80" baseline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3</a:t>
                      </a:r>
                      <a:r>
                        <a:rPr lang="ko-KR" altLang="en-US" sz="1200" b="1" i="0" u="none" strike="noStrike" kern="1200" spc="-80" baseline="0" dirty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순위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0252595"/>
                  </a:ext>
                </a:extLst>
              </a:tr>
              <a:tr h="787317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b="1" i="0" u="none" strike="noStrike" kern="1200" spc="-40" baseline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공영주차장관리사업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6F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 err="1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대응성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  <a:endParaRPr lang="ko-KR" altLang="en-US" sz="900" b="1" kern="1200" spc="-50" dirty="0">
                        <a:ln>
                          <a:solidFill>
                            <a:schemeClr val="tx1">
                              <a:lumMod val="95000"/>
                              <a:lumOff val="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marR="0" lvl="0" indent="-9000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공영주차장에 대한 건의사항을 해결하는 절차가 잘 갖춰져 있다</a:t>
                      </a: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편의성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marR="0" lvl="0" indent="-9000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공영주차장은 이용하기 편리하다</a:t>
                      </a: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 err="1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충족성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indent="-90000" algn="l" defTabSz="914400" rtl="0" eaLnBrk="1" fontAlgn="ctr" latinLnBrk="1" hangingPunct="1"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공영주차장 직원들은 고객의 불편을 해소하기 위해 노력한다</a:t>
                      </a:r>
                      <a:endParaRPr lang="ko-KR" altLang="en-US" sz="900" b="0" i="0" u="none" strike="noStrike" kern="1200" spc="-5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93B6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426926"/>
                  </a:ext>
                </a:extLst>
              </a:tr>
              <a:tr h="787317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b="1" i="0" u="none" strike="noStrike" kern="1200" spc="-40" baseline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공원관리사업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6F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 err="1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대응성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  <a:endParaRPr lang="ko-KR" altLang="en-US" sz="900" b="1" kern="1200" spc="-50" dirty="0">
                        <a:ln>
                          <a:solidFill>
                            <a:schemeClr val="tx1">
                              <a:lumMod val="95000"/>
                              <a:lumOff val="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marR="0" lvl="0" indent="-9000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대한 건의사항을 해결하는 절차가 잘 갖춰져 있다</a:t>
                      </a: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신속성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marR="0" lvl="0" indent="-9000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관련한 일들을 직원들이 신속하게 처리한다</a:t>
                      </a: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 err="1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충족성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indent="-90000" algn="l" defTabSz="914400" rtl="0" eaLnBrk="1" fontAlgn="ctr" latinLnBrk="1" hangingPunct="1"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직원들은 고객의 불편을 해소하기 위해 노력한다</a:t>
                      </a:r>
                      <a:endParaRPr lang="ko-KR" altLang="en-US" sz="900" b="0" i="0" u="none" strike="noStrike" kern="1200" spc="-5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251775"/>
                  </a:ext>
                </a:extLst>
              </a:tr>
              <a:tr h="787317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b="1" i="0" u="none" strike="noStrike" kern="1200" spc="-40" baseline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수련관 체육시설사업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6F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 err="1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쾌적성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  <a:endParaRPr lang="ko-KR" altLang="en-US" sz="900" b="1" kern="1200" spc="-50" dirty="0">
                        <a:ln>
                          <a:solidFill>
                            <a:schemeClr val="tx1">
                              <a:lumMod val="95000"/>
                              <a:lumOff val="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indent="-90000" algn="l" defTabSz="914400" rtl="0" eaLnBrk="1" fontAlgn="ctr" latinLnBrk="1" hangingPunct="1"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환경이 쾌적하고 관리가 잘 되고 있다</a:t>
                      </a:r>
                      <a:endParaRPr lang="ko-KR" altLang="en-US" sz="900" b="0" i="0" u="none" strike="noStrike" kern="1200" spc="-5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-</a:t>
                      </a:r>
                      <a:endParaRPr lang="ko-KR" altLang="en-US" sz="900" spc="-70" dirty="0">
                        <a:ln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n-ea"/>
                      </a:endParaRP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-</a:t>
                      </a:r>
                      <a:endParaRPr lang="ko-KR" altLang="en-US" sz="900" spc="-70" dirty="0">
                        <a:ln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n-ea"/>
                      </a:endParaRP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5D5D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8294363"/>
                  </a:ext>
                </a:extLst>
              </a:tr>
              <a:tr h="787317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b="1" i="0" u="none" strike="noStrike" kern="1200" spc="-40" baseline="0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체육전용시설관리사업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6F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 err="1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쾌적성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  <a:endParaRPr lang="ko-KR" altLang="en-US" sz="900" b="1" kern="1200" spc="-50" dirty="0">
                        <a:ln>
                          <a:solidFill>
                            <a:schemeClr val="tx1">
                              <a:lumMod val="95000"/>
                              <a:lumOff val="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marR="0" lvl="0" indent="-9000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체육전용시설은 환경이 쾌적하고 관리가 잘 되고 있다</a:t>
                      </a: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편의성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indent="-90000" algn="l" defTabSz="914400" rtl="0" eaLnBrk="1" fontAlgn="ctr" latinLnBrk="1" hangingPunct="1"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체육전용시설은 이용시설이 잘 갖춰져 있다</a:t>
                      </a:r>
                      <a:endParaRPr lang="ko-KR" altLang="en-US" sz="900" b="0" i="0" u="none" strike="noStrike" kern="1200" spc="-5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 err="1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편익성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marR="0" lvl="0" indent="-9000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체육전용시설은 이용고객의 편의를 위해 다양한 지원을 한다</a:t>
                      </a: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5D5D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5D5D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5891829"/>
                  </a:ext>
                </a:extLst>
              </a:tr>
              <a:tr h="787317">
                <a:tc>
                  <a:txBody>
                    <a:bodyPr/>
                    <a:lstStyle/>
                    <a:p>
                      <a:pPr marL="0" algn="l" defTabSz="914400" rtl="0" eaLnBrk="1" fontAlgn="ctr" latinLnBrk="1" hangingPunct="1"/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rgbClr val="093B6D">
                                <a:alpha val="0"/>
                              </a:srgbClr>
                            </a:solidFill>
                          </a:ln>
                          <a:solidFill>
                            <a:srgbClr val="093B6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교통약자이동지원센터사업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rgbClr val="093B6D">
                              <a:alpha val="0"/>
                            </a:srgbClr>
                          </a:solidFill>
                        </a:ln>
                        <a:solidFill>
                          <a:srgbClr val="093B6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6F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 err="1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대응성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  <a:endParaRPr lang="ko-KR" altLang="en-US" sz="900" b="1" kern="1200" spc="-50" dirty="0">
                        <a:ln>
                          <a:solidFill>
                            <a:schemeClr val="tx1">
                              <a:lumMod val="95000"/>
                              <a:lumOff val="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marR="0" lvl="0" indent="-9000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spc="-70" dirty="0" err="1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교통약자이동지원센터운영에</a:t>
                      </a:r>
                      <a:r>
                        <a:rPr lang="en-US" altLang="ko-KR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 </a:t>
                      </a: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대한 건의사항을 해결하는 절차가 잘 갖춰져 있다</a:t>
                      </a: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편의성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marR="0" lvl="0" indent="-9000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교통약자이동지원 차량은 이용하기 편리하다</a:t>
                      </a: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 spc="-50" dirty="0" err="1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충족성</a:t>
                      </a:r>
                      <a:r>
                        <a:rPr lang="en-US" altLang="ko-KR" sz="900" b="1" kern="1200" spc="-50" dirty="0">
                          <a:ln>
                            <a:solidFill>
                              <a:schemeClr val="tx1">
                                <a:lumMod val="95000"/>
                                <a:lumOff val="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j-ea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2000" marR="72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90000" marR="0" lvl="0" indent="-9000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tx1">
                            <a:lumMod val="50000"/>
                            <a:lumOff val="50000"/>
                          </a:schemeClr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900" spc="-70" dirty="0" err="1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교통약자이동지원센터</a:t>
                      </a:r>
                      <a:r>
                        <a:rPr lang="ko-KR" altLang="en-US" sz="900" spc="-70" dirty="0">
                          <a:ln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n-ea"/>
                        </a:rPr>
                        <a:t> 직원들은 이용자 건의사항을 최소화하기 위해 노력한다</a:t>
                      </a:r>
                    </a:p>
                  </a:txBody>
                  <a:tcPr marL="108000" marR="108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5D5D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90056199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4E0303FA-2754-A012-AC46-D5BE7C12D84E}"/>
              </a:ext>
            </a:extLst>
          </p:cNvPr>
          <p:cNvSpPr txBox="1"/>
          <p:nvPr/>
        </p:nvSpPr>
        <p:spPr>
          <a:xfrm>
            <a:off x="536184" y="6121862"/>
            <a:ext cx="3814506" cy="20627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세부 조사 항목은 「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4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「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</p:spTree>
    <p:extLst>
      <p:ext uri="{BB962C8B-B14F-4D97-AF65-F5344CB8AC3E}">
        <p14:creationId xmlns:p14="http://schemas.microsoft.com/office/powerpoint/2010/main" val="15295716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graphicFrame>
        <p:nvGraphicFramePr>
          <p:cNvPr id="55" name="shp3">
            <a:extLst>
              <a:ext uri="{FF2B5EF4-FFF2-40B4-BE49-F238E27FC236}">
                <a16:creationId xmlns:a16="http://schemas.microsoft.com/office/drawing/2014/main" id="{40BCED0D-23BC-4700-35AB-FFEF1AF2E196}"/>
              </a:ext>
            </a:extLst>
          </p:cNvPr>
          <p:cNvGraphicFramePr/>
          <p:nvPr/>
        </p:nvGraphicFramePr>
        <p:xfrm>
          <a:off x="1527048" y="2705113"/>
          <a:ext cx="7805865" cy="19386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7" name="shp4">
            <a:extLst>
              <a:ext uri="{FF2B5EF4-FFF2-40B4-BE49-F238E27FC236}">
                <a16:creationId xmlns:a16="http://schemas.microsoft.com/office/drawing/2014/main" id="{3876D10C-78C1-38A6-86C8-1A923CD77C5B}"/>
              </a:ext>
            </a:extLst>
          </p:cNvPr>
          <p:cNvGraphicFramePr>
            <a:graphicFrameLocks noGrp="1"/>
          </p:cNvGraphicFramePr>
          <p:nvPr/>
        </p:nvGraphicFramePr>
        <p:xfrm>
          <a:off x="570134" y="4545106"/>
          <a:ext cx="8761948" cy="1802463"/>
        </p:xfrm>
        <a:graphic>
          <a:graphicData uri="http://schemas.openxmlformats.org/drawingml/2006/table">
            <a:tbl>
              <a:tblPr/>
              <a:tblGrid>
                <a:gridCol w="613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4563">
                  <a:extLst>
                    <a:ext uri="{9D8B030D-6E8A-4147-A177-3AD203B41FA5}">
                      <a16:colId xmlns:a16="http://schemas.microsoft.com/office/drawing/2014/main" val="3076577812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889990629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2885431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567135018"/>
                    </a:ext>
                  </a:extLst>
                </a:gridCol>
              </a:tblGrid>
              <a:tr h="387980">
                <a:tc gridSpan="2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7079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지방</a:t>
                      </a:r>
                      <a:endParaRPr lang="en-US" altLang="ko-KR" sz="10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algn="ctr" latinLnBrk="1"/>
                      <a:r>
                        <a:rPr lang="ko-KR" altLang="en-US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공기업 </a:t>
                      </a:r>
                      <a:endParaRPr lang="en-US" altLang="ko-KR" sz="10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algn="ctr" latinLnBrk="1"/>
                      <a:r>
                        <a:rPr lang="ko-KR" altLang="en-US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전체 평균</a:t>
                      </a: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점수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85.2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86.9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83.0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86.8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87.8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3246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GAP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+0.1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+0.0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+1.9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-0.5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+4.1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-3.4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2821619"/>
                  </a:ext>
                </a:extLst>
              </a:tr>
              <a:tr h="337079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시설관리</a:t>
                      </a:r>
                      <a:r>
                        <a:rPr lang="en-US" altLang="ko-KR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/>
                      </a:r>
                      <a:br>
                        <a:rPr lang="en-US" altLang="ko-KR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</a:br>
                      <a:r>
                        <a:rPr lang="ko-KR" altLang="en-US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공단 </a:t>
                      </a:r>
                      <a:r>
                        <a:rPr lang="en-US" altLang="ko-KR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/>
                      </a:r>
                      <a:br>
                        <a:rPr lang="en-US" altLang="ko-KR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</a:br>
                      <a:r>
                        <a:rPr lang="ko-KR" altLang="en-US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전체 평균</a:t>
                      </a:r>
                      <a:endParaRPr lang="en-US" altLang="ko-KR" sz="10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점수</a:t>
                      </a:r>
                      <a:endParaRPr lang="en-US" altLang="ko-KR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89.2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89.2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89.4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87.8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  <a:tr h="337079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GAP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-3.9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-2.3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-3.1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-3.1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-0.5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-7.9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3906911"/>
                  </a:ext>
                </a:extLst>
              </a:tr>
            </a:tbl>
          </a:graphicData>
        </a:graphic>
      </p:graphicFrame>
      <p:sp>
        <p:nvSpPr>
          <p:cNvPr id="2" name="zero3">
            <a:extLst>
              <a:ext uri="{FF2B5EF4-FFF2-40B4-BE49-F238E27FC236}">
                <a16:creationId xmlns:a16="http://schemas.microsoft.com/office/drawing/2014/main" id="{33058A70-5E1C-ABBB-74CB-EB30EFE7452B}"/>
              </a:ext>
            </a:extLst>
          </p:cNvPr>
          <p:cNvSpPr txBox="1"/>
          <p:nvPr/>
        </p:nvSpPr>
        <p:spPr>
          <a:xfrm>
            <a:off x="708726" y="1144092"/>
            <a:ext cx="1835759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전체 기관과의 비교</a:t>
            </a:r>
          </a:p>
        </p:txBody>
      </p:sp>
      <p:sp>
        <p:nvSpPr>
          <p:cNvPr id="25" name="zero4">
            <a:extLst>
              <a:ext uri="{FF2B5EF4-FFF2-40B4-BE49-F238E27FC236}">
                <a16:creationId xmlns:a16="http://schemas.microsoft.com/office/drawing/2014/main" id="{F809CAA1-EDF9-9F69-6327-FBA7ABD67BC0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26" name="zero5">
            <a:extLst>
              <a:ext uri="{FF2B5EF4-FFF2-40B4-BE49-F238E27FC236}">
                <a16:creationId xmlns:a16="http://schemas.microsoft.com/office/drawing/2014/main" id="{3FDA24B7-BB9A-CD96-CD5B-0746923E8F7A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0" name="zero6">
            <a:extLst>
              <a:ext uri="{FF2B5EF4-FFF2-40B4-BE49-F238E27FC236}">
                <a16:creationId xmlns:a16="http://schemas.microsoft.com/office/drawing/2014/main" id="{3E6CC470-285C-50A2-164B-4659ADA6DF25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46" name="zero7">
            <a:extLst>
              <a:ext uri="{FF2B5EF4-FFF2-40B4-BE49-F238E27FC236}">
                <a16:creationId xmlns:a16="http://schemas.microsoft.com/office/drawing/2014/main" id="{77977E3E-40DE-18CF-3A95-6B60D0CC4188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47" name="zero8">
            <a:extLst>
              <a:ext uri="{FF2B5EF4-FFF2-40B4-BE49-F238E27FC236}">
                <a16:creationId xmlns:a16="http://schemas.microsoft.com/office/drawing/2014/main" id="{8BB9921D-9099-1CD3-78D2-47103C14089C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44" name="zero9">
            <a:extLst>
              <a:ext uri="{FF2B5EF4-FFF2-40B4-BE49-F238E27FC236}">
                <a16:creationId xmlns:a16="http://schemas.microsoft.com/office/drawing/2014/main" id="{55685753-96EF-2DE0-C3D4-B10924F3BD0E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45" name="zero10">
            <a:extLst>
              <a:ext uri="{FF2B5EF4-FFF2-40B4-BE49-F238E27FC236}">
                <a16:creationId xmlns:a16="http://schemas.microsoft.com/office/drawing/2014/main" id="{C0781C65-80EB-2297-A2D8-B41EB4E8B948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36" name="shp1">
            <a:extLst>
              <a:ext uri="{FF2B5EF4-FFF2-40B4-BE49-F238E27FC236}">
                <a16:creationId xmlns:a16="http://schemas.microsoft.com/office/drawing/2014/main" id="{E3766F89-D159-1731-D057-FD4885634AB7}"/>
              </a:ext>
            </a:extLst>
          </p:cNvPr>
          <p:cNvSpPr txBox="1"/>
          <p:nvPr/>
        </p:nvSpPr>
        <p:spPr>
          <a:xfrm>
            <a:off x="970570" y="1749024"/>
            <a:ext cx="64674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과천도시공사의 종합 만족도는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85.3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시설관리공단 전체 점수에 비해서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3.9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38" name="zero12">
            <a:extLst>
              <a:ext uri="{FF2B5EF4-FFF2-40B4-BE49-F238E27FC236}">
                <a16:creationId xmlns:a16="http://schemas.microsoft.com/office/drawing/2014/main" id="{A06ADA27-6118-AE30-79EC-6253DA23172B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39" name="zero13">
            <a:extLst>
              <a:ext uri="{FF2B5EF4-FFF2-40B4-BE49-F238E27FC236}">
                <a16:creationId xmlns:a16="http://schemas.microsoft.com/office/drawing/2014/main" id="{A798ACF9-57D2-6E38-79C9-1ECC44A4F288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32" name="shp2">
            <a:extLst>
              <a:ext uri="{FF2B5EF4-FFF2-40B4-BE49-F238E27FC236}">
                <a16:creationId xmlns:a16="http://schemas.microsoft.com/office/drawing/2014/main" id="{D178BD56-D215-2693-2051-47B95B9EA283}"/>
              </a:ext>
            </a:extLst>
          </p:cNvPr>
          <p:cNvSpPr txBox="1"/>
          <p:nvPr/>
        </p:nvSpPr>
        <p:spPr>
          <a:xfrm>
            <a:off x="970570" y="2053493"/>
            <a:ext cx="3725059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지방공기업 전체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0.1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높게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34" name="zero15">
            <a:extLst>
              <a:ext uri="{FF2B5EF4-FFF2-40B4-BE49-F238E27FC236}">
                <a16:creationId xmlns:a16="http://schemas.microsoft.com/office/drawing/2014/main" id="{593ABE92-6149-6904-2C41-C60C81D15528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35" name="zero16">
            <a:extLst>
              <a:ext uri="{FF2B5EF4-FFF2-40B4-BE49-F238E27FC236}">
                <a16:creationId xmlns:a16="http://schemas.microsoft.com/office/drawing/2014/main" id="{1E06DAAF-5502-D942-6D98-39C67B43D171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</p:spTree>
    <p:extLst>
      <p:ext uri="{BB962C8B-B14F-4D97-AF65-F5344CB8AC3E}">
        <p14:creationId xmlns:p14="http://schemas.microsoft.com/office/powerpoint/2010/main" val="321359746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2" name="zero1">
            <a:extLst>
              <a:ext uri="{FF2B5EF4-FFF2-40B4-BE49-F238E27FC236}">
                <a16:creationId xmlns:a16="http://schemas.microsoft.com/office/drawing/2014/main" id="{33058A70-5E1C-ABBB-74CB-EB30EFE7452B}"/>
              </a:ext>
            </a:extLst>
          </p:cNvPr>
          <p:cNvSpPr txBox="1"/>
          <p:nvPr/>
        </p:nvSpPr>
        <p:spPr>
          <a:xfrm>
            <a:off x="708726" y="1144092"/>
            <a:ext cx="1835759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연도별 만족도 추이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25" name="zero2">
            <a:extLst>
              <a:ext uri="{FF2B5EF4-FFF2-40B4-BE49-F238E27FC236}">
                <a16:creationId xmlns:a16="http://schemas.microsoft.com/office/drawing/2014/main" id="{F809CAA1-EDF9-9F69-6327-FBA7ABD67BC0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26" name="zero3">
            <a:extLst>
              <a:ext uri="{FF2B5EF4-FFF2-40B4-BE49-F238E27FC236}">
                <a16:creationId xmlns:a16="http://schemas.microsoft.com/office/drawing/2014/main" id="{3FDA24B7-BB9A-CD96-CD5B-0746923E8F7A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4" name="shp2">
            <a:extLst>
              <a:ext uri="{FF2B5EF4-FFF2-40B4-BE49-F238E27FC236}">
                <a16:creationId xmlns:a16="http://schemas.microsoft.com/office/drawing/2014/main" id="{C3BF8F86-6414-FAD8-B144-1EDC0C0207DC}"/>
              </a:ext>
            </a:extLst>
          </p:cNvPr>
          <p:cNvGraphicFramePr/>
          <p:nvPr/>
        </p:nvGraphicFramePr>
        <p:xfrm>
          <a:off x="1527048" y="2705101"/>
          <a:ext cx="7805865" cy="34825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zero5">
            <a:extLst>
              <a:ext uri="{FF2B5EF4-FFF2-40B4-BE49-F238E27FC236}">
                <a16:creationId xmlns:a16="http://schemas.microsoft.com/office/drawing/2014/main" id="{1D1D25ED-DBD1-3B6B-692E-7B3BA2864CF5}"/>
              </a:ext>
            </a:extLst>
          </p:cNvPr>
          <p:cNvSpPr/>
          <p:nvPr/>
        </p:nvSpPr>
        <p:spPr>
          <a:xfrm>
            <a:off x="0" y="5997194"/>
            <a:ext cx="9906000" cy="291234"/>
          </a:xfrm>
          <a:prstGeom prst="rect">
            <a:avLst/>
          </a:prstGeom>
          <a:solidFill>
            <a:srgbClr val="E8E8E8"/>
          </a:solidFill>
          <a:ln w="31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ko-KR" altLang="en-US" sz="1500" spc="-2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9" name="shp3">
            <a:extLst>
              <a:ext uri="{FF2B5EF4-FFF2-40B4-BE49-F238E27FC236}">
                <a16:creationId xmlns:a16="http://schemas.microsoft.com/office/drawing/2014/main" id="{F22D7977-DE95-5A51-1975-D4A03906C98C}"/>
              </a:ext>
            </a:extLst>
          </p:cNvPr>
          <p:cNvSpPr/>
          <p:nvPr/>
        </p:nvSpPr>
        <p:spPr>
          <a:xfrm>
            <a:off x="2047700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+0.8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" name="shp4">
            <a:extLst>
              <a:ext uri="{FF2B5EF4-FFF2-40B4-BE49-F238E27FC236}">
                <a16:creationId xmlns:a16="http://schemas.microsoft.com/office/drawing/2014/main" id="{0A87F651-0DE3-63D3-08B3-0B2064FB3009}"/>
              </a:ext>
            </a:extLst>
          </p:cNvPr>
          <p:cNvSpPr/>
          <p:nvPr/>
        </p:nvSpPr>
        <p:spPr>
          <a:xfrm>
            <a:off x="2367146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-0.1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3" name="zero8">
            <a:extLst>
              <a:ext uri="{FF2B5EF4-FFF2-40B4-BE49-F238E27FC236}">
                <a16:creationId xmlns:a16="http://schemas.microsoft.com/office/drawing/2014/main" id="{752B1BCC-49BA-14C9-DA6E-9ED333C810CA}"/>
              </a:ext>
            </a:extLst>
          </p:cNvPr>
          <p:cNvSpPr/>
          <p:nvPr/>
        </p:nvSpPr>
        <p:spPr>
          <a:xfrm>
            <a:off x="572674" y="5588453"/>
            <a:ext cx="981870" cy="272130"/>
          </a:xfrm>
          <a:prstGeom prst="homePlate">
            <a:avLst>
              <a:gd name="adj" fmla="val 31907"/>
            </a:avLst>
          </a:prstGeom>
          <a:solidFill>
            <a:srgbClr val="1D8FD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72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2000"/>
              </a:lnSpc>
            </a:pPr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GAP(</a:t>
            </a:r>
            <a:r>
              <a:rPr lang="ko-KR" altLang="en-US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전년 대비</a:t>
            </a:r>
            <a:r>
              <a:rPr lang="en-US" altLang="ko-KR" sz="9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)</a:t>
            </a:r>
          </a:p>
        </p:txBody>
      </p:sp>
      <p:graphicFrame>
        <p:nvGraphicFramePr>
          <p:cNvPr id="14" name="zero9">
            <a:extLst>
              <a:ext uri="{FF2B5EF4-FFF2-40B4-BE49-F238E27FC236}">
                <a16:creationId xmlns:a16="http://schemas.microsoft.com/office/drawing/2014/main" id="{E52678FE-F7CF-9BD7-4157-980B14862818}"/>
              </a:ext>
            </a:extLst>
          </p:cNvPr>
          <p:cNvGraphicFramePr>
            <a:graphicFrameLocks noGrp="1"/>
          </p:cNvGraphicFramePr>
          <p:nvPr/>
        </p:nvGraphicFramePr>
        <p:xfrm>
          <a:off x="1527048" y="5997194"/>
          <a:ext cx="7805034" cy="29123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0839">
                  <a:extLst>
                    <a:ext uri="{9D8B030D-6E8A-4147-A177-3AD203B41FA5}">
                      <a16:colId xmlns:a16="http://schemas.microsoft.com/office/drawing/2014/main" val="2764766019"/>
                    </a:ext>
                  </a:extLst>
                </a:gridCol>
                <a:gridCol w="1300839">
                  <a:extLst>
                    <a:ext uri="{9D8B030D-6E8A-4147-A177-3AD203B41FA5}">
                      <a16:colId xmlns:a16="http://schemas.microsoft.com/office/drawing/2014/main" val="680491791"/>
                    </a:ext>
                  </a:extLst>
                </a:gridCol>
                <a:gridCol w="1300839">
                  <a:extLst>
                    <a:ext uri="{9D8B030D-6E8A-4147-A177-3AD203B41FA5}">
                      <a16:colId xmlns:a16="http://schemas.microsoft.com/office/drawing/2014/main" val="1802093333"/>
                    </a:ext>
                  </a:extLst>
                </a:gridCol>
                <a:gridCol w="1300839">
                  <a:extLst>
                    <a:ext uri="{9D8B030D-6E8A-4147-A177-3AD203B41FA5}">
                      <a16:colId xmlns:a16="http://schemas.microsoft.com/office/drawing/2014/main" val="2334487615"/>
                    </a:ext>
                  </a:extLst>
                </a:gridCol>
                <a:gridCol w="1300839">
                  <a:extLst>
                    <a:ext uri="{9D8B030D-6E8A-4147-A177-3AD203B41FA5}">
                      <a16:colId xmlns:a16="http://schemas.microsoft.com/office/drawing/2014/main" val="1150369044"/>
                    </a:ext>
                  </a:extLst>
                </a:gridCol>
                <a:gridCol w="1300839">
                  <a:extLst>
                    <a:ext uri="{9D8B030D-6E8A-4147-A177-3AD203B41FA5}">
                      <a16:colId xmlns:a16="http://schemas.microsoft.com/office/drawing/2014/main" val="349450181"/>
                    </a:ext>
                  </a:extLst>
                </a:gridCol>
              </a:tblGrid>
              <a:tr h="291234">
                <a:tc>
                  <a:txBody>
                    <a:bodyPr/>
                    <a:lstStyle/>
                    <a:p>
                      <a:pPr algn="ctr" latinLnBrk="1">
                        <a:defRPr sz="1000" b="0" i="0" u="none" strike="noStrike" kern="120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defRPr>
                      </a:pPr>
                      <a:r>
                        <a:rPr lang="ko-KR" altLang="en-US" sz="1100" b="0" i="0" u="none" strike="noStrike" kern="12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종합 만족도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defRPr sz="1000" b="0" i="0" u="none" strike="noStrike" kern="120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defRPr>
                      </a:pPr>
                      <a:r>
                        <a:rPr lang="ko-KR" altLang="en-US" sz="1100" b="0" i="0" u="none" strike="noStrike" kern="12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서비스 환경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defRPr sz="1000" b="0" i="0" u="none" strike="noStrike" kern="120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defRPr>
                      </a:pPr>
                      <a:r>
                        <a:rPr lang="ko-KR" altLang="en-US" sz="1100" b="0" i="0" u="none" strike="noStrike" kern="12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서비스 과정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defRPr sz="1000" b="0" i="0" u="none" strike="noStrike" kern="120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defRPr>
                      </a:pPr>
                      <a:r>
                        <a:rPr lang="ko-KR" altLang="en-US" sz="1100" b="0" i="0" u="none" strike="noStrike" kern="12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서비스 결과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defRPr sz="1000" b="0" i="0" u="none" strike="noStrike" kern="120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defRPr>
                      </a:pPr>
                      <a:r>
                        <a:rPr lang="ko-KR" altLang="en-US" sz="1100" b="0" i="0" u="none" strike="noStrike" kern="12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사회적 만족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defRPr sz="1000" b="0" i="0" u="none" strike="noStrike" kern="120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defRPr>
                      </a:pPr>
                      <a:r>
                        <a:rPr lang="ko-KR" altLang="en-US" sz="1100" b="0" i="0" u="none" strike="noStrike" kern="1200" spc="-8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+mn-cs"/>
                        </a:rPr>
                        <a:t>전반적 만족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783110"/>
                  </a:ext>
                </a:extLst>
              </a:tr>
            </a:tbl>
          </a:graphicData>
        </a:graphic>
      </p:graphicFrame>
      <p:sp>
        <p:nvSpPr>
          <p:cNvPr id="16" name="shp13">
            <a:extLst>
              <a:ext uri="{FF2B5EF4-FFF2-40B4-BE49-F238E27FC236}">
                <a16:creationId xmlns:a16="http://schemas.microsoft.com/office/drawing/2014/main" id="{3833A7F5-90E4-C476-6ADF-BA9E744E1D5D}"/>
              </a:ext>
            </a:extLst>
          </p:cNvPr>
          <p:cNvSpPr/>
          <p:nvPr/>
        </p:nvSpPr>
        <p:spPr>
          <a:xfrm>
            <a:off x="8539558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+0.9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7" name="shp14">
            <a:extLst>
              <a:ext uri="{FF2B5EF4-FFF2-40B4-BE49-F238E27FC236}">
                <a16:creationId xmlns:a16="http://schemas.microsoft.com/office/drawing/2014/main" id="{C7CD7D59-ACA7-D9C5-1E1A-AE409B6AC29E}"/>
              </a:ext>
            </a:extLst>
          </p:cNvPr>
          <p:cNvSpPr/>
          <p:nvPr/>
        </p:nvSpPr>
        <p:spPr>
          <a:xfrm>
            <a:off x="8859004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-4.3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9" name="shp11">
            <a:extLst>
              <a:ext uri="{FF2B5EF4-FFF2-40B4-BE49-F238E27FC236}">
                <a16:creationId xmlns:a16="http://schemas.microsoft.com/office/drawing/2014/main" id="{4F9A3642-DDB3-666E-A4B0-299C274794BB}"/>
              </a:ext>
            </a:extLst>
          </p:cNvPr>
          <p:cNvSpPr/>
          <p:nvPr/>
        </p:nvSpPr>
        <p:spPr>
          <a:xfrm>
            <a:off x="7241188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+0.1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0" name="shp12">
            <a:extLst>
              <a:ext uri="{FF2B5EF4-FFF2-40B4-BE49-F238E27FC236}">
                <a16:creationId xmlns:a16="http://schemas.microsoft.com/office/drawing/2014/main" id="{9804EB66-566F-0696-118C-057D17023358}"/>
              </a:ext>
            </a:extLst>
          </p:cNvPr>
          <p:cNvSpPr/>
          <p:nvPr/>
        </p:nvSpPr>
        <p:spPr>
          <a:xfrm>
            <a:off x="7560634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+4.1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2" name="shp9">
            <a:extLst>
              <a:ext uri="{FF2B5EF4-FFF2-40B4-BE49-F238E27FC236}">
                <a16:creationId xmlns:a16="http://schemas.microsoft.com/office/drawing/2014/main" id="{0760A1E1-7052-9EC3-0256-965CBBED7C74}"/>
              </a:ext>
            </a:extLst>
          </p:cNvPr>
          <p:cNvSpPr/>
          <p:nvPr/>
        </p:nvSpPr>
        <p:spPr>
          <a:xfrm>
            <a:off x="5942816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+0.8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23" name="shp10">
            <a:extLst>
              <a:ext uri="{FF2B5EF4-FFF2-40B4-BE49-F238E27FC236}">
                <a16:creationId xmlns:a16="http://schemas.microsoft.com/office/drawing/2014/main" id="{9F678718-E9D3-86C7-F9A3-E209F69775E7}"/>
              </a:ext>
            </a:extLst>
          </p:cNvPr>
          <p:cNvSpPr/>
          <p:nvPr/>
        </p:nvSpPr>
        <p:spPr>
          <a:xfrm>
            <a:off x="6262262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+1.0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48" name="shp7">
            <a:extLst>
              <a:ext uri="{FF2B5EF4-FFF2-40B4-BE49-F238E27FC236}">
                <a16:creationId xmlns:a16="http://schemas.microsoft.com/office/drawing/2014/main" id="{609F2079-4B53-4AA6-07A5-6A7EDF5B41A4}"/>
              </a:ext>
            </a:extLst>
          </p:cNvPr>
          <p:cNvSpPr/>
          <p:nvPr/>
        </p:nvSpPr>
        <p:spPr>
          <a:xfrm>
            <a:off x="4644444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+1.6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49" name="shp8">
            <a:extLst>
              <a:ext uri="{FF2B5EF4-FFF2-40B4-BE49-F238E27FC236}">
                <a16:creationId xmlns:a16="http://schemas.microsoft.com/office/drawing/2014/main" id="{8C14E473-5C6C-261B-8453-B8D5F2CFB449}"/>
              </a:ext>
            </a:extLst>
          </p:cNvPr>
          <p:cNvSpPr/>
          <p:nvPr/>
        </p:nvSpPr>
        <p:spPr>
          <a:xfrm>
            <a:off x="4963890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-0.2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51" name="shp5">
            <a:extLst>
              <a:ext uri="{FF2B5EF4-FFF2-40B4-BE49-F238E27FC236}">
                <a16:creationId xmlns:a16="http://schemas.microsoft.com/office/drawing/2014/main" id="{C4CC9DDF-467A-6DBB-3D3A-6A31900D4D7A}"/>
              </a:ext>
            </a:extLst>
          </p:cNvPr>
          <p:cNvSpPr/>
          <p:nvPr/>
        </p:nvSpPr>
        <p:spPr>
          <a:xfrm>
            <a:off x="3346072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+0.4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52" name="shp6">
            <a:extLst>
              <a:ext uri="{FF2B5EF4-FFF2-40B4-BE49-F238E27FC236}">
                <a16:creationId xmlns:a16="http://schemas.microsoft.com/office/drawing/2014/main" id="{F1457E10-FB17-3484-0DA3-F1822AA33974}"/>
              </a:ext>
            </a:extLst>
          </p:cNvPr>
          <p:cNvSpPr/>
          <p:nvPr/>
        </p:nvSpPr>
        <p:spPr>
          <a:xfrm>
            <a:off x="3665518" y="5613450"/>
            <a:ext cx="286384" cy="222373"/>
          </a:xfrm>
          <a:prstGeom prst="roundRect">
            <a:avLst/>
          </a:prstGeom>
          <a:solidFill>
            <a:schemeClr val="bg1"/>
          </a:solidFill>
          <a:ln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spc="-5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+2.1 </a:t>
            </a:r>
            <a:endParaRPr lang="ko-KR" altLang="en-US" sz="800" spc="-5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2" name="zero20">
            <a:extLst>
              <a:ext uri="{FF2B5EF4-FFF2-40B4-BE49-F238E27FC236}">
                <a16:creationId xmlns:a16="http://schemas.microsoft.com/office/drawing/2014/main" id="{48D31A75-DEA8-B93C-56F9-B8E0E933C799}"/>
              </a:ext>
            </a:extLst>
          </p:cNvPr>
          <p:cNvSpPr/>
          <p:nvPr/>
        </p:nvSpPr>
        <p:spPr>
          <a:xfrm flipH="1">
            <a:off x="570134" y="1731474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81" name="shp1">
            <a:extLst>
              <a:ext uri="{FF2B5EF4-FFF2-40B4-BE49-F238E27FC236}">
                <a16:creationId xmlns:a16="http://schemas.microsoft.com/office/drawing/2014/main" id="{DAA5B464-EAE1-4EBA-C5F9-62651D6E0767}"/>
              </a:ext>
            </a:extLst>
          </p:cNvPr>
          <p:cNvSpPr txBox="1"/>
          <p:nvPr/>
        </p:nvSpPr>
        <p:spPr>
          <a:xfrm>
            <a:off x="970570" y="1799382"/>
            <a:ext cx="8126345" cy="59375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과천도시공사 연도별 종합 만족도는 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2022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년 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84.6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점에서 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2023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년 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85.4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0.8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상승했으며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
2023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년 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85.4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점에서 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2024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년 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85.3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</a:t>
            </a:r>
            <a:r>
              <a:rPr lang="en-US" altLang="ko-KR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0.1</a:t>
            </a:r>
            <a:r>
              <a:rPr lang="ko-KR" altLang="en-US" sz="14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하락함</a:t>
            </a:r>
            <a:endParaRPr lang="en-US" altLang="ko-KR" sz="14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83" name="zero22">
            <a:extLst>
              <a:ext uri="{FF2B5EF4-FFF2-40B4-BE49-F238E27FC236}">
                <a16:creationId xmlns:a16="http://schemas.microsoft.com/office/drawing/2014/main" id="{D323B2F2-6474-4FE6-284E-94F3FB0FC63C}"/>
              </a:ext>
            </a:extLst>
          </p:cNvPr>
          <p:cNvSpPr>
            <a:spLocks/>
          </p:cNvSpPr>
          <p:nvPr/>
        </p:nvSpPr>
        <p:spPr bwMode="auto">
          <a:xfrm>
            <a:off x="840466" y="1934140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84" name="zero23">
            <a:extLst>
              <a:ext uri="{FF2B5EF4-FFF2-40B4-BE49-F238E27FC236}">
                <a16:creationId xmlns:a16="http://schemas.microsoft.com/office/drawing/2014/main" id="{ACFE1994-04C7-5CE3-5DF9-A95997CD3901}"/>
              </a:ext>
            </a:extLst>
          </p:cNvPr>
          <p:cNvSpPr>
            <a:spLocks/>
          </p:cNvSpPr>
          <p:nvPr/>
        </p:nvSpPr>
        <p:spPr bwMode="auto">
          <a:xfrm>
            <a:off x="859518" y="1916513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79" name="zero24">
            <a:extLst>
              <a:ext uri="{FF2B5EF4-FFF2-40B4-BE49-F238E27FC236}">
                <a16:creationId xmlns:a16="http://schemas.microsoft.com/office/drawing/2014/main" id="{D2E9AC7D-303D-501D-243E-7BB542E15C1F}"/>
              </a:ext>
            </a:extLst>
          </p:cNvPr>
          <p:cNvSpPr/>
          <p:nvPr/>
        </p:nvSpPr>
        <p:spPr>
          <a:xfrm>
            <a:off x="9193667" y="1818232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80" name="zero25">
            <a:extLst>
              <a:ext uri="{FF2B5EF4-FFF2-40B4-BE49-F238E27FC236}">
                <a16:creationId xmlns:a16="http://schemas.microsoft.com/office/drawing/2014/main" id="{4E5B284E-D1DA-1EE1-D8E8-C35D4EE313D0}"/>
              </a:ext>
            </a:extLst>
          </p:cNvPr>
          <p:cNvSpPr/>
          <p:nvPr/>
        </p:nvSpPr>
        <p:spPr>
          <a:xfrm>
            <a:off x="9193667" y="2377032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5" name="zero26">
            <a:extLst>
              <a:ext uri="{FF2B5EF4-FFF2-40B4-BE49-F238E27FC236}">
                <a16:creationId xmlns:a16="http://schemas.microsoft.com/office/drawing/2014/main" id="{419D11A9-2935-4793-2805-1D7A87DDC23A}"/>
              </a:ext>
            </a:extLst>
          </p:cNvPr>
          <p:cNvSpPr/>
          <p:nvPr/>
        </p:nvSpPr>
        <p:spPr>
          <a:xfrm>
            <a:off x="666887" y="1818232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8" name="zero27">
            <a:extLst>
              <a:ext uri="{FF2B5EF4-FFF2-40B4-BE49-F238E27FC236}">
                <a16:creationId xmlns:a16="http://schemas.microsoft.com/office/drawing/2014/main" id="{232E8CCD-FC9F-51CE-D09E-9E5BC4D11DFA}"/>
              </a:ext>
            </a:extLst>
          </p:cNvPr>
          <p:cNvSpPr/>
          <p:nvPr/>
        </p:nvSpPr>
        <p:spPr>
          <a:xfrm>
            <a:off x="666887" y="2377032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</p:spTree>
    <p:extLst>
      <p:ext uri="{BB962C8B-B14F-4D97-AF65-F5344CB8AC3E}">
        <p14:creationId xmlns:p14="http://schemas.microsoft.com/office/powerpoint/2010/main" val="295923500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graphicFrame>
        <p:nvGraphicFramePr>
          <p:cNvPr id="51" name="shp3">
            <a:extLst>
              <a:ext uri="{FF2B5EF4-FFF2-40B4-BE49-F238E27FC236}">
                <a16:creationId xmlns:a16="http://schemas.microsoft.com/office/drawing/2014/main" id="{6983E50F-C2A2-62D0-44C5-3D3BF5516866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872515"/>
          <a:ext cx="8761411" cy="34123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8077">
                  <a:extLst>
                    <a:ext uri="{9D8B030D-6E8A-4147-A177-3AD203B41FA5}">
                      <a16:colId xmlns:a16="http://schemas.microsoft.com/office/drawing/2014/main" val="783708232"/>
                    </a:ext>
                  </a:extLst>
                </a:gridCol>
                <a:gridCol w="1648903">
                  <a:extLst>
                    <a:ext uri="{9D8B030D-6E8A-4147-A177-3AD203B41FA5}">
                      <a16:colId xmlns:a16="http://schemas.microsoft.com/office/drawing/2014/main" val="1343128499"/>
                    </a:ext>
                  </a:extLst>
                </a:gridCol>
                <a:gridCol w="520556">
                  <a:extLst>
                    <a:ext uri="{9D8B030D-6E8A-4147-A177-3AD203B41FA5}">
                      <a16:colId xmlns:a16="http://schemas.microsoft.com/office/drawing/2014/main" val="2649755906"/>
                    </a:ext>
                  </a:extLst>
                </a:gridCol>
                <a:gridCol w="1990165">
                  <a:extLst>
                    <a:ext uri="{9D8B030D-6E8A-4147-A177-3AD203B41FA5}">
                      <a16:colId xmlns:a16="http://schemas.microsoft.com/office/drawing/2014/main" val="2482889082"/>
                    </a:ext>
                  </a:extLst>
                </a:gridCol>
                <a:gridCol w="860742">
                  <a:extLst>
                    <a:ext uri="{9D8B030D-6E8A-4147-A177-3AD203B41FA5}">
                      <a16:colId xmlns:a16="http://schemas.microsoft.com/office/drawing/2014/main" val="1824974045"/>
                    </a:ext>
                  </a:extLst>
                </a:gridCol>
                <a:gridCol w="860742">
                  <a:extLst>
                    <a:ext uri="{9D8B030D-6E8A-4147-A177-3AD203B41FA5}">
                      <a16:colId xmlns:a16="http://schemas.microsoft.com/office/drawing/2014/main" val="3352169604"/>
                    </a:ext>
                  </a:extLst>
                </a:gridCol>
                <a:gridCol w="860742">
                  <a:extLst>
                    <a:ext uri="{9D8B030D-6E8A-4147-A177-3AD203B41FA5}">
                      <a16:colId xmlns:a16="http://schemas.microsoft.com/office/drawing/2014/main" val="1042031855"/>
                    </a:ext>
                  </a:extLst>
                </a:gridCol>
                <a:gridCol w="860742">
                  <a:extLst>
                    <a:ext uri="{9D8B030D-6E8A-4147-A177-3AD203B41FA5}">
                      <a16:colId xmlns:a16="http://schemas.microsoft.com/office/drawing/2014/main" val="1887896815"/>
                    </a:ext>
                  </a:extLst>
                </a:gridCol>
                <a:gridCol w="860742">
                  <a:extLst>
                    <a:ext uri="{9D8B030D-6E8A-4147-A177-3AD203B41FA5}">
                      <a16:colId xmlns:a16="http://schemas.microsoft.com/office/drawing/2014/main" val="4110637528"/>
                    </a:ext>
                  </a:extLst>
                </a:gridCol>
              </a:tblGrid>
              <a:tr h="291511">
                <a:tc rowSpan="2" grid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사례수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종합만족도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1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차원별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615679"/>
                  </a:ext>
                </a:extLst>
              </a:tr>
              <a:tr h="274363">
                <a:tc gridSpan="2" v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 v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9964594"/>
                  </a:ext>
                </a:extLst>
              </a:tr>
              <a:tr h="474420">
                <a:tc grid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과천도시공사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(400)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 </a:t>
                      </a:r>
                      <a:endParaRPr lang="ko-KR" altLang="en-US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86.9</a:t>
                      </a:r>
                      <a:endParaRPr lang="en-US" altLang="ko-KR" sz="10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84.9</a:t>
                      </a:r>
                      <a:endParaRPr lang="en-US" altLang="ko-KR" sz="10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86.3</a:t>
                      </a:r>
                      <a:endParaRPr lang="en-US" altLang="ko-KR" sz="10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91.9</a:t>
                      </a:r>
                      <a:endParaRPr lang="en-US" altLang="ko-KR" sz="10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79.9</a:t>
                      </a:r>
                      <a:endParaRPr lang="en-US" altLang="ko-KR" sz="10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3587408"/>
                  </a:ext>
                </a:extLst>
              </a:tr>
              <a:tr h="474420">
                <a:tc rowSpan="5">
                  <a:txBody>
                    <a:bodyPr/>
                    <a:lstStyle/>
                    <a:p>
                      <a:pPr algn="ctr" latinLnBrk="1"/>
                      <a:endParaRPr lang="ko-KR" altLang="en-US" sz="105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ko-KR" altLang="en-US" sz="9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공영주차장관리사업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144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(45)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 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78.3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79.7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82.9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88.3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77.0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5397985"/>
                  </a:ext>
                </a:extLst>
              </a:tr>
              <a:tr h="47442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ko-KR" altLang="en-US" sz="9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공원관리사업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144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(65)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 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90.4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74.6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82.7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86.8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73.1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5445274"/>
                  </a:ext>
                </a:extLst>
              </a:tr>
              <a:tr h="47442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ko-KR" altLang="en-US" sz="9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수련관 체육시설사업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144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(75)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 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92.0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92.7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92.9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97.0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91.6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5869870"/>
                  </a:ext>
                </a:extLst>
              </a:tr>
              <a:tr h="47442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ko-KR" altLang="en-US" sz="9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시민회관 체육시설사업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144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(190)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 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84.4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86.5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86.3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91.6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79.6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4394017"/>
                  </a:ext>
                </a:extLst>
              </a:tr>
              <a:tr h="47442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ko-KR" altLang="en-US" sz="9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교통약자이동지원센터사업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144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(25)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 </a:t>
                      </a:r>
                      <a:endParaRPr lang="ko-KR" altLang="en-US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89.2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86.3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84.2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93.2</a:t>
                      </a:r>
                      <a:endParaRPr lang="en-US" altLang="ko-KR" sz="9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9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73.6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0122637"/>
                  </a:ext>
                </a:extLst>
              </a:tr>
            </a:tbl>
          </a:graphicData>
        </a:graphic>
      </p:graphicFrame>
      <p:graphicFrame>
        <p:nvGraphicFramePr>
          <p:cNvPr id="54" name="shp4">
            <a:extLst>
              <a:ext uri="{FF2B5EF4-FFF2-40B4-BE49-F238E27FC236}">
                <a16:creationId xmlns:a16="http://schemas.microsoft.com/office/drawing/2014/main" id="{62AA1494-20FB-A819-B230-0C8CBFDFE033}"/>
              </a:ext>
            </a:extLst>
          </p:cNvPr>
          <p:cNvGraphicFramePr/>
          <p:nvPr/>
        </p:nvGraphicFramePr>
        <p:xfrm>
          <a:off x="3030071" y="3429000"/>
          <a:ext cx="2008094" cy="28559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zero3">
            <a:extLst>
              <a:ext uri="{FF2B5EF4-FFF2-40B4-BE49-F238E27FC236}">
                <a16:creationId xmlns:a16="http://schemas.microsoft.com/office/drawing/2014/main" id="{9A51939C-9535-2C5B-5D66-46993AF5AB3C}"/>
              </a:ext>
            </a:extLst>
          </p:cNvPr>
          <p:cNvSpPr txBox="1"/>
          <p:nvPr/>
        </p:nvSpPr>
        <p:spPr>
          <a:xfrm>
            <a:off x="708726" y="1144092"/>
            <a:ext cx="1391728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사업별 만족도</a:t>
            </a:r>
          </a:p>
        </p:txBody>
      </p:sp>
      <p:sp>
        <p:nvSpPr>
          <p:cNvPr id="4" name="zero4">
            <a:extLst>
              <a:ext uri="{FF2B5EF4-FFF2-40B4-BE49-F238E27FC236}">
                <a16:creationId xmlns:a16="http://schemas.microsoft.com/office/drawing/2014/main" id="{139E76A1-52BE-9307-7CBF-7248AD5A5427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6" name="zero5">
            <a:extLst>
              <a:ext uri="{FF2B5EF4-FFF2-40B4-BE49-F238E27FC236}">
                <a16:creationId xmlns:a16="http://schemas.microsoft.com/office/drawing/2014/main" id="{5436FA5D-EB13-458F-01AC-860A9C150A90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20" name="zero6">
            <a:extLst>
              <a:ext uri="{FF2B5EF4-FFF2-40B4-BE49-F238E27FC236}">
                <a16:creationId xmlns:a16="http://schemas.microsoft.com/office/drawing/2014/main" id="{92661E1C-18C0-188C-7D7A-756297CCD7DA}"/>
              </a:ext>
            </a:extLst>
          </p:cNvPr>
          <p:cNvSpPr/>
          <p:nvPr/>
        </p:nvSpPr>
        <p:spPr>
          <a:xfrm flipH="1">
            <a:off x="570134" y="1674036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6" name="zero7">
            <a:extLst>
              <a:ext uri="{FF2B5EF4-FFF2-40B4-BE49-F238E27FC236}">
                <a16:creationId xmlns:a16="http://schemas.microsoft.com/office/drawing/2014/main" id="{A7331B7C-106E-EF81-F29A-48BB9CC053EA}"/>
              </a:ext>
            </a:extLst>
          </p:cNvPr>
          <p:cNvSpPr/>
          <p:nvPr/>
        </p:nvSpPr>
        <p:spPr>
          <a:xfrm>
            <a:off x="9193667" y="1760794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7" name="zero8">
            <a:extLst>
              <a:ext uri="{FF2B5EF4-FFF2-40B4-BE49-F238E27FC236}">
                <a16:creationId xmlns:a16="http://schemas.microsoft.com/office/drawing/2014/main" id="{5CD58498-FBCF-5DDF-87C2-BEF0FA5E4686}"/>
              </a:ext>
            </a:extLst>
          </p:cNvPr>
          <p:cNvSpPr/>
          <p:nvPr/>
        </p:nvSpPr>
        <p:spPr>
          <a:xfrm>
            <a:off x="9193667" y="2319594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4" name="zero9">
            <a:extLst>
              <a:ext uri="{FF2B5EF4-FFF2-40B4-BE49-F238E27FC236}">
                <a16:creationId xmlns:a16="http://schemas.microsoft.com/office/drawing/2014/main" id="{925BEDA2-A1AE-9C55-D7E1-A2B92DEC8C78}"/>
              </a:ext>
            </a:extLst>
          </p:cNvPr>
          <p:cNvSpPr/>
          <p:nvPr/>
        </p:nvSpPr>
        <p:spPr>
          <a:xfrm>
            <a:off x="666887" y="1760794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5" name="zero10">
            <a:extLst>
              <a:ext uri="{FF2B5EF4-FFF2-40B4-BE49-F238E27FC236}">
                <a16:creationId xmlns:a16="http://schemas.microsoft.com/office/drawing/2014/main" id="{A112E645-D732-55B4-473A-B066DDBB38B8}"/>
              </a:ext>
            </a:extLst>
          </p:cNvPr>
          <p:cNvSpPr/>
          <p:nvPr/>
        </p:nvSpPr>
        <p:spPr>
          <a:xfrm>
            <a:off x="666887" y="2319594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6" name="shp1">
            <a:extLst>
              <a:ext uri="{FF2B5EF4-FFF2-40B4-BE49-F238E27FC236}">
                <a16:creationId xmlns:a16="http://schemas.microsoft.com/office/drawing/2014/main" id="{110D55E5-23EB-E3CD-AA25-43F3B9AF83E9}"/>
              </a:ext>
            </a:extLst>
          </p:cNvPr>
          <p:cNvSpPr txBox="1"/>
          <p:nvPr/>
        </p:nvSpPr>
        <p:spPr>
          <a:xfrm>
            <a:off x="970570" y="1754902"/>
            <a:ext cx="7416454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과천도시공사의 사업별 종합만족도를 살펴보면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수련관 체육시설사업의 만족도가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93.2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높게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8" name="zero12">
            <a:extLst>
              <a:ext uri="{FF2B5EF4-FFF2-40B4-BE49-F238E27FC236}">
                <a16:creationId xmlns:a16="http://schemas.microsoft.com/office/drawing/2014/main" id="{1E5D4139-5170-F53F-7C96-3E40223F5A01}"/>
              </a:ext>
            </a:extLst>
          </p:cNvPr>
          <p:cNvSpPr>
            <a:spLocks/>
          </p:cNvSpPr>
          <p:nvPr/>
        </p:nvSpPr>
        <p:spPr bwMode="auto">
          <a:xfrm>
            <a:off x="840466" y="1855743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9" name="zero13">
            <a:extLst>
              <a:ext uri="{FF2B5EF4-FFF2-40B4-BE49-F238E27FC236}">
                <a16:creationId xmlns:a16="http://schemas.microsoft.com/office/drawing/2014/main" id="{99BFD205-A0EE-A74E-4A04-F0F16C4B1505}"/>
              </a:ext>
            </a:extLst>
          </p:cNvPr>
          <p:cNvSpPr>
            <a:spLocks/>
          </p:cNvSpPr>
          <p:nvPr/>
        </p:nvSpPr>
        <p:spPr bwMode="auto">
          <a:xfrm>
            <a:off x="859518" y="1838116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2" name="shp2">
            <a:extLst>
              <a:ext uri="{FF2B5EF4-FFF2-40B4-BE49-F238E27FC236}">
                <a16:creationId xmlns:a16="http://schemas.microsoft.com/office/drawing/2014/main" id="{346D23B6-6AE0-959E-FF74-616478ED0D67}"/>
              </a:ext>
            </a:extLst>
          </p:cNvPr>
          <p:cNvSpPr txBox="1"/>
          <p:nvPr/>
        </p:nvSpPr>
        <p:spPr>
          <a:xfrm>
            <a:off x="970570" y="2059371"/>
            <a:ext cx="4168770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반면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공원관리사업의 만족도는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79.8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낮게 평가됨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4" name="zero15">
            <a:extLst>
              <a:ext uri="{FF2B5EF4-FFF2-40B4-BE49-F238E27FC236}">
                <a16:creationId xmlns:a16="http://schemas.microsoft.com/office/drawing/2014/main" id="{A7F66A4B-4058-A032-18E6-48A9AAA494B6}"/>
              </a:ext>
            </a:extLst>
          </p:cNvPr>
          <p:cNvSpPr>
            <a:spLocks/>
          </p:cNvSpPr>
          <p:nvPr/>
        </p:nvSpPr>
        <p:spPr bwMode="auto">
          <a:xfrm>
            <a:off x="840466" y="2160212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5" name="zero16">
            <a:extLst>
              <a:ext uri="{FF2B5EF4-FFF2-40B4-BE49-F238E27FC236}">
                <a16:creationId xmlns:a16="http://schemas.microsoft.com/office/drawing/2014/main" id="{3D067F42-3CCF-F670-532C-7E6EB532C922}"/>
              </a:ext>
            </a:extLst>
          </p:cNvPr>
          <p:cNvSpPr>
            <a:spLocks/>
          </p:cNvSpPr>
          <p:nvPr/>
        </p:nvSpPr>
        <p:spPr bwMode="auto">
          <a:xfrm>
            <a:off x="859518" y="2142585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28" name="zero17">
            <a:extLst>
              <a:ext uri="{FF2B5EF4-FFF2-40B4-BE49-F238E27FC236}">
                <a16:creationId xmlns:a16="http://schemas.microsoft.com/office/drawing/2014/main" id="{923F400C-5372-6DFC-EA35-823AF1D7D93C}"/>
              </a:ext>
            </a:extLst>
          </p:cNvPr>
          <p:cNvSpPr txBox="1"/>
          <p:nvPr/>
        </p:nvSpPr>
        <p:spPr>
          <a:xfrm>
            <a:off x="8574871" y="2619745"/>
            <a:ext cx="825972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[</a:t>
            </a:r>
            <a:r>
              <a:rPr lang="ko-KR" altLang="en-US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단위</a:t>
            </a:r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ko-KR" altLang="en-US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점</a:t>
            </a:r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3" name="copyMin">
            <a:extLst>
              <a:ext uri="{FF2B5EF4-FFF2-40B4-BE49-F238E27FC236}">
                <a16:creationId xmlns:a16="http://schemas.microsoft.com/office/drawing/2014/main" id="{EE0A756B-9A50-01B4-2926-9A42A1F0FEA9}"/>
              </a:ext>
            </a:extLst>
          </p:cNvPr>
          <p:cNvSpPr/>
          <p:nvPr/>
        </p:nvSpPr>
        <p:spPr>
          <a:xfrm>
            <a:off x="4220127" y="4529558"/>
            <a:ext cx="346524" cy="183779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9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7" name="copyMax">
            <a:extLst>
              <a:ext uri="{FF2B5EF4-FFF2-40B4-BE49-F238E27FC236}">
                <a16:creationId xmlns:a16="http://schemas.microsoft.com/office/drawing/2014/main" id="{0408887B-9054-DCB5-C724-18E138586E52}"/>
              </a:ext>
            </a:extLst>
          </p:cNvPr>
          <p:cNvSpPr/>
          <p:nvPr/>
        </p:nvSpPr>
        <p:spPr>
          <a:xfrm>
            <a:off x="4526562" y="5012304"/>
            <a:ext cx="346524" cy="183779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9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82616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6D272EFE-4202-4F67-BC32-84A570D1CEFE}"/>
              </a:ext>
            </a:extLst>
          </p:cNvPr>
          <p:cNvSpPr/>
          <p:nvPr/>
        </p:nvSpPr>
        <p:spPr>
          <a:xfrm>
            <a:off x="2215897" y="2628899"/>
            <a:ext cx="5708522" cy="3457575"/>
          </a:xfrm>
          <a:prstGeom prst="roundRect">
            <a:avLst>
              <a:gd name="adj" fmla="val 3560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152400" dist="76200" dir="16200000">
              <a:prstClr val="black">
                <a:alpha val="6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700FC92-90BE-BF2A-B42D-6B360B4F0A75}"/>
              </a:ext>
            </a:extLst>
          </p:cNvPr>
          <p:cNvSpPr txBox="1"/>
          <p:nvPr/>
        </p:nvSpPr>
        <p:spPr>
          <a:xfrm>
            <a:off x="3014935" y="3297995"/>
            <a:ext cx="4110446" cy="77277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900" spc="-8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본 </a:t>
            </a:r>
            <a:r>
              <a:rPr lang="ko-KR" altLang="en-US" sz="19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보고서를 </a:t>
            </a:r>
            <a:r>
              <a:rPr lang="en-US" altLang="ko-KR" sz="19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‘2024</a:t>
            </a:r>
            <a:r>
              <a:rPr lang="ko-KR" altLang="en-US" sz="19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</a:t>
            </a:r>
            <a:r>
              <a:rPr lang="ko-KR" altLang="en-US" sz="1900" b="1" spc="-8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지방공기업 경영평가</a:t>
            </a:r>
            <a:r>
              <a:rPr lang="en-US" altLang="ko-KR" sz="1900" b="1" spc="-8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900" b="1" spc="-8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900" b="1" spc="-8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고객만족도 </a:t>
            </a:r>
            <a:r>
              <a:rPr lang="ko-KR" altLang="en-US" sz="19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조사 결과보고서</a:t>
            </a:r>
            <a:r>
              <a:rPr lang="en-US" altLang="ko-KR" sz="19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’</a:t>
            </a:r>
            <a:r>
              <a:rPr lang="ko-KR" altLang="en-US" sz="19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로 제출합니다</a:t>
            </a:r>
            <a:r>
              <a:rPr lang="en-US" altLang="ko-KR" sz="19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.</a:t>
            </a:r>
            <a:endParaRPr lang="ko-KR" altLang="en-US" sz="1900" spc="-8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621B0E-FD41-3AB6-3937-32B6000F2ABF}"/>
              </a:ext>
            </a:extLst>
          </p:cNvPr>
          <p:cNvSpPr txBox="1"/>
          <p:nvPr/>
        </p:nvSpPr>
        <p:spPr>
          <a:xfrm>
            <a:off x="4168687" y="5119045"/>
            <a:ext cx="1779597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2024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</a:t>
            </a:r>
            <a:r>
              <a:rPr lang="en-US" altLang="ko-KR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12</a:t>
            </a:r>
            <a:r>
              <a:rPr lang="ko-KR" altLang="en-US" sz="14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월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86030D5D-A667-40A3-A71A-4FB8507BDB89}"/>
              </a:ext>
            </a:extLst>
          </p:cNvPr>
          <p:cNvGrpSpPr/>
          <p:nvPr/>
        </p:nvGrpSpPr>
        <p:grpSpPr>
          <a:xfrm>
            <a:off x="3643473" y="5946837"/>
            <a:ext cx="2830025" cy="338555"/>
            <a:chOff x="3889053" y="5699187"/>
            <a:chExt cx="2338864" cy="338555"/>
          </a:xfrm>
        </p:grpSpPr>
        <p:sp>
          <p:nvSpPr>
            <p:cNvPr id="22" name="사각형: 둥근 모서리 21">
              <a:extLst>
                <a:ext uri="{FF2B5EF4-FFF2-40B4-BE49-F238E27FC236}">
                  <a16:creationId xmlns:a16="http://schemas.microsoft.com/office/drawing/2014/main" id="{773259AB-FC54-46C8-AD9C-30B8B05A0224}"/>
                </a:ext>
              </a:extLst>
            </p:cNvPr>
            <p:cNvSpPr/>
            <p:nvPr/>
          </p:nvSpPr>
          <p:spPr>
            <a:xfrm>
              <a:off x="3889053" y="5699187"/>
              <a:ext cx="2338864" cy="338555"/>
            </a:xfrm>
            <a:prstGeom prst="roundRect">
              <a:avLst>
                <a:gd name="adj" fmla="val 50000"/>
              </a:avLst>
            </a:prstGeom>
            <a:solidFill>
              <a:srgbClr val="0F5BAA"/>
            </a:solidFill>
            <a:ln>
              <a:noFill/>
            </a:ln>
            <a:effectLst>
              <a:outerShdw blurRad="330200" dist="165100" dir="2700000" algn="tl" rotWithShape="0">
                <a:prstClr val="black">
                  <a:alpha val="2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435F321-80C2-570B-B8A2-4F1746DE7D3E}"/>
                </a:ext>
              </a:extLst>
            </p:cNvPr>
            <p:cNvSpPr txBox="1"/>
            <p:nvPr/>
          </p:nvSpPr>
          <p:spPr>
            <a:xfrm>
              <a:off x="4099708" y="5710152"/>
              <a:ext cx="191755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ko-KR" altLang="en-US" sz="1400" spc="-8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n-ea"/>
                </a:rPr>
                <a:t>지방공기업평가원</a:t>
              </a:r>
              <a:r>
                <a:rPr lang="ko-KR" altLang="en-US" sz="1400" b="1" spc="-8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+mj-ea"/>
                  <a:ea typeface="+mj-ea"/>
                </a:rPr>
                <a:t> 이사장</a:t>
              </a:r>
              <a:endParaRPr lang="ko-KR" altLang="en-US" sz="1400" b="1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5BD1C78D-3C61-43D7-BB97-CA272690BE43}"/>
              </a:ext>
            </a:extLst>
          </p:cNvPr>
          <p:cNvSpPr txBox="1"/>
          <p:nvPr/>
        </p:nvSpPr>
        <p:spPr>
          <a:xfrm>
            <a:off x="2720022" y="1567605"/>
            <a:ext cx="4676926" cy="8085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4200" b="1" spc="-60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제 출 문</a:t>
            </a:r>
            <a:endParaRPr lang="ko-KR" altLang="en-US" sz="4200" b="1" spc="-600" dirty="0">
              <a:ln w="3175">
                <a:solidFill>
                  <a:srgbClr val="232323">
                    <a:alpha val="0"/>
                  </a:srgbClr>
                </a:solidFill>
              </a:ln>
              <a:solidFill>
                <a:srgbClr val="232323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48CC8263-2FC9-45A7-811A-1C0263140905}"/>
              </a:ext>
            </a:extLst>
          </p:cNvPr>
          <p:cNvCxnSpPr/>
          <p:nvPr/>
        </p:nvCxnSpPr>
        <p:spPr>
          <a:xfrm>
            <a:off x="2576513" y="4700586"/>
            <a:ext cx="498729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>
            <a:extLst>
              <a:ext uri="{FF2B5EF4-FFF2-40B4-BE49-F238E27FC236}">
                <a16:creationId xmlns:a16="http://schemas.microsoft.com/office/drawing/2014/main" id="{5986B5A7-766F-2A56-1952-A59180EEC92F}"/>
              </a:ext>
            </a:extLst>
          </p:cNvPr>
          <p:cNvGrpSpPr/>
          <p:nvPr/>
        </p:nvGrpSpPr>
        <p:grpSpPr>
          <a:xfrm>
            <a:off x="2081348" y="999653"/>
            <a:ext cx="2383075" cy="352425"/>
            <a:chOff x="2081349" y="1009178"/>
            <a:chExt cx="1593668" cy="35242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F95B3FF-415D-BA5D-4CBD-28BF992D1942}"/>
                </a:ext>
              </a:extLst>
            </p:cNvPr>
            <p:cNvSpPr txBox="1"/>
            <p:nvPr/>
          </p:nvSpPr>
          <p:spPr>
            <a:xfrm>
              <a:off x="2081349" y="1046891"/>
              <a:ext cx="159366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ko-KR" altLang="en-US" sz="1200" b="1" dirty="0">
                  <a:ln w="3175"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rPr>
                <a:t>과천도시공사 귀중</a:t>
              </a:r>
            </a:p>
          </p:txBody>
        </p:sp>
        <p:cxnSp>
          <p:nvCxnSpPr>
            <p:cNvPr id="12" name="직선 연결선 11">
              <a:extLst>
                <a:ext uri="{FF2B5EF4-FFF2-40B4-BE49-F238E27FC236}">
                  <a16:creationId xmlns:a16="http://schemas.microsoft.com/office/drawing/2014/main" id="{292CB351-CBA1-3A78-5CAF-4BA6A3E44243}"/>
                </a:ext>
              </a:extLst>
            </p:cNvPr>
            <p:cNvCxnSpPr>
              <a:cxnSpLocks/>
            </p:cNvCxnSpPr>
            <p:nvPr/>
          </p:nvCxnSpPr>
          <p:spPr>
            <a:xfrm>
              <a:off x="2206753" y="1361603"/>
              <a:ext cx="1342861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>
              <a:extLst>
                <a:ext uri="{FF2B5EF4-FFF2-40B4-BE49-F238E27FC236}">
                  <a16:creationId xmlns:a16="http://schemas.microsoft.com/office/drawing/2014/main" id="{80ABB48D-6550-9C8F-437D-90537DA8E74E}"/>
                </a:ext>
              </a:extLst>
            </p:cNvPr>
            <p:cNvCxnSpPr>
              <a:cxnSpLocks/>
            </p:cNvCxnSpPr>
            <p:nvPr/>
          </p:nvCxnSpPr>
          <p:spPr>
            <a:xfrm>
              <a:off x="2206753" y="1009178"/>
              <a:ext cx="1342861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749492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46" name="zero1">
            <a:extLst>
              <a:ext uri="{FF2B5EF4-FFF2-40B4-BE49-F238E27FC236}">
                <a16:creationId xmlns:a16="http://schemas.microsoft.com/office/drawing/2014/main" id="{BEC6C0FB-3775-4F62-90CC-54F91CCB5677}"/>
              </a:ext>
            </a:extLst>
          </p:cNvPr>
          <p:cNvSpPr txBox="1"/>
          <p:nvPr/>
        </p:nvSpPr>
        <p:spPr>
          <a:xfrm>
            <a:off x="708726" y="1144092"/>
            <a:ext cx="215155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차원 및 요소별 만족도 </a:t>
            </a:r>
          </a:p>
        </p:txBody>
      </p:sp>
      <p:sp>
        <p:nvSpPr>
          <p:cNvPr id="48" name="zero2">
            <a:extLst>
              <a:ext uri="{FF2B5EF4-FFF2-40B4-BE49-F238E27FC236}">
                <a16:creationId xmlns:a16="http://schemas.microsoft.com/office/drawing/2014/main" id="{9C8423B7-A95A-47A7-A455-FC1910D928D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9" name="zero3">
            <a:extLst>
              <a:ext uri="{FF2B5EF4-FFF2-40B4-BE49-F238E27FC236}">
                <a16:creationId xmlns:a16="http://schemas.microsoft.com/office/drawing/2014/main" id="{774921F4-8075-45C9-8D78-6B05FAA698B4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0" name="shp3">
            <a:extLst>
              <a:ext uri="{FF2B5EF4-FFF2-40B4-BE49-F238E27FC236}">
                <a16:creationId xmlns:a16="http://schemas.microsoft.com/office/drawing/2014/main" id="{F88A9162-C21B-462A-AE42-16616E6A5638}"/>
              </a:ext>
            </a:extLst>
          </p:cNvPr>
          <p:cNvGraphicFramePr/>
          <p:nvPr/>
        </p:nvGraphicFramePr>
        <p:xfrm>
          <a:off x="1801906" y="2874700"/>
          <a:ext cx="7531007" cy="9122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2" name="zero5">
            <a:extLst>
              <a:ext uri="{FF2B5EF4-FFF2-40B4-BE49-F238E27FC236}">
                <a16:creationId xmlns:a16="http://schemas.microsoft.com/office/drawing/2014/main" id="{4CCE1791-6880-484C-BF53-235B08525517}"/>
              </a:ext>
            </a:extLst>
          </p:cNvPr>
          <p:cNvSpPr txBox="1"/>
          <p:nvPr/>
        </p:nvSpPr>
        <p:spPr>
          <a:xfrm>
            <a:off x="8574871" y="2619745"/>
            <a:ext cx="825972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[</a:t>
            </a:r>
            <a:r>
              <a:rPr lang="ko-KR" altLang="en-US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단위</a:t>
            </a:r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</a:t>
            </a:r>
            <a:r>
              <a:rPr lang="ko-KR" altLang="en-US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점</a:t>
            </a:r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]</a:t>
            </a:r>
          </a:p>
        </p:txBody>
      </p:sp>
      <p:sp>
        <p:nvSpPr>
          <p:cNvPr id="66" name="zero6">
            <a:extLst>
              <a:ext uri="{FF2B5EF4-FFF2-40B4-BE49-F238E27FC236}">
                <a16:creationId xmlns:a16="http://schemas.microsoft.com/office/drawing/2014/main" id="{CF917E7D-2382-4D4A-9D09-E4556A902BD0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2" name="zero7">
            <a:extLst>
              <a:ext uri="{FF2B5EF4-FFF2-40B4-BE49-F238E27FC236}">
                <a16:creationId xmlns:a16="http://schemas.microsoft.com/office/drawing/2014/main" id="{08C08E81-3278-485F-8938-21FD4C1DFE98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3" name="zero8">
            <a:extLst>
              <a:ext uri="{FF2B5EF4-FFF2-40B4-BE49-F238E27FC236}">
                <a16:creationId xmlns:a16="http://schemas.microsoft.com/office/drawing/2014/main" id="{7840B5AD-3FCC-49D5-8D4A-5F2E51155143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0" name="zero9">
            <a:extLst>
              <a:ext uri="{FF2B5EF4-FFF2-40B4-BE49-F238E27FC236}">
                <a16:creationId xmlns:a16="http://schemas.microsoft.com/office/drawing/2014/main" id="{D5D4CC92-4F7A-4590-B52C-A4401ED93D1B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1" name="zero10">
            <a:extLst>
              <a:ext uri="{FF2B5EF4-FFF2-40B4-BE49-F238E27FC236}">
                <a16:creationId xmlns:a16="http://schemas.microsoft.com/office/drawing/2014/main" id="{F8D8B8FE-0EFE-488A-9BF1-3B5CBE908951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62" name="shp1">
            <a:extLst>
              <a:ext uri="{FF2B5EF4-FFF2-40B4-BE49-F238E27FC236}">
                <a16:creationId xmlns:a16="http://schemas.microsoft.com/office/drawing/2014/main" id="{94118DD6-09FD-453C-A108-C97AC5BF513E}"/>
              </a:ext>
            </a:extLst>
          </p:cNvPr>
          <p:cNvSpPr txBox="1"/>
          <p:nvPr/>
        </p:nvSpPr>
        <p:spPr>
          <a:xfrm>
            <a:off x="970570" y="1749024"/>
            <a:ext cx="6870150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과천도시공사의 요소별 만족도를 살펴보면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사회적 만족 차원의 지속성이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94.4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높게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64" name="zero12">
            <a:extLst>
              <a:ext uri="{FF2B5EF4-FFF2-40B4-BE49-F238E27FC236}">
                <a16:creationId xmlns:a16="http://schemas.microsoft.com/office/drawing/2014/main" id="{21FF4908-D7C3-4240-B19A-3A9EBF895BED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5" name="zero13">
            <a:extLst>
              <a:ext uri="{FF2B5EF4-FFF2-40B4-BE49-F238E27FC236}">
                <a16:creationId xmlns:a16="http://schemas.microsoft.com/office/drawing/2014/main" id="{C1B40CE0-EC64-4CC2-9BA6-F45A99BD8709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58" name="shp2">
            <a:extLst>
              <a:ext uri="{FF2B5EF4-FFF2-40B4-BE49-F238E27FC236}">
                <a16:creationId xmlns:a16="http://schemas.microsoft.com/office/drawing/2014/main" id="{3CA6E184-064F-4BAB-83DC-227FC219BBD2}"/>
              </a:ext>
            </a:extLst>
          </p:cNvPr>
          <p:cNvSpPr txBox="1"/>
          <p:nvPr/>
        </p:nvSpPr>
        <p:spPr>
          <a:xfrm>
            <a:off x="970570" y="2053493"/>
            <a:ext cx="4397679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반면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전반적 만족 차원의 향상적은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77.5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낮게 평가됨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60" name="zero15">
            <a:extLst>
              <a:ext uri="{FF2B5EF4-FFF2-40B4-BE49-F238E27FC236}">
                <a16:creationId xmlns:a16="http://schemas.microsoft.com/office/drawing/2014/main" id="{DC091852-6817-457B-ACF4-B9428E9C45B3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61" name="zero16">
            <a:extLst>
              <a:ext uri="{FF2B5EF4-FFF2-40B4-BE49-F238E27FC236}">
                <a16:creationId xmlns:a16="http://schemas.microsoft.com/office/drawing/2014/main" id="{7B247F79-D23B-42C5-BA68-19C20B47088C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graphicFrame>
        <p:nvGraphicFramePr>
          <p:cNvPr id="40" name="shp4">
            <a:extLst>
              <a:ext uri="{FF2B5EF4-FFF2-40B4-BE49-F238E27FC236}">
                <a16:creationId xmlns:a16="http://schemas.microsoft.com/office/drawing/2014/main" id="{0592F4D4-04B1-43CF-BB04-4E6E9C7B0BB7}"/>
              </a:ext>
            </a:extLst>
          </p:cNvPr>
          <p:cNvGraphicFramePr>
            <a:graphicFrameLocks noGrp="1"/>
          </p:cNvGraphicFramePr>
          <p:nvPr/>
        </p:nvGraphicFramePr>
        <p:xfrm>
          <a:off x="571514" y="3693640"/>
          <a:ext cx="8761400" cy="25907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880">
                  <a:extLst>
                    <a:ext uri="{9D8B030D-6E8A-4147-A177-3AD203B41FA5}">
                      <a16:colId xmlns:a16="http://schemas.microsoft.com/office/drawing/2014/main" val="272643756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494711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90513514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30221553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81271066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668979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64023510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8506749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4451377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08858989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8383321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18386964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96513288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86106547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990063853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45947019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0798200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8905173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19825808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163781439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675567338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marL="0" marR="0" marT="0" marB="0"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9985679"/>
                  </a:ext>
                </a:extLst>
              </a:tr>
              <a:tr h="352697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417997"/>
                  </a:ext>
                </a:extLst>
              </a:tr>
              <a:tr h="352697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과천도시공사</a:t>
                      </a:r>
                      <a:endParaRPr lang="ko-KR" altLang="en-US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86.9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86.0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87.9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84.9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85.4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83.2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86.0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86.3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86.5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86.4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86.1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91.9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92.3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88.1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94.4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79.9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77.5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79.2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700" b="1" i="0" u="none" strike="noStrike" kern="1200" spc="-4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82.9</a:t>
                      </a:r>
                      <a:endParaRPr lang="en-US" altLang="ko-KR" sz="700" b="1" i="0" u="none" strike="noStrike" kern="1200" spc="-4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61478"/>
                  </a:ext>
                </a:extLst>
              </a:tr>
              <a:tr h="352697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공영주차장관리사업</a:t>
                      </a:r>
                      <a:endParaRPr lang="ko-KR" altLang="en-US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78.3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75.2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81.5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79.7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78.5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80.0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80.5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82.9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85.7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81.5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81.5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87.2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88.5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89.3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77.0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74.4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77.0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79.6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051298"/>
                  </a:ext>
                </a:extLst>
              </a:tr>
              <a:tr h="352697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공원관리사업</a:t>
                      </a:r>
                      <a:endParaRPr lang="ko-KR" altLang="en-US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90.4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90.0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90.8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74.6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81.0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71.3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71.4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82.7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88.5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80.5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79.1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86.8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76.9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73.1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70.3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72.8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76.2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1221244"/>
                  </a:ext>
                </a:extLst>
              </a:tr>
              <a:tr h="352697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수련관 체육시설사업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90.0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92.7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92.8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91.2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94.1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92.9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90.8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93.8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94.2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95.1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98.2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91.6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90.4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91.6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92.7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7047127"/>
                  </a:ext>
                </a:extLst>
              </a:tr>
              <a:tr h="352697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시민회관 체육시설사업</a:t>
                      </a:r>
                      <a:endParaRPr lang="ko-KR" altLang="en-US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84.4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85.6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83.2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86.5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83.7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89.5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83.4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87.7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87.8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91.6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93.8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87.1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93.9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79.6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74.8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84.5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1707796"/>
                  </a:ext>
                </a:extLst>
              </a:tr>
              <a:tr h="352697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교통약자이동지원센터사업</a:t>
                      </a:r>
                      <a:endParaRPr lang="ko-KR" altLang="en-US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89.2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84.3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82.0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88.9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84.2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85.3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84.0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93.2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89.7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96.7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73.6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72.7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70.7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7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77.3</a:t>
                      </a:r>
                      <a:endParaRPr lang="en-US" altLang="ko-KR" sz="7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8491886"/>
                  </a:ext>
                </a:extLst>
              </a:tr>
            </a:tbl>
          </a:graphicData>
        </a:graphic>
      </p:graphicFrame>
      <p:sp>
        <p:nvSpPr>
          <p:cNvPr id="4" name="copyMax">
            <a:extLst>
              <a:ext uri="{FF2B5EF4-FFF2-40B4-BE49-F238E27FC236}">
                <a16:creationId xmlns:a16="http://schemas.microsoft.com/office/drawing/2014/main" id="{F4263F28-8965-0BA6-5191-145D1B304B1F}"/>
              </a:ext>
            </a:extLst>
          </p:cNvPr>
          <p:cNvSpPr/>
          <p:nvPr/>
        </p:nvSpPr>
        <p:spPr>
          <a:xfrm>
            <a:off x="7474169" y="2745756"/>
            <a:ext cx="346524" cy="183779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9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5" name="copyMin">
            <a:extLst>
              <a:ext uri="{FF2B5EF4-FFF2-40B4-BE49-F238E27FC236}">
                <a16:creationId xmlns:a16="http://schemas.microsoft.com/office/drawing/2014/main" id="{D1123F83-C9D4-8F6D-A548-A1EFC4E9E5BD}"/>
              </a:ext>
            </a:extLst>
          </p:cNvPr>
          <p:cNvSpPr/>
          <p:nvPr/>
        </p:nvSpPr>
        <p:spPr>
          <a:xfrm>
            <a:off x="8227051" y="2942048"/>
            <a:ext cx="346524" cy="183779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9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6468339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62" name="zero1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498424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Box-Plot 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분석</a:t>
            </a:r>
          </a:p>
        </p:txBody>
      </p:sp>
      <p:sp>
        <p:nvSpPr>
          <p:cNvPr id="70" name="zero2">
            <a:extLst>
              <a:ext uri="{FF2B5EF4-FFF2-40B4-BE49-F238E27FC236}">
                <a16:creationId xmlns:a16="http://schemas.microsoft.com/office/drawing/2014/main" id="{185DD18E-190C-4FDF-A547-0588F6D6ED3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1" name="zero3">
            <a:extLst>
              <a:ext uri="{FF2B5EF4-FFF2-40B4-BE49-F238E27FC236}">
                <a16:creationId xmlns:a16="http://schemas.microsoft.com/office/drawing/2014/main" id="{C52BDE0F-C502-47FE-9F5C-17A1265A3255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04" name="zero4">
            <a:extLst>
              <a:ext uri="{FF2B5EF4-FFF2-40B4-BE49-F238E27FC236}">
                <a16:creationId xmlns:a16="http://schemas.microsoft.com/office/drawing/2014/main" id="{842768B3-FACC-4F26-95DD-D24266F0D6D5}"/>
              </a:ext>
            </a:extLst>
          </p:cNvPr>
          <p:cNvSpPr txBox="1"/>
          <p:nvPr/>
        </p:nvSpPr>
        <p:spPr>
          <a:xfrm>
            <a:off x="536184" y="5829317"/>
            <a:ext cx="4704814" cy="4478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Box-Plot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분석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구성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특성별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데이터의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중간값과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산포 정도 등의 비교를 통해 서비스 포지셔닝 적절성 혹은 서비스 표준화 수준 등을 평가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표준편차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평균에서 벗어난 정도의 기준이 되는 값으로 표준편차가 클수록 집단 내 만족도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3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ko-KR" altLang="en-US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</p:txBody>
      </p:sp>
      <p:sp>
        <p:nvSpPr>
          <p:cNvPr id="105" name="zero5">
            <a:extLst>
              <a:ext uri="{FF2B5EF4-FFF2-40B4-BE49-F238E27FC236}">
                <a16:creationId xmlns:a16="http://schemas.microsoft.com/office/drawing/2014/main" id="{B3ADC132-3883-48A7-8969-FE7A7C631E45}"/>
              </a:ext>
            </a:extLst>
          </p:cNvPr>
          <p:cNvSpPr txBox="1"/>
          <p:nvPr/>
        </p:nvSpPr>
        <p:spPr>
          <a:xfrm>
            <a:off x="5131044" y="5829317"/>
            <a:ext cx="4393956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50%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하위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3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–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분위수를 측정한 값으로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이 클수록 고객마다 제공받은 서비스의 체감 만족 수준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표준화 점수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요소들의 평균과 차를 표준편차로 나눈 값으로 차원 및 요소간 서비스 표준화 수준의 비교 평가가 가능함</a:t>
            </a:r>
          </a:p>
        </p:txBody>
      </p:sp>
      <p:sp>
        <p:nvSpPr>
          <p:cNvPr id="16" name="zero6">
            <a:extLst>
              <a:ext uri="{FF2B5EF4-FFF2-40B4-BE49-F238E27FC236}">
                <a16:creationId xmlns:a16="http://schemas.microsoft.com/office/drawing/2014/main" id="{0C8A1E15-5295-08B5-2501-60708C589DB2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2" name="zero7">
            <a:extLst>
              <a:ext uri="{FF2B5EF4-FFF2-40B4-BE49-F238E27FC236}">
                <a16:creationId xmlns:a16="http://schemas.microsoft.com/office/drawing/2014/main" id="{AD33A557-684E-2209-7EA0-89ED0ECA09E2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8">
            <a:extLst>
              <a:ext uri="{FF2B5EF4-FFF2-40B4-BE49-F238E27FC236}">
                <a16:creationId xmlns:a16="http://schemas.microsoft.com/office/drawing/2014/main" id="{E0856434-B471-8C5F-D6CC-535DF8BDA043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0" name="zero9">
            <a:extLst>
              <a:ext uri="{FF2B5EF4-FFF2-40B4-BE49-F238E27FC236}">
                <a16:creationId xmlns:a16="http://schemas.microsoft.com/office/drawing/2014/main" id="{4A8F9985-6271-F779-8A98-09BC270D591F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1" name="zero10">
            <a:extLst>
              <a:ext uri="{FF2B5EF4-FFF2-40B4-BE49-F238E27FC236}">
                <a16:creationId xmlns:a16="http://schemas.microsoft.com/office/drawing/2014/main" id="{75B9F6F9-8350-32E4-39CA-40B5367FF29A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2" name="shp1">
            <a:extLst>
              <a:ext uri="{FF2B5EF4-FFF2-40B4-BE49-F238E27FC236}">
                <a16:creationId xmlns:a16="http://schemas.microsoft.com/office/drawing/2014/main" id="{6AEA6EE2-FBEA-2D0F-F95F-14E22A6AB249}"/>
              </a:ext>
            </a:extLst>
          </p:cNvPr>
          <p:cNvSpPr txBox="1"/>
          <p:nvPr/>
        </p:nvSpPr>
        <p:spPr>
          <a:xfrm>
            <a:off x="970570" y="1749024"/>
            <a:ext cx="5316520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사회적 만족 차원의 지속성이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0.58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높아 품질 표준화 수준이 우수함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4" name="zero12">
            <a:extLst>
              <a:ext uri="{FF2B5EF4-FFF2-40B4-BE49-F238E27FC236}">
                <a16:creationId xmlns:a16="http://schemas.microsoft.com/office/drawing/2014/main" id="{05A48E56-C632-685A-3428-38DDF74646B7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5" name="zero13">
            <a:extLst>
              <a:ext uri="{FF2B5EF4-FFF2-40B4-BE49-F238E27FC236}">
                <a16:creationId xmlns:a16="http://schemas.microsoft.com/office/drawing/2014/main" id="{E4AFDA2C-9097-F002-D6D1-C414E3307CE0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74086990-F58F-54F0-DAB8-4BDF21D6DB2A}"/>
              </a:ext>
            </a:extLst>
          </p:cNvPr>
          <p:cNvSpPr txBox="1"/>
          <p:nvPr/>
        </p:nvSpPr>
        <p:spPr>
          <a:xfrm>
            <a:off x="970570" y="2053493"/>
            <a:ext cx="6225102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전반적 만족 차원의 향상적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-0.55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낮아 서비스 품질 개선이 필요함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0" name="zero15">
            <a:extLst>
              <a:ext uri="{FF2B5EF4-FFF2-40B4-BE49-F238E27FC236}">
                <a16:creationId xmlns:a16="http://schemas.microsoft.com/office/drawing/2014/main" id="{A997F97E-D8F6-A9D2-A670-5AF9A8C85D5E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" name="zero16">
            <a:extLst>
              <a:ext uri="{FF2B5EF4-FFF2-40B4-BE49-F238E27FC236}">
                <a16:creationId xmlns:a16="http://schemas.microsoft.com/office/drawing/2014/main" id="{57FA34A0-9788-99D5-B9F8-9D319F3F0014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graphicFrame>
        <p:nvGraphicFramePr>
          <p:cNvPr id="24" name="shp4">
            <a:extLst>
              <a:ext uri="{FF2B5EF4-FFF2-40B4-BE49-F238E27FC236}">
                <a16:creationId xmlns:a16="http://schemas.microsoft.com/office/drawing/2014/main" id="{55CD9BBC-8FE0-018E-7A24-3829C35A19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1211735"/>
              </p:ext>
            </p:extLst>
          </p:nvPr>
        </p:nvGraphicFramePr>
        <p:xfrm>
          <a:off x="571499" y="3774322"/>
          <a:ext cx="8761399" cy="207740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879">
                  <a:extLst>
                    <a:ext uri="{9D8B030D-6E8A-4147-A177-3AD203B41FA5}">
                      <a16:colId xmlns:a16="http://schemas.microsoft.com/office/drawing/2014/main" val="272643756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494711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90513514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30221553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344512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668979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64023510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8506749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4451377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08858989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8383321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18386964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96513288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86106547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990063853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45947019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0798200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8905173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19825808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163781439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675567338"/>
                    </a:ext>
                  </a:extLst>
                </a:gridCol>
              </a:tblGrid>
              <a:tr h="261858"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9985679"/>
                  </a:ext>
                </a:extLst>
              </a:tr>
              <a:tr h="24440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417997"/>
                  </a:ext>
                </a:extLst>
              </a:tr>
              <a:tr h="261858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표준편차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17.1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22.0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23.7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051298"/>
                  </a:ext>
                </a:extLst>
              </a:tr>
              <a:tr h="261858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3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2123353"/>
                  </a:ext>
                </a:extLst>
              </a:tr>
              <a:tr h="261858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중간값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87.5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90.8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9820360"/>
                  </a:ext>
                </a:extLst>
              </a:tr>
              <a:tr h="261858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78.7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82.4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80.6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72.2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6209706"/>
                  </a:ext>
                </a:extLst>
              </a:tr>
              <a:tr h="261858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IQR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18.31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9.22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19.44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22.22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16.67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863062"/>
                  </a:ext>
                </a:extLst>
              </a:tr>
              <a:tr h="261858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표준화 점수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+0.08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+0.09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+0.06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-0.02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-0.04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-0.10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+0.07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+0.08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+0.04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+0.10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+0.09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+0.41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+0.51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+0.12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1D8FDD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+0.58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1D8FDD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-0.34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-0.55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-0.34 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-0.11 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084130"/>
                  </a:ext>
                </a:extLst>
              </a:tr>
            </a:tbl>
          </a:graphicData>
        </a:graphic>
      </p:graphicFrame>
      <p:graphicFrame>
        <p:nvGraphicFramePr>
          <p:cNvPr id="25" name="shp3">
            <a:extLst>
              <a:ext uri="{FF2B5EF4-FFF2-40B4-BE49-F238E27FC236}">
                <a16:creationId xmlns:a16="http://schemas.microsoft.com/office/drawing/2014/main" id="{617C71DC-DB40-4CAA-3B6B-A8FAFE924521}"/>
              </a:ext>
            </a:extLst>
          </p:cNvPr>
          <p:cNvGraphicFramePr/>
          <p:nvPr/>
        </p:nvGraphicFramePr>
        <p:xfrm>
          <a:off x="1801906" y="2630979"/>
          <a:ext cx="7530176" cy="1040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27" name="zero19">
            <a:extLst>
              <a:ext uri="{FF2B5EF4-FFF2-40B4-BE49-F238E27FC236}">
                <a16:creationId xmlns:a16="http://schemas.microsoft.com/office/drawing/2014/main" id="{9B162137-8DB2-D733-B1A8-731FBB63ED60}"/>
              </a:ext>
            </a:extLst>
          </p:cNvPr>
          <p:cNvCxnSpPr>
            <a:cxnSpLocks/>
          </p:cNvCxnSpPr>
          <p:nvPr/>
        </p:nvCxnSpPr>
        <p:spPr>
          <a:xfrm>
            <a:off x="1640541" y="269778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zero21">
            <a:extLst>
              <a:ext uri="{FF2B5EF4-FFF2-40B4-BE49-F238E27FC236}">
                <a16:creationId xmlns:a16="http://schemas.microsoft.com/office/drawing/2014/main" id="{03F15ECA-A630-1D7E-6432-C4B01B815682}"/>
              </a:ext>
            </a:extLst>
          </p:cNvPr>
          <p:cNvCxnSpPr>
            <a:cxnSpLocks/>
          </p:cNvCxnSpPr>
          <p:nvPr/>
        </p:nvCxnSpPr>
        <p:spPr>
          <a:xfrm>
            <a:off x="1649503" y="314330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zero22">
            <a:extLst>
              <a:ext uri="{FF2B5EF4-FFF2-40B4-BE49-F238E27FC236}">
                <a16:creationId xmlns:a16="http://schemas.microsoft.com/office/drawing/2014/main" id="{B823A88A-7B91-83DA-344D-AF555388D888}"/>
              </a:ext>
            </a:extLst>
          </p:cNvPr>
          <p:cNvSpPr txBox="1"/>
          <p:nvPr/>
        </p:nvSpPr>
        <p:spPr>
          <a:xfrm>
            <a:off x="516310" y="2579868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만족</a:t>
            </a:r>
          </a:p>
        </p:txBody>
      </p:sp>
      <p:sp>
        <p:nvSpPr>
          <p:cNvPr id="31" name="zero23">
            <a:extLst>
              <a:ext uri="{FF2B5EF4-FFF2-40B4-BE49-F238E27FC236}">
                <a16:creationId xmlns:a16="http://schemas.microsoft.com/office/drawing/2014/main" id="{97F0A23C-064B-2CD8-29EB-203F2CC74470}"/>
              </a:ext>
            </a:extLst>
          </p:cNvPr>
          <p:cNvSpPr txBox="1"/>
          <p:nvPr/>
        </p:nvSpPr>
        <p:spPr>
          <a:xfrm>
            <a:off x="503449" y="3451951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불만족</a:t>
            </a:r>
            <a:endParaRPr lang="ko-KR" altLang="en-US" sz="10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2" name="zero24">
            <a:extLst>
              <a:ext uri="{FF2B5EF4-FFF2-40B4-BE49-F238E27FC236}">
                <a16:creationId xmlns:a16="http://schemas.microsoft.com/office/drawing/2014/main" id="{6E8DCA69-7CF2-B0C8-E306-DE4240BAACD3}"/>
              </a:ext>
            </a:extLst>
          </p:cNvPr>
          <p:cNvSpPr txBox="1"/>
          <p:nvPr/>
        </p:nvSpPr>
        <p:spPr>
          <a:xfrm>
            <a:off x="1163011" y="2584631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100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zero25">
            <a:extLst>
              <a:ext uri="{FF2B5EF4-FFF2-40B4-BE49-F238E27FC236}">
                <a16:creationId xmlns:a16="http://schemas.microsoft.com/office/drawing/2014/main" id="{BA58DD5A-BD09-F78A-0D26-0B11695B335B}"/>
              </a:ext>
            </a:extLst>
          </p:cNvPr>
          <p:cNvSpPr txBox="1"/>
          <p:nvPr/>
        </p:nvSpPr>
        <p:spPr>
          <a:xfrm>
            <a:off x="1177148" y="3028367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50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zero26">
            <a:extLst>
              <a:ext uri="{FF2B5EF4-FFF2-40B4-BE49-F238E27FC236}">
                <a16:creationId xmlns:a16="http://schemas.microsoft.com/office/drawing/2014/main" id="{7B9C5559-1FBE-B0C8-BB42-61CD3C821496}"/>
              </a:ext>
            </a:extLst>
          </p:cNvPr>
          <p:cNvSpPr txBox="1"/>
          <p:nvPr/>
        </p:nvSpPr>
        <p:spPr>
          <a:xfrm>
            <a:off x="1159219" y="3472103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13F69A4-DC4B-4015-A9DD-B8910C7BB4AD}"/>
              </a:ext>
            </a:extLst>
          </p:cNvPr>
          <p:cNvSpPr/>
          <p:nvPr/>
        </p:nvSpPr>
        <p:spPr>
          <a:xfrm>
            <a:off x="1801906" y="3472103"/>
            <a:ext cx="6163925" cy="1991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8" name="zero20">
            <a:extLst>
              <a:ext uri="{FF2B5EF4-FFF2-40B4-BE49-F238E27FC236}">
                <a16:creationId xmlns:a16="http://schemas.microsoft.com/office/drawing/2014/main" id="{43CF5F9D-6568-6220-975B-9043EDBF11AA}"/>
              </a:ext>
            </a:extLst>
          </p:cNvPr>
          <p:cNvCxnSpPr>
            <a:cxnSpLocks/>
          </p:cNvCxnSpPr>
          <p:nvPr/>
        </p:nvCxnSpPr>
        <p:spPr>
          <a:xfrm>
            <a:off x="1640541" y="3591529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989531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zero0">
            <a:extLst>
              <a:ext uri="{FF2B5EF4-FFF2-40B4-BE49-F238E27FC236}">
                <a16:creationId xmlns:a16="http://schemas.microsoft.com/office/drawing/2014/main" id="{8C2A1FC7-17FD-4FA9-898F-54FF718CA272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zero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62" name="zero2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(1)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70" name="zero3">
            <a:extLst>
              <a:ext uri="{FF2B5EF4-FFF2-40B4-BE49-F238E27FC236}">
                <a16:creationId xmlns:a16="http://schemas.microsoft.com/office/drawing/2014/main" id="{185DD18E-190C-4FDF-A547-0588F6D6ED3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1" name="zero4">
            <a:extLst>
              <a:ext uri="{FF2B5EF4-FFF2-40B4-BE49-F238E27FC236}">
                <a16:creationId xmlns:a16="http://schemas.microsoft.com/office/drawing/2014/main" id="{C52BDE0F-C502-47FE-9F5C-17A1265A3255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7" name="shp2">
            <a:extLst>
              <a:ext uri="{FF2B5EF4-FFF2-40B4-BE49-F238E27FC236}">
                <a16:creationId xmlns:a16="http://schemas.microsoft.com/office/drawing/2014/main" id="{C00E7741-466D-45A7-7D2C-D7AAB13D39DD}"/>
              </a:ext>
            </a:extLst>
          </p:cNvPr>
          <p:cNvGraphicFramePr>
            <a:graphicFrameLocks noGrp="1"/>
          </p:cNvGraphicFramePr>
          <p:nvPr/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  <p:sp>
        <p:nvSpPr>
          <p:cNvPr id="4" name="zero7">
            <a:extLst>
              <a:ext uri="{FF2B5EF4-FFF2-40B4-BE49-F238E27FC236}">
                <a16:creationId xmlns:a16="http://schemas.microsoft.com/office/drawing/2014/main" id="{0EB30AB9-3226-EC55-C9E8-0A5EE3EB14C8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052118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2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*상대적으로 약함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kumimoji="0"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낮은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** 상대적으로 강함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높은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</p:txBody>
      </p:sp>
      <p:sp>
        <p:nvSpPr>
          <p:cNvPr id="23" name="zero8">
            <a:extLst>
              <a:ext uri="{FF2B5EF4-FFF2-40B4-BE49-F238E27FC236}">
                <a16:creationId xmlns:a16="http://schemas.microsoft.com/office/drawing/2014/main" id="{110C635B-DA0B-4761-874B-E20F0E217072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zero9">
            <a:extLst>
              <a:ext uri="{FF2B5EF4-FFF2-40B4-BE49-F238E27FC236}">
                <a16:creationId xmlns:a16="http://schemas.microsoft.com/office/drawing/2014/main" id="{9C5CC6BF-F85C-DB6A-A459-A5EDC3920D7F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전체 대비 강 ∙ 약점</a:t>
            </a:r>
          </a:p>
        </p:txBody>
      </p:sp>
      <p:sp>
        <p:nvSpPr>
          <p:cNvPr id="9" name="zero10">
            <a:extLst>
              <a:ext uri="{FF2B5EF4-FFF2-40B4-BE49-F238E27FC236}">
                <a16:creationId xmlns:a16="http://schemas.microsoft.com/office/drawing/2014/main" id="{EA8A97DB-AFC4-86C3-5557-D08C0FF11D0B}"/>
              </a:ext>
            </a:extLst>
          </p:cNvPr>
          <p:cNvSpPr/>
          <p:nvPr/>
        </p:nvSpPr>
        <p:spPr>
          <a:xfrm>
            <a:off x="6575192" y="2217398"/>
            <a:ext cx="85059" cy="85058"/>
          </a:xfrm>
          <a:prstGeom prst="rect">
            <a:avLst/>
          </a:prstGeom>
          <a:solidFill>
            <a:srgbClr val="D3F2FD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10" name="zero11">
            <a:extLst>
              <a:ext uri="{FF2B5EF4-FFF2-40B4-BE49-F238E27FC236}">
                <a16:creationId xmlns:a16="http://schemas.microsoft.com/office/drawing/2014/main" id="{D745BB1A-3173-7CAF-9BA8-9590E67EE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8809" y="2186481"/>
            <a:ext cx="781100" cy="146894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상대적으로 약함*</a:t>
            </a:r>
          </a:p>
        </p:txBody>
      </p:sp>
      <p:sp>
        <p:nvSpPr>
          <p:cNvPr id="37" name="zero14">
            <a:extLst>
              <a:ext uri="{FF2B5EF4-FFF2-40B4-BE49-F238E27FC236}">
                <a16:creationId xmlns:a16="http://schemas.microsoft.com/office/drawing/2014/main" id="{274F7A56-7498-437C-9742-EC54E5160B51}"/>
              </a:ext>
            </a:extLst>
          </p:cNvPr>
          <p:cNvSpPr/>
          <p:nvPr/>
        </p:nvSpPr>
        <p:spPr>
          <a:xfrm>
            <a:off x="8276819" y="2217399"/>
            <a:ext cx="85059" cy="85058"/>
          </a:xfrm>
          <a:prstGeom prst="rect">
            <a:avLst/>
          </a:prstGeom>
          <a:solidFill>
            <a:srgbClr val="FAD4CA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38" name="zero15">
            <a:extLst>
              <a:ext uri="{FF2B5EF4-FFF2-40B4-BE49-F238E27FC236}">
                <a16:creationId xmlns:a16="http://schemas.microsoft.com/office/drawing/2014/main" id="{514316E8-CCDF-48C0-A782-BB418E4CC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436" y="2179135"/>
            <a:ext cx="886461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상대적으로 강함**</a:t>
            </a:r>
          </a:p>
        </p:txBody>
      </p:sp>
      <p:graphicFrame>
        <p:nvGraphicFramePr>
          <p:cNvPr id="24" name="shp1">
            <a:extLst>
              <a:ext uri="{FF2B5EF4-FFF2-40B4-BE49-F238E27FC236}">
                <a16:creationId xmlns:a16="http://schemas.microsoft.com/office/drawing/2014/main" id="{0ED2679F-E27E-4F07-924D-A853D34D589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0215683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0028649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62" name="zero1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(2)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70" name="zero2">
            <a:extLst>
              <a:ext uri="{FF2B5EF4-FFF2-40B4-BE49-F238E27FC236}">
                <a16:creationId xmlns:a16="http://schemas.microsoft.com/office/drawing/2014/main" id="{185DD18E-190C-4FDF-A547-0588F6D6ED3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1" name="zero3">
            <a:extLst>
              <a:ext uri="{FF2B5EF4-FFF2-40B4-BE49-F238E27FC236}">
                <a16:creationId xmlns:a16="http://schemas.microsoft.com/office/drawing/2014/main" id="{C52BDE0F-C502-47FE-9F5C-17A1265A3255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7875581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zero5">
            <a:extLst>
              <a:ext uri="{FF2B5EF4-FFF2-40B4-BE49-F238E27FC236}">
                <a16:creationId xmlns:a16="http://schemas.microsoft.com/office/drawing/2014/main" id="{7B9D8D42-6D1C-47FA-8973-8DCD704D2160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89863AAD-B69B-41D8-A0E4-699C8C40D1EE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최고 점수 대비 강 ∙ 약점 </a:t>
            </a:r>
          </a:p>
        </p:txBody>
      </p:sp>
      <p:sp>
        <p:nvSpPr>
          <p:cNvPr id="34" name="zero7">
            <a:extLst>
              <a:ext uri="{FF2B5EF4-FFF2-40B4-BE49-F238E27FC236}">
                <a16:creationId xmlns:a16="http://schemas.microsoft.com/office/drawing/2014/main" id="{DADCB6DB-B3B6-4B6E-9B1C-49A6FCA4C854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zero8">
            <a:extLst>
              <a:ext uri="{FF2B5EF4-FFF2-40B4-BE49-F238E27FC236}">
                <a16:creationId xmlns:a16="http://schemas.microsoft.com/office/drawing/2014/main" id="{8FED3B22-B382-497F-8C43-1255A39B6CE1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221075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*우선개선 </a:t>
            </a:r>
            <a:r>
              <a:rPr lang="en-US" altLang="ko-KR" b="1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가장 낮은 평가를 받은 차원</a:t>
            </a:r>
            <a:r>
              <a:rPr lang="en-US" altLang="ko-KR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 ** 점진개선 </a:t>
            </a:r>
            <a:r>
              <a:rPr lang="en-US" altLang="ko-KR" b="1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두번째로 낮은 평가를 받은 차원</a:t>
            </a:r>
            <a:r>
              <a:rPr lang="en-US" altLang="ko-KR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</p:txBody>
      </p:sp>
      <p:sp>
        <p:nvSpPr>
          <p:cNvPr id="44" name="zero9">
            <a:extLst>
              <a:ext uri="{FF2B5EF4-FFF2-40B4-BE49-F238E27FC236}">
                <a16:creationId xmlns:a16="http://schemas.microsoft.com/office/drawing/2014/main" id="{5A118F7D-AD00-4843-9CCB-82247CB916F4}"/>
              </a:ext>
            </a:extLst>
          </p:cNvPr>
          <p:cNvSpPr/>
          <p:nvPr/>
        </p:nvSpPr>
        <p:spPr>
          <a:xfrm>
            <a:off x="6575164" y="2217397"/>
            <a:ext cx="85059" cy="85058"/>
          </a:xfrm>
          <a:prstGeom prst="rect">
            <a:avLst/>
          </a:prstGeom>
          <a:solidFill>
            <a:srgbClr val="D3F2FD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5" name="zero10">
            <a:extLst>
              <a:ext uri="{FF2B5EF4-FFF2-40B4-BE49-F238E27FC236}">
                <a16:creationId xmlns:a16="http://schemas.microsoft.com/office/drawing/2014/main" id="{AE67F1A8-BEAE-41E2-B10B-8E72DE7A5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8781" y="2179136"/>
            <a:ext cx="482504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우선개선*</a:t>
            </a:r>
          </a:p>
        </p:txBody>
      </p:sp>
      <p:sp>
        <p:nvSpPr>
          <p:cNvPr id="40" name="zero13">
            <a:extLst>
              <a:ext uri="{FF2B5EF4-FFF2-40B4-BE49-F238E27FC236}">
                <a16:creationId xmlns:a16="http://schemas.microsoft.com/office/drawing/2014/main" id="{E06C0D72-C140-44D9-8AD2-EB13B3CE7236}"/>
              </a:ext>
            </a:extLst>
          </p:cNvPr>
          <p:cNvSpPr/>
          <p:nvPr/>
        </p:nvSpPr>
        <p:spPr>
          <a:xfrm>
            <a:off x="8276824" y="2217399"/>
            <a:ext cx="85059" cy="85058"/>
          </a:xfrm>
          <a:prstGeom prst="rect">
            <a:avLst/>
          </a:prstGeom>
          <a:solidFill>
            <a:srgbClr val="FAD4CA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1" name="zero14">
            <a:extLst>
              <a:ext uri="{FF2B5EF4-FFF2-40B4-BE49-F238E27FC236}">
                <a16:creationId xmlns:a16="http://schemas.microsoft.com/office/drawing/2014/main" id="{9DB0D36F-FA00-41BA-BE64-387A49B7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441" y="2179135"/>
            <a:ext cx="532838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점진개선**</a:t>
            </a:r>
          </a:p>
        </p:txBody>
      </p: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7CCED164-5A56-2667-F76E-DAA8034714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8453472"/>
              </p:ext>
            </p:extLst>
          </p:nvPr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6933567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AA136B99-4751-4DAD-8BD7-60209CFE89BB}"/>
              </a:ext>
            </a:extLst>
          </p:cNvPr>
          <p:cNvSpPr/>
          <p:nvPr/>
        </p:nvSpPr>
        <p:spPr>
          <a:xfrm>
            <a:off x="2893298" y="1647645"/>
            <a:ext cx="4646189" cy="5779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C2FC841-EDCF-42DF-B089-1C60AC1659E7}"/>
              </a:ext>
            </a:extLst>
          </p:cNvPr>
          <p:cNvSpPr txBox="1"/>
          <p:nvPr/>
        </p:nvSpPr>
        <p:spPr>
          <a:xfrm>
            <a:off x="2128871" y="1912300"/>
            <a:ext cx="6224989" cy="91082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4600" b="1" spc="-6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사업별 </a:t>
            </a:r>
            <a:r>
              <a:rPr lang="ko-KR" altLang="en-US" sz="4600" b="1" spc="-600" dirty="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조사 결과</a:t>
            </a: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418CC914-8B51-4E26-BE75-DD73E8AC52FB}"/>
              </a:ext>
            </a:extLst>
          </p:cNvPr>
          <p:cNvGrpSpPr/>
          <p:nvPr/>
        </p:nvGrpSpPr>
        <p:grpSpPr>
          <a:xfrm>
            <a:off x="1188771" y="1889094"/>
            <a:ext cx="1094794" cy="1057731"/>
            <a:chOff x="1216692" y="3368346"/>
            <a:chExt cx="1356247" cy="1310333"/>
          </a:xfrm>
        </p:grpSpPr>
        <p:pic>
          <p:nvPicPr>
            <p:cNvPr id="11" name="그림 10">
              <a:extLst>
                <a:ext uri="{FF2B5EF4-FFF2-40B4-BE49-F238E27FC236}">
                  <a16:creationId xmlns:a16="http://schemas.microsoft.com/office/drawing/2014/main" id="{BFDDFAC1-C503-4B42-B39D-FA2D3B9B8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216692" y="3368346"/>
              <a:ext cx="1356247" cy="1310333"/>
            </a:xfrm>
            <a:prstGeom prst="rect">
              <a:avLst/>
            </a:prstGeom>
            <a:effectLst>
              <a:outerShdw blurRad="381000" dist="406400" dir="2700000" algn="tl" rotWithShape="0">
                <a:srgbClr val="495F77">
                  <a:alpha val="40000"/>
                </a:srgbClr>
              </a:outerShdw>
            </a:effectLst>
          </p:spPr>
        </p:pic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6953812-7667-42B3-957B-91A29C24F059}"/>
                </a:ext>
              </a:extLst>
            </p:cNvPr>
            <p:cNvSpPr txBox="1"/>
            <p:nvPr/>
          </p:nvSpPr>
          <p:spPr>
            <a:xfrm>
              <a:off x="1454652" y="3461217"/>
              <a:ext cx="650450" cy="87694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0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Ⅲ</a:t>
              </a:r>
            </a:p>
          </p:txBody>
        </p:sp>
      </p:grpSp>
      <p:grpSp>
        <p:nvGrpSpPr>
          <p:cNvPr id="8" name="그룹 7">
            <a:extLst>
              <a:ext uri="{FF2B5EF4-FFF2-40B4-BE49-F238E27FC236}">
                <a16:creationId xmlns:a16="http://schemas.microsoft.com/office/drawing/2014/main" id="{E355ED43-DF27-4179-BC9F-AEED4CC7650F}"/>
              </a:ext>
            </a:extLst>
          </p:cNvPr>
          <p:cNvGrpSpPr/>
          <p:nvPr/>
        </p:nvGrpSpPr>
        <p:grpSpPr>
          <a:xfrm>
            <a:off x="3139645" y="1391293"/>
            <a:ext cx="4155875" cy="246221"/>
            <a:chOff x="3230178" y="1812190"/>
            <a:chExt cx="4155875" cy="24622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3963F86-7AE9-4992-900F-2CC30DDE92A6}"/>
                </a:ext>
              </a:extLst>
            </p:cNvPr>
            <p:cNvSpPr txBox="1"/>
            <p:nvPr userDrawn="1"/>
          </p:nvSpPr>
          <p:spPr>
            <a:xfrm>
              <a:off x="3656150" y="1812190"/>
              <a:ext cx="3303930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1000">
                  <a:ln w="3175">
                    <a:solidFill>
                      <a:srgbClr val="232323">
                        <a:alpha val="0"/>
                      </a:srgbClr>
                    </a:solidFill>
                  </a:ln>
                  <a:solidFill>
                    <a:srgbClr val="232323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2024 </a:t>
              </a:r>
              <a:r>
                <a:rPr lang="ko-KR" altLang="en-US" sz="1000">
                  <a:ln w="3175">
                    <a:solidFill>
                      <a:srgbClr val="232323">
                        <a:alpha val="0"/>
                      </a:srgbClr>
                    </a:solidFill>
                  </a:ln>
                  <a:solidFill>
                    <a:srgbClr val="232323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rPr>
                <a:t>지방공기업 경영평가 </a:t>
              </a:r>
              <a:r>
                <a:rPr lang="ko-KR" altLang="en-US" sz="1000">
                  <a:ln w="3175">
                    <a:solidFill>
                      <a:srgbClr val="232323">
                        <a:alpha val="0"/>
                      </a:srgbClr>
                    </a:solidFill>
                  </a:ln>
                  <a:solidFill>
                    <a:srgbClr val="232323"/>
                  </a:solidFill>
                  <a:latin typeface="에스코어 드림 4 Regular" panose="020B0503030302020204" pitchFamily="34" charset="-127"/>
                  <a:ea typeface="에스코어 드림 4 Regular" panose="020B0503030302020204" pitchFamily="34" charset="-127"/>
                </a:rPr>
                <a:t>고객만족도 조사 결과보고서</a:t>
              </a:r>
              <a:endParaRPr lang="en-US" altLang="ko-KR" sz="100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212838DA-2007-4786-9652-920A9B58723B}"/>
                </a:ext>
              </a:extLst>
            </p:cNvPr>
            <p:cNvGrpSpPr/>
            <p:nvPr userDrawn="1"/>
          </p:nvGrpSpPr>
          <p:grpSpPr>
            <a:xfrm>
              <a:off x="3230178" y="1910253"/>
              <a:ext cx="4155875" cy="50095"/>
              <a:chOff x="3230178" y="1910253"/>
              <a:chExt cx="4155875" cy="50095"/>
            </a:xfrm>
          </p:grpSpPr>
          <p:grpSp>
            <p:nvGrpSpPr>
              <p:cNvPr id="15" name="그룹 14">
                <a:extLst>
                  <a:ext uri="{FF2B5EF4-FFF2-40B4-BE49-F238E27FC236}">
                    <a16:creationId xmlns:a16="http://schemas.microsoft.com/office/drawing/2014/main" id="{22607007-6507-49C6-B1FA-59F725DA82A7}"/>
                  </a:ext>
                </a:extLst>
              </p:cNvPr>
              <p:cNvGrpSpPr/>
              <p:nvPr/>
            </p:nvGrpSpPr>
            <p:grpSpPr>
              <a:xfrm>
                <a:off x="3230178" y="1910253"/>
                <a:ext cx="154244" cy="50095"/>
                <a:chOff x="3176076" y="1901963"/>
                <a:chExt cx="205299" cy="66675"/>
              </a:xfrm>
            </p:grpSpPr>
            <p:sp>
              <p:nvSpPr>
                <p:cNvPr id="19" name="직사각형 18">
                  <a:extLst>
                    <a:ext uri="{FF2B5EF4-FFF2-40B4-BE49-F238E27FC236}">
                      <a16:creationId xmlns:a16="http://schemas.microsoft.com/office/drawing/2014/main" id="{FEAB0C13-B50E-4F67-ADC5-1D2D672775A3}"/>
                    </a:ext>
                  </a:extLst>
                </p:cNvPr>
                <p:cNvSpPr/>
                <p:nvPr/>
              </p:nvSpPr>
              <p:spPr>
                <a:xfrm>
                  <a:off x="3314700" y="1901963"/>
                  <a:ext cx="66675" cy="66675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0" name="직사각형 19">
                  <a:extLst>
                    <a:ext uri="{FF2B5EF4-FFF2-40B4-BE49-F238E27FC236}">
                      <a16:creationId xmlns:a16="http://schemas.microsoft.com/office/drawing/2014/main" id="{F51E20F6-8B90-44A1-B42D-7BA9B4FB4ED3}"/>
                    </a:ext>
                  </a:extLst>
                </p:cNvPr>
                <p:cNvSpPr/>
                <p:nvPr/>
              </p:nvSpPr>
              <p:spPr>
                <a:xfrm>
                  <a:off x="3176076" y="1901963"/>
                  <a:ext cx="66675" cy="66675"/>
                </a:xfrm>
                <a:prstGeom prst="rect">
                  <a:avLst/>
                </a:prstGeom>
                <a:noFill/>
                <a:ln w="6350">
                  <a:solidFill>
                    <a:srgbClr val="0F5BAA">
                      <a:alpha val="7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6" name="그룹 15">
                <a:extLst>
                  <a:ext uri="{FF2B5EF4-FFF2-40B4-BE49-F238E27FC236}">
                    <a16:creationId xmlns:a16="http://schemas.microsoft.com/office/drawing/2014/main" id="{30A3B8FF-E4C9-4ED5-BD62-D50516B3CB65}"/>
                  </a:ext>
                </a:extLst>
              </p:cNvPr>
              <p:cNvGrpSpPr/>
              <p:nvPr/>
            </p:nvGrpSpPr>
            <p:grpSpPr>
              <a:xfrm flipH="1">
                <a:off x="7231809" y="1910253"/>
                <a:ext cx="154244" cy="50095"/>
                <a:chOff x="3176076" y="1901963"/>
                <a:chExt cx="205299" cy="66675"/>
              </a:xfrm>
            </p:grpSpPr>
            <p:sp>
              <p:nvSpPr>
                <p:cNvPr id="17" name="직사각형 16">
                  <a:extLst>
                    <a:ext uri="{FF2B5EF4-FFF2-40B4-BE49-F238E27FC236}">
                      <a16:creationId xmlns:a16="http://schemas.microsoft.com/office/drawing/2014/main" id="{5B4DCCDD-535F-4A2E-A476-BCDA674F981E}"/>
                    </a:ext>
                  </a:extLst>
                </p:cNvPr>
                <p:cNvSpPr/>
                <p:nvPr/>
              </p:nvSpPr>
              <p:spPr>
                <a:xfrm>
                  <a:off x="3314700" y="1901963"/>
                  <a:ext cx="66675" cy="66675"/>
                </a:xfrm>
                <a:prstGeom prst="rect">
                  <a:avLst/>
                </a:prstGeom>
                <a:solidFill>
                  <a:srgbClr val="0F5BA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직사각형 17">
                  <a:extLst>
                    <a:ext uri="{FF2B5EF4-FFF2-40B4-BE49-F238E27FC236}">
                      <a16:creationId xmlns:a16="http://schemas.microsoft.com/office/drawing/2014/main" id="{D3ACA64D-A71B-4B4C-82D8-EC12AD9D2BAD}"/>
                    </a:ext>
                  </a:extLst>
                </p:cNvPr>
                <p:cNvSpPr/>
                <p:nvPr/>
              </p:nvSpPr>
              <p:spPr>
                <a:xfrm>
                  <a:off x="3176076" y="1901963"/>
                  <a:ext cx="66675" cy="66675"/>
                </a:xfrm>
                <a:prstGeom prst="rect">
                  <a:avLst/>
                </a:prstGeom>
                <a:noFill/>
                <a:ln w="6350">
                  <a:solidFill>
                    <a:srgbClr val="0F5BAA">
                      <a:alpha val="7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0BE15AB1-7C41-4F26-B5A3-D1CF45EBF54C}"/>
              </a:ext>
            </a:extLst>
          </p:cNvPr>
          <p:cNvSpPr/>
          <p:nvPr/>
        </p:nvSpPr>
        <p:spPr>
          <a:xfrm>
            <a:off x="2893298" y="5209995"/>
            <a:ext cx="4646189" cy="5779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0" name="그림 79">
            <a:extLst>
              <a:ext uri="{FF2B5EF4-FFF2-40B4-BE49-F238E27FC236}">
                <a16:creationId xmlns:a16="http://schemas.microsoft.com/office/drawing/2014/main" id="{6F7039D4-A603-4A02-94A6-C501AE98A1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80637" y="5605386"/>
            <a:ext cx="1280528" cy="219416"/>
          </a:xfrm>
          <a:prstGeom prst="rect">
            <a:avLst/>
          </a:prstGeom>
        </p:spPr>
      </p:pic>
      <p:cxnSp>
        <p:nvCxnSpPr>
          <p:cNvPr id="88" name="직선 연결선 87">
            <a:extLst>
              <a:ext uri="{FF2B5EF4-FFF2-40B4-BE49-F238E27FC236}">
                <a16:creationId xmlns:a16="http://schemas.microsoft.com/office/drawing/2014/main" id="{663F9CD6-A40D-41FF-AE4C-B0E19A9D6DC3}"/>
              </a:ext>
            </a:extLst>
          </p:cNvPr>
          <p:cNvCxnSpPr>
            <a:cxnSpLocks/>
          </p:cNvCxnSpPr>
          <p:nvPr/>
        </p:nvCxnSpPr>
        <p:spPr>
          <a:xfrm>
            <a:off x="2435470" y="3405637"/>
            <a:ext cx="536330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50ADAF1C-AE08-4644-9356-A38F72305840}"/>
              </a:ext>
            </a:extLst>
          </p:cNvPr>
          <p:cNvGrpSpPr/>
          <p:nvPr/>
        </p:nvGrpSpPr>
        <p:grpSpPr>
          <a:xfrm>
            <a:off x="2665097" y="3477744"/>
            <a:ext cx="1824389" cy="1602201"/>
            <a:chOff x="2550797" y="3246628"/>
            <a:chExt cx="1824389" cy="1602201"/>
          </a:xfrm>
        </p:grpSpPr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77871112-F688-4BA8-92A7-7D7E9459A01F}"/>
                </a:ext>
              </a:extLst>
            </p:cNvPr>
            <p:cNvGrpSpPr/>
            <p:nvPr/>
          </p:nvGrpSpPr>
          <p:grpSpPr>
            <a:xfrm>
              <a:off x="2550808" y="3246628"/>
              <a:ext cx="1687492" cy="292388"/>
              <a:chOff x="2485879" y="3358370"/>
              <a:chExt cx="1856234" cy="321627"/>
            </a:xfrm>
          </p:grpSpPr>
          <p:grpSp>
            <p:nvGrpSpPr>
              <p:cNvPr id="106" name="그룹 105">
                <a:extLst>
                  <a:ext uri="{FF2B5EF4-FFF2-40B4-BE49-F238E27FC236}">
                    <a16:creationId xmlns:a16="http://schemas.microsoft.com/office/drawing/2014/main" id="{ADEEACC2-DCA7-4553-A3AC-3B47D67CDA3B}"/>
                  </a:ext>
                </a:extLst>
              </p:cNvPr>
              <p:cNvGrpSpPr/>
              <p:nvPr/>
            </p:nvGrpSpPr>
            <p:grpSpPr>
              <a:xfrm>
                <a:off x="2485879" y="3383240"/>
                <a:ext cx="245393" cy="271884"/>
                <a:chOff x="749742" y="2188391"/>
                <a:chExt cx="238192" cy="262444"/>
              </a:xfrm>
            </p:grpSpPr>
            <p:sp>
              <p:nvSpPr>
                <p:cNvPr id="108" name="모서리가 둥근 직사각형 1027">
                  <a:extLst>
                    <a:ext uri="{FF2B5EF4-FFF2-40B4-BE49-F238E27FC236}">
                      <a16:creationId xmlns:a16="http://schemas.microsoft.com/office/drawing/2014/main" id="{97DDF34A-D847-4025-8B82-43BA57292536}"/>
                    </a:ext>
                  </a:extLst>
                </p:cNvPr>
                <p:cNvSpPr/>
                <p:nvPr/>
              </p:nvSpPr>
              <p:spPr>
                <a:xfrm rot="5400000">
                  <a:off x="737616" y="2200517"/>
                  <a:ext cx="262444" cy="238192"/>
                </a:xfrm>
                <a:prstGeom prst="hexagon">
                  <a:avLst/>
                </a:prstGeom>
                <a:solidFill>
                  <a:schemeClr val="bg1"/>
                </a:solidFill>
                <a:ln w="12700">
                  <a:solidFill>
                    <a:srgbClr val="093B6D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000" spc="-3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09" name="TextBox 108">
                  <a:extLst>
                    <a:ext uri="{FF2B5EF4-FFF2-40B4-BE49-F238E27FC236}">
                      <a16:creationId xmlns:a16="http://schemas.microsoft.com/office/drawing/2014/main" id="{E42DAB4F-9EF4-49F5-BF7B-2DF5B692F671}"/>
                    </a:ext>
                  </a:extLst>
                </p:cNvPr>
                <p:cNvSpPr txBox="1"/>
                <p:nvPr/>
              </p:nvSpPr>
              <p:spPr>
                <a:xfrm>
                  <a:off x="767273" y="2245406"/>
                  <a:ext cx="193833" cy="157938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noAutofit/>
                </a:bodyPr>
                <a:lstStyle/>
                <a:p>
                  <a:pPr algn="ctr"/>
                  <a:r>
                    <a:rPr lang="en-US" altLang="ko-KR" sz="1000" spc="-3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에스코어 드림 7 ExtraBold" panose="020B0803030302020204" pitchFamily="34" charset="-127"/>
                      <a:ea typeface="에스코어 드림 7 ExtraBold" panose="020B0803030302020204" pitchFamily="34" charset="-127"/>
                    </a:rPr>
                    <a:t>1</a:t>
                  </a:r>
                  <a:endParaRPr lang="ko-KR" altLang="en-US" sz="1000" spc="-3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endParaRPr>
                </a:p>
              </p:txBody>
            </p:sp>
          </p:grp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554F5DE1-5917-44F8-8550-1C7E5157A24E}"/>
                  </a:ext>
                </a:extLst>
              </p:cNvPr>
              <p:cNvSpPr txBox="1"/>
              <p:nvPr/>
            </p:nvSpPr>
            <p:spPr>
              <a:xfrm>
                <a:off x="2783711" y="3358370"/>
                <a:ext cx="1558402" cy="32162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lvl="0">
                  <a:defRPr/>
                </a:pPr>
                <a:r>
                  <a:rPr lang="ko-KR" altLang="en-US" sz="1300" spc="-70" dirty="0">
                    <a:ln w="3175">
                      <a:solidFill>
                        <a:prstClr val="black">
                          <a:lumMod val="95000"/>
                          <a:lumOff val="5000"/>
                          <a:alpha val="0"/>
                        </a:prstClr>
                      </a:solidFill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+mn-ea"/>
                  </a:rPr>
                  <a:t>공영주차장관리사업</a:t>
                </a:r>
                <a:endParaRPr kumimoji="0" lang="ko-KR" altLang="en-US" sz="1300" b="0" i="0" u="none" strike="noStrike" kern="1200" cap="none" spc="-70" normalizeH="0" noProof="0" dirty="0">
                  <a:ln w="3175">
                    <a:solidFill>
                      <a:prstClr val="black">
                        <a:lumMod val="95000"/>
                        <a:lumOff val="5000"/>
                        <a:alpha val="0"/>
                      </a:prstClr>
                    </a:solidFill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</p:grp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74B23A09-E77D-45D5-A5C5-883D68492483}"/>
                </a:ext>
              </a:extLst>
            </p:cNvPr>
            <p:cNvGrpSpPr/>
            <p:nvPr/>
          </p:nvGrpSpPr>
          <p:grpSpPr>
            <a:xfrm>
              <a:off x="2550797" y="3683233"/>
              <a:ext cx="1276803" cy="292388"/>
              <a:chOff x="2485879" y="3358370"/>
              <a:chExt cx="1404486" cy="321627"/>
            </a:xfrm>
          </p:grpSpPr>
          <p:grpSp>
            <p:nvGrpSpPr>
              <p:cNvPr id="102" name="그룹 101">
                <a:extLst>
                  <a:ext uri="{FF2B5EF4-FFF2-40B4-BE49-F238E27FC236}">
                    <a16:creationId xmlns:a16="http://schemas.microsoft.com/office/drawing/2014/main" id="{FB8C20D5-D09B-40C6-8FE0-CC003ADEF272}"/>
                  </a:ext>
                </a:extLst>
              </p:cNvPr>
              <p:cNvGrpSpPr/>
              <p:nvPr/>
            </p:nvGrpSpPr>
            <p:grpSpPr>
              <a:xfrm>
                <a:off x="2485879" y="3383240"/>
                <a:ext cx="245393" cy="271884"/>
                <a:chOff x="749742" y="2188391"/>
                <a:chExt cx="238192" cy="262444"/>
              </a:xfrm>
            </p:grpSpPr>
            <p:sp>
              <p:nvSpPr>
                <p:cNvPr id="104" name="모서리가 둥근 직사각형 1027">
                  <a:extLst>
                    <a:ext uri="{FF2B5EF4-FFF2-40B4-BE49-F238E27FC236}">
                      <a16:creationId xmlns:a16="http://schemas.microsoft.com/office/drawing/2014/main" id="{49916A0B-8B20-4673-BD0D-D3DD8A169D88}"/>
                    </a:ext>
                  </a:extLst>
                </p:cNvPr>
                <p:cNvSpPr/>
                <p:nvPr/>
              </p:nvSpPr>
              <p:spPr>
                <a:xfrm rot="5400000">
                  <a:off x="737616" y="2200517"/>
                  <a:ext cx="262444" cy="238192"/>
                </a:xfrm>
                <a:prstGeom prst="hexagon">
                  <a:avLst/>
                </a:prstGeom>
                <a:solidFill>
                  <a:schemeClr val="bg1"/>
                </a:solidFill>
                <a:ln w="12700">
                  <a:solidFill>
                    <a:srgbClr val="093B6D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000" spc="-3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AA5B3306-9330-4824-8D2F-D0C5791E505F}"/>
                    </a:ext>
                  </a:extLst>
                </p:cNvPr>
                <p:cNvSpPr txBox="1"/>
                <p:nvPr/>
              </p:nvSpPr>
              <p:spPr>
                <a:xfrm>
                  <a:off x="767273" y="2245406"/>
                  <a:ext cx="193833" cy="157938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noAutofit/>
                </a:bodyPr>
                <a:lstStyle/>
                <a:p>
                  <a:pPr algn="ctr"/>
                  <a:r>
                    <a:rPr lang="en-US" altLang="ko-KR" sz="1000" spc="-3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에스코어 드림 7 ExtraBold" panose="020B0803030302020204" pitchFamily="34" charset="-127"/>
                      <a:ea typeface="에스코어 드림 7 ExtraBold" panose="020B0803030302020204" pitchFamily="34" charset="-127"/>
                    </a:rPr>
                    <a:t>2</a:t>
                  </a:r>
                  <a:endParaRPr lang="ko-KR" altLang="en-US" sz="1000" spc="-3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endParaRPr>
                </a:p>
              </p:txBody>
            </p:sp>
          </p:grp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184D8D38-3D51-448B-994C-9A62A2FC6FFB}"/>
                  </a:ext>
                </a:extLst>
              </p:cNvPr>
              <p:cNvSpPr txBox="1"/>
              <p:nvPr/>
            </p:nvSpPr>
            <p:spPr>
              <a:xfrm>
                <a:off x="2783713" y="3358370"/>
                <a:ext cx="1106652" cy="32162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lvl="0">
                  <a:defRPr/>
                </a:pPr>
                <a:r>
                  <a:rPr lang="ko-KR" altLang="en-US" sz="1300" spc="-70" dirty="0">
                    <a:ln w="3175">
                      <a:solidFill>
                        <a:prstClr val="black">
                          <a:lumMod val="95000"/>
                          <a:lumOff val="5000"/>
                          <a:alpha val="0"/>
                        </a:prstClr>
                      </a:solidFill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+mn-ea"/>
                  </a:rPr>
                  <a:t>공원관리사업</a:t>
                </a:r>
              </a:p>
            </p:txBody>
          </p:sp>
        </p:grp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1D6B8419-D40D-4FE6-B577-32A24B250E21}"/>
                </a:ext>
              </a:extLst>
            </p:cNvPr>
            <p:cNvGrpSpPr/>
            <p:nvPr/>
          </p:nvGrpSpPr>
          <p:grpSpPr>
            <a:xfrm>
              <a:off x="2550797" y="4119837"/>
              <a:ext cx="1726605" cy="292388"/>
              <a:chOff x="2485879" y="3358370"/>
              <a:chExt cx="1899270" cy="321627"/>
            </a:xfrm>
          </p:grpSpPr>
          <p:grpSp>
            <p:nvGrpSpPr>
              <p:cNvPr id="98" name="그룹 97">
                <a:extLst>
                  <a:ext uri="{FF2B5EF4-FFF2-40B4-BE49-F238E27FC236}">
                    <a16:creationId xmlns:a16="http://schemas.microsoft.com/office/drawing/2014/main" id="{B8F89B26-7EEF-4F25-BEDC-4BF73D21B6B1}"/>
                  </a:ext>
                </a:extLst>
              </p:cNvPr>
              <p:cNvGrpSpPr/>
              <p:nvPr/>
            </p:nvGrpSpPr>
            <p:grpSpPr>
              <a:xfrm>
                <a:off x="2485879" y="3383240"/>
                <a:ext cx="245393" cy="271884"/>
                <a:chOff x="749742" y="2188391"/>
                <a:chExt cx="238192" cy="262444"/>
              </a:xfrm>
            </p:grpSpPr>
            <p:sp>
              <p:nvSpPr>
                <p:cNvPr id="100" name="모서리가 둥근 직사각형 1027">
                  <a:extLst>
                    <a:ext uri="{FF2B5EF4-FFF2-40B4-BE49-F238E27FC236}">
                      <a16:creationId xmlns:a16="http://schemas.microsoft.com/office/drawing/2014/main" id="{446E6FA9-37FF-4C55-9543-0B757058A2F5}"/>
                    </a:ext>
                  </a:extLst>
                </p:cNvPr>
                <p:cNvSpPr/>
                <p:nvPr/>
              </p:nvSpPr>
              <p:spPr>
                <a:xfrm rot="5400000">
                  <a:off x="737616" y="2200517"/>
                  <a:ext cx="262444" cy="238192"/>
                </a:xfrm>
                <a:prstGeom prst="hexagon">
                  <a:avLst/>
                </a:prstGeom>
                <a:solidFill>
                  <a:schemeClr val="bg1"/>
                </a:solidFill>
                <a:ln w="12700">
                  <a:solidFill>
                    <a:srgbClr val="093B6D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000" spc="-3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BAF73A9F-A2DA-4079-B4BE-E9C2286F75FA}"/>
                    </a:ext>
                  </a:extLst>
                </p:cNvPr>
                <p:cNvSpPr txBox="1"/>
                <p:nvPr/>
              </p:nvSpPr>
              <p:spPr>
                <a:xfrm>
                  <a:off x="767273" y="2245406"/>
                  <a:ext cx="193833" cy="157938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noAutofit/>
                </a:bodyPr>
                <a:lstStyle/>
                <a:p>
                  <a:pPr algn="ctr"/>
                  <a:r>
                    <a:rPr lang="en-US" altLang="ko-KR" sz="1000" spc="-3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에스코어 드림 7 ExtraBold" panose="020B0803030302020204" pitchFamily="34" charset="-127"/>
                      <a:ea typeface="에스코어 드림 7 ExtraBold" panose="020B0803030302020204" pitchFamily="34" charset="-127"/>
                    </a:rPr>
                    <a:t>3</a:t>
                  </a:r>
                  <a:endParaRPr lang="ko-KR" altLang="en-US" sz="1000" spc="-3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endParaRPr>
                </a:p>
              </p:txBody>
            </p:sp>
          </p:grp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id="{6EDA6977-C9EC-4829-94E0-74010180F030}"/>
                  </a:ext>
                </a:extLst>
              </p:cNvPr>
              <p:cNvSpPr txBox="1"/>
              <p:nvPr/>
            </p:nvSpPr>
            <p:spPr>
              <a:xfrm>
                <a:off x="2783713" y="3358370"/>
                <a:ext cx="1601436" cy="32162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lvl="0">
                  <a:defRPr/>
                </a:pPr>
                <a:r>
                  <a:rPr lang="ko-KR" altLang="en-US" sz="1300" spc="-70" dirty="0">
                    <a:ln w="3175">
                      <a:solidFill>
                        <a:prstClr val="black">
                          <a:lumMod val="95000"/>
                          <a:lumOff val="5000"/>
                          <a:alpha val="0"/>
                        </a:prstClr>
                      </a:solidFill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+mn-ea"/>
                  </a:rPr>
                  <a:t>수련관 체육시설사업</a:t>
                </a:r>
              </a:p>
            </p:txBody>
          </p:sp>
        </p:grpSp>
        <p:grpSp>
          <p:nvGrpSpPr>
            <p:cNvPr id="93" name="그룹 92">
              <a:extLst>
                <a:ext uri="{FF2B5EF4-FFF2-40B4-BE49-F238E27FC236}">
                  <a16:creationId xmlns:a16="http://schemas.microsoft.com/office/drawing/2014/main" id="{4FD48BE4-8D7C-4B3C-BA58-F1EDA4E8C764}"/>
                </a:ext>
              </a:extLst>
            </p:cNvPr>
            <p:cNvGrpSpPr/>
            <p:nvPr/>
          </p:nvGrpSpPr>
          <p:grpSpPr>
            <a:xfrm>
              <a:off x="2550798" y="4556441"/>
              <a:ext cx="1824388" cy="292388"/>
              <a:chOff x="2485879" y="3358370"/>
              <a:chExt cx="2006830" cy="321627"/>
            </a:xfrm>
          </p:grpSpPr>
          <p:grpSp>
            <p:nvGrpSpPr>
              <p:cNvPr id="94" name="그룹 93">
                <a:extLst>
                  <a:ext uri="{FF2B5EF4-FFF2-40B4-BE49-F238E27FC236}">
                    <a16:creationId xmlns:a16="http://schemas.microsoft.com/office/drawing/2014/main" id="{F515FCFC-AAD7-4FDF-BADE-7ED09D48B4EB}"/>
                  </a:ext>
                </a:extLst>
              </p:cNvPr>
              <p:cNvGrpSpPr/>
              <p:nvPr/>
            </p:nvGrpSpPr>
            <p:grpSpPr>
              <a:xfrm>
                <a:off x="2485879" y="3383240"/>
                <a:ext cx="245393" cy="271884"/>
                <a:chOff x="749742" y="2188391"/>
                <a:chExt cx="238192" cy="262444"/>
              </a:xfrm>
            </p:grpSpPr>
            <p:sp>
              <p:nvSpPr>
                <p:cNvPr id="96" name="모서리가 둥근 직사각형 1027">
                  <a:extLst>
                    <a:ext uri="{FF2B5EF4-FFF2-40B4-BE49-F238E27FC236}">
                      <a16:creationId xmlns:a16="http://schemas.microsoft.com/office/drawing/2014/main" id="{8FE0AA03-775E-490B-9BD6-B3A408AA3282}"/>
                    </a:ext>
                  </a:extLst>
                </p:cNvPr>
                <p:cNvSpPr/>
                <p:nvPr/>
              </p:nvSpPr>
              <p:spPr>
                <a:xfrm rot="5400000">
                  <a:off x="737616" y="2200517"/>
                  <a:ext cx="262444" cy="238192"/>
                </a:xfrm>
                <a:prstGeom prst="hexagon">
                  <a:avLst/>
                </a:prstGeom>
                <a:solidFill>
                  <a:schemeClr val="bg1"/>
                </a:solidFill>
                <a:ln w="12700">
                  <a:solidFill>
                    <a:srgbClr val="093B6D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000" spc="-3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+mj-ea"/>
                    <a:ea typeface="+mj-ea"/>
                  </a:endParaRPr>
                </a:p>
              </p:txBody>
            </p:sp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11171A99-C6D7-47FD-A38C-6C920EBCCB46}"/>
                    </a:ext>
                  </a:extLst>
                </p:cNvPr>
                <p:cNvSpPr txBox="1"/>
                <p:nvPr/>
              </p:nvSpPr>
              <p:spPr>
                <a:xfrm>
                  <a:off x="767273" y="2245406"/>
                  <a:ext cx="193833" cy="157938"/>
                </a:xfrm>
                <a:prstGeom prst="rect">
                  <a:avLst/>
                </a:prstGeom>
                <a:noFill/>
              </p:spPr>
              <p:txBody>
                <a:bodyPr wrap="none" rtlCol="0" anchor="ctr">
                  <a:noAutofit/>
                </a:bodyPr>
                <a:lstStyle/>
                <a:p>
                  <a:pPr algn="ctr"/>
                  <a:r>
                    <a:rPr lang="en-US" altLang="ko-KR" sz="1000" spc="-30">
                      <a:ln w="3175">
                        <a:solidFill>
                          <a:srgbClr val="093B6D">
                            <a:alpha val="0"/>
                          </a:srgbClr>
                        </a:solidFill>
                      </a:ln>
                      <a:solidFill>
                        <a:srgbClr val="093B6D"/>
                      </a:solidFill>
                      <a:latin typeface="에스코어 드림 7 ExtraBold" panose="020B0803030302020204" pitchFamily="34" charset="-127"/>
                      <a:ea typeface="에스코어 드림 7 ExtraBold" panose="020B0803030302020204" pitchFamily="34" charset="-127"/>
                    </a:rPr>
                    <a:t>4</a:t>
                  </a:r>
                  <a:endParaRPr lang="ko-KR" altLang="en-US" sz="1000" spc="-3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endParaRPr>
                </a:p>
              </p:txBody>
            </p:sp>
          </p:grp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C9D0112B-4492-4129-A921-3200D4FC23E2}"/>
                  </a:ext>
                </a:extLst>
              </p:cNvPr>
              <p:cNvSpPr txBox="1"/>
              <p:nvPr/>
            </p:nvSpPr>
            <p:spPr>
              <a:xfrm>
                <a:off x="2783713" y="3358370"/>
                <a:ext cx="1708996" cy="321627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lvl="0">
                  <a:defRPr/>
                </a:pPr>
                <a:r>
                  <a:rPr lang="ko-KR" altLang="en-US" sz="1300" spc="-70" dirty="0" err="1">
                    <a:ln w="3175">
                      <a:solidFill>
                        <a:prstClr val="black">
                          <a:lumMod val="95000"/>
                          <a:lumOff val="5000"/>
                          <a:alpha val="0"/>
                        </a:prstClr>
                      </a:solidFill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+mn-ea"/>
                  </a:rPr>
                  <a:t>체육전용시설관리사업</a:t>
                </a:r>
                <a:endParaRPr lang="ko-KR" altLang="en-US" sz="1300" spc="-70" dirty="0">
                  <a:ln w="3175">
                    <a:solidFill>
                      <a:prstClr val="black">
                        <a:lumMod val="95000"/>
                        <a:lumOff val="5000"/>
                        <a:alpha val="0"/>
                      </a:prstClr>
                    </a:solidFill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latin typeface="+mn-ea"/>
                </a:endParaRPr>
              </a:p>
            </p:txBody>
          </p:sp>
        </p:grpSp>
      </p:grpSp>
      <p:cxnSp>
        <p:nvCxnSpPr>
          <p:cNvPr id="110" name="직선 연결선 109">
            <a:extLst>
              <a:ext uri="{FF2B5EF4-FFF2-40B4-BE49-F238E27FC236}">
                <a16:creationId xmlns:a16="http://schemas.microsoft.com/office/drawing/2014/main" id="{1B23E5D0-0560-4CEE-B678-E8C457B57D78}"/>
              </a:ext>
            </a:extLst>
          </p:cNvPr>
          <p:cNvCxnSpPr>
            <a:cxnSpLocks/>
          </p:cNvCxnSpPr>
          <p:nvPr/>
        </p:nvCxnSpPr>
        <p:spPr>
          <a:xfrm>
            <a:off x="2435470" y="3842241"/>
            <a:ext cx="536330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직선 연결선 110">
            <a:extLst>
              <a:ext uri="{FF2B5EF4-FFF2-40B4-BE49-F238E27FC236}">
                <a16:creationId xmlns:a16="http://schemas.microsoft.com/office/drawing/2014/main" id="{41A11758-723E-4638-84E8-1B4130110131}"/>
              </a:ext>
            </a:extLst>
          </p:cNvPr>
          <p:cNvCxnSpPr>
            <a:cxnSpLocks/>
          </p:cNvCxnSpPr>
          <p:nvPr/>
        </p:nvCxnSpPr>
        <p:spPr>
          <a:xfrm>
            <a:off x="2435470" y="4278845"/>
            <a:ext cx="536330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직선 연결선 111">
            <a:extLst>
              <a:ext uri="{FF2B5EF4-FFF2-40B4-BE49-F238E27FC236}">
                <a16:creationId xmlns:a16="http://schemas.microsoft.com/office/drawing/2014/main" id="{937017EE-AD31-43FA-A28E-06C358C74071}"/>
              </a:ext>
            </a:extLst>
          </p:cNvPr>
          <p:cNvCxnSpPr>
            <a:cxnSpLocks/>
          </p:cNvCxnSpPr>
          <p:nvPr/>
        </p:nvCxnSpPr>
        <p:spPr>
          <a:xfrm>
            <a:off x="2435470" y="4715449"/>
            <a:ext cx="536330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직선 연결선 112">
            <a:extLst>
              <a:ext uri="{FF2B5EF4-FFF2-40B4-BE49-F238E27FC236}">
                <a16:creationId xmlns:a16="http://schemas.microsoft.com/office/drawing/2014/main" id="{48512702-7D8D-4FD9-B3A4-85EDD14E4349}"/>
              </a:ext>
            </a:extLst>
          </p:cNvPr>
          <p:cNvCxnSpPr>
            <a:cxnSpLocks/>
          </p:cNvCxnSpPr>
          <p:nvPr/>
        </p:nvCxnSpPr>
        <p:spPr>
          <a:xfrm>
            <a:off x="2435470" y="5152053"/>
            <a:ext cx="536330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6C1DD05B-48C8-4646-99E9-BB3D211FC0D9}"/>
              </a:ext>
            </a:extLst>
          </p:cNvPr>
          <p:cNvGrpSpPr/>
          <p:nvPr/>
        </p:nvGrpSpPr>
        <p:grpSpPr>
          <a:xfrm>
            <a:off x="5241376" y="3473981"/>
            <a:ext cx="2098181" cy="292388"/>
            <a:chOff x="2485879" y="3358370"/>
            <a:chExt cx="2307991" cy="321627"/>
          </a:xfrm>
        </p:grpSpPr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87F6B833-985D-48F4-88F5-D80F41A99EDC}"/>
                </a:ext>
              </a:extLst>
            </p:cNvPr>
            <p:cNvGrpSpPr/>
            <p:nvPr/>
          </p:nvGrpSpPr>
          <p:grpSpPr>
            <a:xfrm>
              <a:off x="2485879" y="3383240"/>
              <a:ext cx="245393" cy="271884"/>
              <a:chOff x="749742" y="2188391"/>
              <a:chExt cx="238192" cy="262444"/>
            </a:xfrm>
          </p:grpSpPr>
          <p:sp>
            <p:nvSpPr>
              <p:cNvPr id="63" name="모서리가 둥근 직사각형 1027">
                <a:extLst>
                  <a:ext uri="{FF2B5EF4-FFF2-40B4-BE49-F238E27FC236}">
                    <a16:creationId xmlns:a16="http://schemas.microsoft.com/office/drawing/2014/main" id="{2E8D8A30-F3BA-40B0-A2C7-D41B65990D15}"/>
                  </a:ext>
                </a:extLst>
              </p:cNvPr>
              <p:cNvSpPr/>
              <p:nvPr/>
            </p:nvSpPr>
            <p:spPr>
              <a:xfrm rot="5400000">
                <a:off x="737616" y="2200517"/>
                <a:ext cx="262444" cy="238192"/>
              </a:xfrm>
              <a:prstGeom prst="hexagon">
                <a:avLst/>
              </a:prstGeom>
              <a:solidFill>
                <a:schemeClr val="bg1"/>
              </a:solidFill>
              <a:ln w="12700">
                <a:solidFill>
                  <a:srgbClr val="093B6D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000" spc="-30">
                  <a:ln w="3175">
                    <a:solidFill>
                      <a:srgbClr val="093B6D">
                        <a:alpha val="0"/>
                      </a:srgbClr>
                    </a:solidFill>
                  </a:ln>
                  <a:solidFill>
                    <a:srgbClr val="093B6D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395F7F8B-8F75-46F7-AFBD-59AC2DBEC258}"/>
                  </a:ext>
                </a:extLst>
              </p:cNvPr>
              <p:cNvSpPr txBox="1"/>
              <p:nvPr/>
            </p:nvSpPr>
            <p:spPr>
              <a:xfrm>
                <a:off x="767273" y="2245406"/>
                <a:ext cx="193833" cy="157938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algn="ctr"/>
                <a:r>
                  <a:rPr lang="en-US" altLang="ko-KR" sz="1000" spc="-30" dirty="0">
                    <a:ln w="3175">
                      <a:solidFill>
                        <a:srgbClr val="093B6D">
                          <a:alpha val="0"/>
                        </a:srgbClr>
                      </a:solidFill>
                    </a:ln>
                    <a:solidFill>
                      <a:srgbClr val="093B6D"/>
                    </a:solidFill>
                    <a:latin typeface="에스코어 드림 7 ExtraBold" panose="020B0803030302020204" pitchFamily="34" charset="-127"/>
                    <a:ea typeface="에스코어 드림 7 ExtraBold" panose="020B0803030302020204" pitchFamily="34" charset="-127"/>
                  </a:rPr>
                  <a:t>5</a:t>
                </a:r>
                <a:endParaRPr lang="ko-KR" altLang="en-US" sz="1000" spc="-30" dirty="0">
                  <a:ln w="3175">
                    <a:solidFill>
                      <a:srgbClr val="093B6D">
                        <a:alpha val="0"/>
                      </a:srgbClr>
                    </a:solidFill>
                  </a:ln>
                  <a:solidFill>
                    <a:srgbClr val="093B6D"/>
                  </a:solidFill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</a:endParaRPr>
              </a:p>
            </p:txBody>
          </p:sp>
        </p:grp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DD59F5C-977F-410E-B333-89170241E801}"/>
                </a:ext>
              </a:extLst>
            </p:cNvPr>
            <p:cNvSpPr txBox="1"/>
            <p:nvPr/>
          </p:nvSpPr>
          <p:spPr>
            <a:xfrm>
              <a:off x="2783711" y="3358370"/>
              <a:ext cx="2010159" cy="32162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lvl="0">
                <a:defRPr/>
              </a:pPr>
              <a:r>
                <a:rPr lang="ko-KR" altLang="en-US" sz="1300" spc="-70" dirty="0" err="1">
                  <a:ln w="3175">
                    <a:solidFill>
                      <a:prstClr val="black">
                        <a:lumMod val="95000"/>
                        <a:lumOff val="5000"/>
                        <a:alpha val="0"/>
                      </a:prstClr>
                    </a:solidFill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latin typeface="+mn-ea"/>
                </a:rPr>
                <a:t>교통약자이동지원센터사업</a:t>
              </a:r>
              <a:endParaRPr kumimoji="0" lang="ko-KR" altLang="en-US" sz="1300" b="0" i="0" u="none" strike="noStrike" kern="1200" cap="none" spc="-70" normalizeH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63630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3513C4AB-7590-4DCA-9601-D3AE3AD04D8F}"/>
              </a:ext>
            </a:extLst>
          </p:cNvPr>
          <p:cNvSpPr txBox="1"/>
          <p:nvPr/>
        </p:nvSpPr>
        <p:spPr>
          <a:xfrm>
            <a:off x="2128871" y="2975849"/>
            <a:ext cx="6224989" cy="87671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4600" b="1" spc="-6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공영주차장관리사업</a:t>
            </a: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4C76D544-118E-41B9-9B88-3C3ADFFF6D36}"/>
              </a:ext>
            </a:extLst>
          </p:cNvPr>
          <p:cNvGrpSpPr/>
          <p:nvPr/>
        </p:nvGrpSpPr>
        <p:grpSpPr>
          <a:xfrm>
            <a:off x="1073818" y="2815896"/>
            <a:ext cx="1324700" cy="1279854"/>
            <a:chOff x="1073818" y="2815896"/>
            <a:chExt cx="1324700" cy="1279854"/>
          </a:xfrm>
        </p:grpSpPr>
        <p:pic>
          <p:nvPicPr>
            <p:cNvPr id="7" name="그림 6">
              <a:extLst>
                <a:ext uri="{FF2B5EF4-FFF2-40B4-BE49-F238E27FC236}">
                  <a16:creationId xmlns:a16="http://schemas.microsoft.com/office/drawing/2014/main" id="{232DC452-7BE1-444A-BE7A-48D7B17FEBB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biLevel thresh="75000"/>
            </a:blip>
            <a:stretch>
              <a:fillRect/>
            </a:stretch>
          </p:blipFill>
          <p:spPr>
            <a:xfrm>
              <a:off x="1073818" y="2815896"/>
              <a:ext cx="1324700" cy="1279854"/>
            </a:xfrm>
            <a:prstGeom prst="rect">
              <a:avLst/>
            </a:prstGeom>
            <a:effectLst>
              <a:outerShdw blurRad="381000" dist="406400" dir="2700000" algn="tl" rotWithShape="0">
                <a:srgbClr val="495F77">
                  <a:alpha val="40000"/>
                </a:srgbClr>
              </a:outerShdw>
            </a:effectLst>
          </p:spPr>
        </p:pic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230390" y="2917933"/>
              <a:ext cx="768736" cy="8156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5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1</a:t>
              </a: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A903ED6B-060A-4308-BA20-A5249BDEBDAF}"/>
                </a:ext>
              </a:extLst>
            </p:cNvPr>
            <p:cNvGrpSpPr/>
            <p:nvPr/>
          </p:nvGrpSpPr>
          <p:grpSpPr>
            <a:xfrm>
              <a:off x="1174084" y="2912747"/>
              <a:ext cx="863025" cy="824925"/>
              <a:chOff x="1174084" y="2912747"/>
              <a:chExt cx="863025" cy="824925"/>
            </a:xfrm>
          </p:grpSpPr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DD849B05-4A9C-4B2B-B576-2A2F75F9B2E2}"/>
                  </a:ext>
                </a:extLst>
              </p:cNvPr>
              <p:cNvSpPr/>
              <p:nvPr/>
            </p:nvSpPr>
            <p:spPr>
              <a:xfrm>
                <a:off x="1188401" y="2928032"/>
                <a:ext cx="834391" cy="794354"/>
              </a:xfrm>
              <a:prstGeom prst="rect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23" name="그룹 22">
                <a:extLst>
                  <a:ext uri="{FF2B5EF4-FFF2-40B4-BE49-F238E27FC236}">
                    <a16:creationId xmlns:a16="http://schemas.microsoft.com/office/drawing/2014/main" id="{2DA6FB5F-B490-4A87-AD22-E4A4D5E9FBFE}"/>
                  </a:ext>
                </a:extLst>
              </p:cNvPr>
              <p:cNvGrpSpPr/>
              <p:nvPr/>
            </p:nvGrpSpPr>
            <p:grpSpPr>
              <a:xfrm>
                <a:off x="1174084" y="2912747"/>
                <a:ext cx="863025" cy="824925"/>
                <a:chOff x="1174084" y="2912747"/>
                <a:chExt cx="863025" cy="824925"/>
              </a:xfrm>
            </p:grpSpPr>
            <p:grpSp>
              <p:nvGrpSpPr>
                <p:cNvPr id="5" name="그룹 4">
                  <a:extLst>
                    <a:ext uri="{FF2B5EF4-FFF2-40B4-BE49-F238E27FC236}">
                      <a16:creationId xmlns:a16="http://schemas.microsoft.com/office/drawing/2014/main" id="{7570A919-ABC9-4470-AC1B-FC70EC9BB1FB}"/>
                    </a:ext>
                  </a:extLst>
                </p:cNvPr>
                <p:cNvGrpSpPr/>
                <p:nvPr/>
              </p:nvGrpSpPr>
              <p:grpSpPr>
                <a:xfrm>
                  <a:off x="1174084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4" name="직사각형 3">
                    <a:extLst>
                      <a:ext uri="{FF2B5EF4-FFF2-40B4-BE49-F238E27FC236}">
                        <a16:creationId xmlns:a16="http://schemas.microsoft.com/office/drawing/2014/main" id="{5549BF90-A2C7-4BDA-A555-C10A73AA3F73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0" name="직사각형 9">
                    <a:extLst>
                      <a:ext uri="{FF2B5EF4-FFF2-40B4-BE49-F238E27FC236}">
                        <a16:creationId xmlns:a16="http://schemas.microsoft.com/office/drawing/2014/main" id="{1F1933B7-CFBB-4E18-A9BA-B12CC444CA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1" name="직사각형 10">
                    <a:extLst>
                      <a:ext uri="{FF2B5EF4-FFF2-40B4-BE49-F238E27FC236}">
                        <a16:creationId xmlns:a16="http://schemas.microsoft.com/office/drawing/2014/main" id="{94CBB9CD-3D58-4228-89E3-51C97788ECCF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3" name="그룹 12">
                  <a:extLst>
                    <a:ext uri="{FF2B5EF4-FFF2-40B4-BE49-F238E27FC236}">
                      <a16:creationId xmlns:a16="http://schemas.microsoft.com/office/drawing/2014/main" id="{96CF6581-7ACF-4F65-8C2B-F832A5A78518}"/>
                    </a:ext>
                  </a:extLst>
                </p:cNvPr>
                <p:cNvGrpSpPr/>
                <p:nvPr/>
              </p:nvGrpSpPr>
              <p:grpSpPr>
                <a:xfrm>
                  <a:off x="2002759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14" name="직사각형 13">
                    <a:extLst>
                      <a:ext uri="{FF2B5EF4-FFF2-40B4-BE49-F238E27FC236}">
                        <a16:creationId xmlns:a16="http://schemas.microsoft.com/office/drawing/2014/main" id="{DAAB4B3C-63B3-44C1-9B1B-CB64609313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5" name="직사각형 14">
                    <a:extLst>
                      <a:ext uri="{FF2B5EF4-FFF2-40B4-BE49-F238E27FC236}">
                        <a16:creationId xmlns:a16="http://schemas.microsoft.com/office/drawing/2014/main" id="{9C15930F-2AC9-4320-B5A6-12A4849AFBD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6" name="직사각형 15">
                    <a:extLst>
                      <a:ext uri="{FF2B5EF4-FFF2-40B4-BE49-F238E27FC236}">
                        <a16:creationId xmlns:a16="http://schemas.microsoft.com/office/drawing/2014/main" id="{1C80481F-43A1-478D-8A04-F7D38B945729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sp>
              <p:nvSpPr>
                <p:cNvPr id="19" name="직사각형 18">
                  <a:extLst>
                    <a:ext uri="{FF2B5EF4-FFF2-40B4-BE49-F238E27FC236}">
                      <a16:creationId xmlns:a16="http://schemas.microsoft.com/office/drawing/2014/main" id="{B9F26541-18FC-4BE9-AE99-705A2BA324AB}"/>
                    </a:ext>
                  </a:extLst>
                </p:cNvPr>
                <p:cNvSpPr/>
                <p:nvPr/>
              </p:nvSpPr>
              <p:spPr>
                <a:xfrm rot="16200000">
                  <a:off x="1588422" y="3703322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직사각형 21">
                  <a:extLst>
                    <a:ext uri="{FF2B5EF4-FFF2-40B4-BE49-F238E27FC236}">
                      <a16:creationId xmlns:a16="http://schemas.microsoft.com/office/drawing/2014/main" id="{046153CB-B577-4233-98D2-8790ED5E8641}"/>
                    </a:ext>
                  </a:extLst>
                </p:cNvPr>
                <p:cNvSpPr/>
                <p:nvPr/>
              </p:nvSpPr>
              <p:spPr>
                <a:xfrm rot="16200000">
                  <a:off x="1588422" y="2912747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8496953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28F838CE-EE6D-4809-A944-0F670D89195A}"/>
              </a:ext>
            </a:extLst>
          </p:cNvPr>
          <p:cNvSpPr txBox="1"/>
          <p:nvPr/>
        </p:nvSpPr>
        <p:spPr>
          <a:xfrm>
            <a:off x="3563813" y="2752547"/>
            <a:ext cx="5928530" cy="104727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5600" b="1" spc="-6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사업 전체 결과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1355B192-F6D7-4835-B0D5-C2AB4414A514}"/>
              </a:ext>
            </a:extLst>
          </p:cNvPr>
          <p:cNvGrpSpPr/>
          <p:nvPr/>
        </p:nvGrpSpPr>
        <p:grpSpPr>
          <a:xfrm>
            <a:off x="1181099" y="2863653"/>
            <a:ext cx="1590675" cy="905268"/>
            <a:chOff x="1181099" y="2863653"/>
            <a:chExt cx="1590675" cy="905268"/>
          </a:xfrm>
        </p:grpSpPr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0C9CC50F-C482-483E-835B-A0C9B4E5406A}"/>
                </a:ext>
              </a:extLst>
            </p:cNvPr>
            <p:cNvSpPr/>
            <p:nvPr/>
          </p:nvSpPr>
          <p:spPr>
            <a:xfrm>
              <a:off x="1181099" y="2863653"/>
              <a:ext cx="1590675" cy="905268"/>
            </a:xfrm>
            <a:prstGeom prst="rect">
              <a:avLst/>
            </a:prstGeom>
            <a:solidFill>
              <a:srgbClr val="0F5BAA"/>
            </a:solidFill>
            <a:ln>
              <a:noFill/>
            </a:ln>
            <a:effectLst>
              <a:outerShdw blurRad="342900" dist="1524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323644" y="2993122"/>
              <a:ext cx="1381784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1-1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966CF13-9366-4FC6-96D4-1509F6571DD0}"/>
              </a:ext>
            </a:extLst>
          </p:cNvPr>
          <p:cNvGrpSpPr/>
          <p:nvPr/>
        </p:nvGrpSpPr>
        <p:grpSpPr>
          <a:xfrm>
            <a:off x="2524122" y="1"/>
            <a:ext cx="496024" cy="6858000"/>
            <a:chOff x="5218392" y="3025563"/>
            <a:chExt cx="673083" cy="3832437"/>
          </a:xfrm>
        </p:grpSpPr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E399B1D2-D474-4DB1-A368-DB6E6406F041}"/>
                </a:ext>
              </a:extLst>
            </p:cNvPr>
            <p:cNvSpPr/>
            <p:nvPr/>
          </p:nvSpPr>
          <p:spPr>
            <a:xfrm>
              <a:off x="5556718" y="3025563"/>
              <a:ext cx="334757" cy="3832437"/>
            </a:xfrm>
            <a:prstGeom prst="rect">
              <a:avLst/>
            </a:prstGeom>
            <a:gradFill flip="none" rotWithShape="1">
              <a:gsLst>
                <a:gs pos="100000">
                  <a:srgbClr val="4472C4">
                    <a:lumMod val="5000"/>
                    <a:lumOff val="95000"/>
                    <a:alpha val="0"/>
                  </a:srgbClr>
                </a:gs>
                <a:gs pos="8000">
                  <a:sysClr val="windowText" lastClr="000000">
                    <a:alpha val="1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83185FCD-07D9-4B78-94F2-5B0C44D570FE}"/>
                </a:ext>
              </a:extLst>
            </p:cNvPr>
            <p:cNvSpPr/>
            <p:nvPr/>
          </p:nvSpPr>
          <p:spPr>
            <a:xfrm flipH="1">
              <a:off x="5218392" y="3025563"/>
              <a:ext cx="340133" cy="3832437"/>
            </a:xfrm>
            <a:prstGeom prst="rect">
              <a:avLst/>
            </a:prstGeom>
            <a:gradFill flip="none" rotWithShape="1">
              <a:gsLst>
                <a:gs pos="44000">
                  <a:srgbClr val="4472C4">
                    <a:lumMod val="5000"/>
                    <a:lumOff val="95000"/>
                    <a:alpha val="0"/>
                  </a:srgbClr>
                </a:gs>
                <a:gs pos="0">
                  <a:sysClr val="windowText" lastClr="000000">
                    <a:alpha val="3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463158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1. </a:t>
            </a:r>
            <a:r>
              <a:rPr lang="ko-KR" altLang="en-US" dirty="0"/>
              <a:t>응답자 특성 및 조사 내용</a:t>
            </a:r>
          </a:p>
        </p:txBody>
      </p:sp>
      <p:graphicFrame>
        <p:nvGraphicFramePr>
          <p:cNvPr id="7" name="shp1">
            <a:extLst>
              <a:ext uri="{FF2B5EF4-FFF2-40B4-BE49-F238E27FC236}">
                <a16:creationId xmlns:a16="http://schemas.microsoft.com/office/drawing/2014/main" id="{EF80CAE9-01FD-4137-B700-E4E1AD3CA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2657789"/>
              </p:ext>
            </p:extLst>
          </p:nvPr>
        </p:nvGraphicFramePr>
        <p:xfrm>
          <a:off x="571498" y="1295849"/>
          <a:ext cx="4210052" cy="4989061"/>
        </p:xfrm>
        <a:graphic>
          <a:graphicData uri="http://schemas.openxmlformats.org/drawingml/2006/table">
            <a:tbl>
              <a:tblPr/>
              <a:tblGrid>
                <a:gridCol w="7129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05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628775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</a:tblGrid>
              <a:tr h="301829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응답자 특성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사례수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59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사업명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공영주차장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  <a:p>
                      <a:pPr algn="ctr" latinLnBrk="1"/>
                      <a:r>
                        <a:rPr lang="ko-KR" altLang="en-US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관리사업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590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성별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남성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27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여성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5904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연령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52077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8139716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283253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세 이상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0020311"/>
                  </a:ext>
                </a:extLst>
              </a:tr>
            </a:tbl>
          </a:graphicData>
        </a:graphic>
      </p:graphicFrame>
      <p:graphicFrame>
        <p:nvGraphicFramePr>
          <p:cNvPr id="10" name="shp2">
            <a:extLst>
              <a:ext uri="{FF2B5EF4-FFF2-40B4-BE49-F238E27FC236}">
                <a16:creationId xmlns:a16="http://schemas.microsoft.com/office/drawing/2014/main" id="{589D8EC4-E7DD-459C-B0C5-716A6AB246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7599962"/>
              </p:ext>
            </p:extLst>
          </p:nvPr>
        </p:nvGraphicFramePr>
        <p:xfrm>
          <a:off x="3010275" y="1588724"/>
          <a:ext cx="1854199" cy="4704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shp3">
            <a:extLst>
              <a:ext uri="{FF2B5EF4-FFF2-40B4-BE49-F238E27FC236}">
                <a16:creationId xmlns:a16="http://schemas.microsoft.com/office/drawing/2014/main" id="{4C0246BE-A093-3B3A-DEEB-7B98CC20DADF}"/>
              </a:ext>
            </a:extLst>
          </p:cNvPr>
          <p:cNvGraphicFramePr>
            <a:graphicFrameLocks noGrp="1"/>
          </p:cNvGraphicFramePr>
          <p:nvPr/>
        </p:nvGraphicFramePr>
        <p:xfrm>
          <a:off x="5124447" y="1295850"/>
          <a:ext cx="4210052" cy="4989053"/>
        </p:xfrm>
        <a:graphic>
          <a:graphicData uri="http://schemas.openxmlformats.org/drawingml/2006/table">
            <a:tbl>
              <a:tblPr/>
              <a:tblGrid>
                <a:gridCol w="533403">
                  <a:extLst>
                    <a:ext uri="{9D8B030D-6E8A-4147-A177-3AD203B41FA5}">
                      <a16:colId xmlns:a16="http://schemas.microsoft.com/office/drawing/2014/main" val="5967493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107908134"/>
                    </a:ext>
                  </a:extLst>
                </a:gridCol>
                <a:gridCol w="3181349">
                  <a:extLst>
                    <a:ext uri="{9D8B030D-6E8A-4147-A177-3AD203B41FA5}">
                      <a16:colId xmlns:a16="http://schemas.microsoft.com/office/drawing/2014/main" val="1181048674"/>
                    </a:ext>
                  </a:extLst>
                </a:gridCol>
              </a:tblGrid>
              <a:tr h="31181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6858600"/>
                  </a:ext>
                </a:extLst>
              </a:tr>
              <a:tr h="25512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공영주차장은 이용하기 편리하다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901196"/>
                  </a:ext>
                </a:extLst>
              </a:tr>
              <a:tr h="34016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공영주차장은 시설이 쾌적하고 관리가 잘 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4733449"/>
                  </a:ext>
                </a:extLst>
              </a:tr>
              <a:tr h="255122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공영주차장에 대한 안내가 잘 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2651111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공영주차장에 대한 건의사항을 해결하는 절차가 잘 갖춰져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602941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공영주차장의 직원들은 친절하다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9283098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 관련 요청사항을 신속하게 처리한다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3815891"/>
                  </a:ext>
                </a:extLst>
              </a:tr>
              <a:tr h="255122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공영주차장은 지역주민에게 도움이 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6327817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공영주차장은 설치목적에 맞게 잘 운영되고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749934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공영주차장과 관련된 업무 처리는 신뢰할 수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6669976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 직원들은 고객의 불편을 해소하기 위해 노력한다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1007786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공영주차장의 직원들은 업무에 대해 잘 알고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043211"/>
                  </a:ext>
                </a:extLst>
              </a:tr>
              <a:tr h="255122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공영주차장은 이용객에게 유익하다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8601592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공영주차장은 관내 주차문제 해결에 기여한다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7780484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공영주차장은 누구나 이용하기 편리하다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186117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공영주차장을 계속 이용할 생각이다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5090001"/>
                  </a:ext>
                </a:extLst>
              </a:tr>
              <a:tr h="255122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전반적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향상적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 이용 서비스는 나아지고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2662728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상대적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 이용 서비스는 기대했던 것보다 만족스럽다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2004237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절대적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공영주차장 이용 서비스에 대해 전반적으로 만족한다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11419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900203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50" name="shp1">
            <a:extLst>
              <a:ext uri="{FF2B5EF4-FFF2-40B4-BE49-F238E27FC236}">
                <a16:creationId xmlns:a16="http://schemas.microsoft.com/office/drawing/2014/main" id="{7B41BFCB-8939-4820-8BA1-97086B69D179}"/>
              </a:ext>
            </a:extLst>
          </p:cNvPr>
          <p:cNvSpPr/>
          <p:nvPr/>
        </p:nvSpPr>
        <p:spPr>
          <a:xfrm>
            <a:off x="57149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공영주차장관리사업의 종합만족도는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81.1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점</a:t>
            </a:r>
            <a:endParaRPr lang="ko-KR" altLang="en-US" sz="145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2" name="zero2">
            <a:extLst>
              <a:ext uri="{FF2B5EF4-FFF2-40B4-BE49-F238E27FC236}">
                <a16:creationId xmlns:a16="http://schemas.microsoft.com/office/drawing/2014/main" id="{75ABC1DD-8164-40E7-91FA-87503CEF615F}"/>
              </a:ext>
            </a:extLst>
          </p:cNvPr>
          <p:cNvSpPr/>
          <p:nvPr/>
        </p:nvSpPr>
        <p:spPr>
          <a:xfrm>
            <a:off x="63576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7" name="shp2">
            <a:extLst>
              <a:ext uri="{FF2B5EF4-FFF2-40B4-BE49-F238E27FC236}">
                <a16:creationId xmlns:a16="http://schemas.microsoft.com/office/drawing/2014/main" id="{C6EBE892-6D84-40A4-A603-085D0D87B6DE}"/>
              </a:ext>
            </a:extLst>
          </p:cNvPr>
          <p:cNvSpPr/>
          <p:nvPr/>
        </p:nvSpPr>
        <p:spPr>
          <a:xfrm>
            <a:off x="505205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강점요소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지속성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/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약점 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향상적</a:t>
            </a:r>
          </a:p>
        </p:txBody>
      </p:sp>
      <p:sp>
        <p:nvSpPr>
          <p:cNvPr id="68" name="zero4">
            <a:extLst>
              <a:ext uri="{FF2B5EF4-FFF2-40B4-BE49-F238E27FC236}">
                <a16:creationId xmlns:a16="http://schemas.microsoft.com/office/drawing/2014/main" id="{74B88198-3166-4B42-B19D-5764AF91C5FA}"/>
              </a:ext>
            </a:extLst>
          </p:cNvPr>
          <p:cNvSpPr/>
          <p:nvPr/>
        </p:nvSpPr>
        <p:spPr>
          <a:xfrm>
            <a:off x="511632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endParaRPr lang="ko-KR" altLang="en-US" sz="105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72" name="shp3">
            <a:extLst>
              <a:ext uri="{FF2B5EF4-FFF2-40B4-BE49-F238E27FC236}">
                <a16:creationId xmlns:a16="http://schemas.microsoft.com/office/drawing/2014/main" id="{E42F1161-EA0B-43C6-93EE-83693A7507B0}"/>
              </a:ext>
            </a:extLst>
          </p:cNvPr>
          <p:cNvGraphicFramePr/>
          <p:nvPr/>
        </p:nvGraphicFramePr>
        <p:xfrm>
          <a:off x="571500" y="1926490"/>
          <a:ext cx="4292152" cy="1354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3" name="zero6">
            <a:extLst>
              <a:ext uri="{FF2B5EF4-FFF2-40B4-BE49-F238E27FC236}">
                <a16:creationId xmlns:a16="http://schemas.microsoft.com/office/drawing/2014/main" id="{DE141008-FE3D-4605-B208-2BEC4B0FCA0C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3144520"/>
          <a:ext cx="4292154" cy="3914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5359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02924190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환경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과정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결과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</a:tbl>
          </a:graphicData>
        </a:graphic>
      </p:graphicFrame>
      <p:graphicFrame>
        <p:nvGraphicFramePr>
          <p:cNvPr id="84" name="shp4">
            <a:extLst>
              <a:ext uri="{FF2B5EF4-FFF2-40B4-BE49-F238E27FC236}">
                <a16:creationId xmlns:a16="http://schemas.microsoft.com/office/drawing/2014/main" id="{6F525149-4A03-4D9B-94EF-59A8702A476B}"/>
              </a:ext>
            </a:extLst>
          </p:cNvPr>
          <p:cNvGraphicFramePr/>
          <p:nvPr/>
        </p:nvGraphicFramePr>
        <p:xfrm>
          <a:off x="5262281" y="1928813"/>
          <a:ext cx="4070627" cy="1329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85" name="zero8">
            <a:extLst>
              <a:ext uri="{FF2B5EF4-FFF2-40B4-BE49-F238E27FC236}">
                <a16:creationId xmlns:a16="http://schemas.microsoft.com/office/drawing/2014/main" id="{FD821FB6-F002-4405-8764-4A37F10973B3}"/>
              </a:ext>
            </a:extLst>
          </p:cNvPr>
          <p:cNvCxnSpPr/>
          <p:nvPr/>
        </p:nvCxnSpPr>
        <p:spPr>
          <a:xfrm>
            <a:off x="5262283" y="3143613"/>
            <a:ext cx="408790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6" name="zero9">
            <a:extLst>
              <a:ext uri="{FF2B5EF4-FFF2-40B4-BE49-F238E27FC236}">
                <a16:creationId xmlns:a16="http://schemas.microsoft.com/office/drawing/2014/main" id="{46033A8A-49CF-4B02-A223-37E1CD7F2135}"/>
              </a:ext>
            </a:extLst>
          </p:cNvPr>
          <p:cNvGraphicFramePr>
            <a:graphicFrameLocks noGrp="1"/>
          </p:cNvGraphicFramePr>
          <p:nvPr/>
        </p:nvGraphicFramePr>
        <p:xfrm>
          <a:off x="5262284" y="3141980"/>
          <a:ext cx="4070625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1375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68097187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4298063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197282154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7571925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682863395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37887608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32614911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472232528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23682225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88726709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  <a:tr h="121957"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177295"/>
                  </a:ext>
                </a:extLst>
              </a:tr>
            </a:tbl>
          </a:graphicData>
        </a:graphic>
      </p:graphicFrame>
      <p:cxnSp>
        <p:nvCxnSpPr>
          <p:cNvPr id="90" name="zero10">
            <a:extLst>
              <a:ext uri="{FF2B5EF4-FFF2-40B4-BE49-F238E27FC236}">
                <a16:creationId xmlns:a16="http://schemas.microsoft.com/office/drawing/2014/main" id="{AC6189BC-63EE-4171-9D46-0EE1BEDB2B22}"/>
              </a:ext>
            </a:extLst>
          </p:cNvPr>
          <p:cNvCxnSpPr>
            <a:cxnSpLocks/>
          </p:cNvCxnSpPr>
          <p:nvPr/>
        </p:nvCxnSpPr>
        <p:spPr>
          <a:xfrm>
            <a:off x="8513348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zero11">
            <a:extLst>
              <a:ext uri="{FF2B5EF4-FFF2-40B4-BE49-F238E27FC236}">
                <a16:creationId xmlns:a16="http://schemas.microsoft.com/office/drawing/2014/main" id="{C8270FDC-7F01-4DF6-8FBF-A571322F429F}"/>
              </a:ext>
            </a:extLst>
          </p:cNvPr>
          <p:cNvCxnSpPr>
            <a:cxnSpLocks/>
          </p:cNvCxnSpPr>
          <p:nvPr/>
        </p:nvCxnSpPr>
        <p:spPr>
          <a:xfrm>
            <a:off x="7702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zero12">
            <a:extLst>
              <a:ext uri="{FF2B5EF4-FFF2-40B4-BE49-F238E27FC236}">
                <a16:creationId xmlns:a16="http://schemas.microsoft.com/office/drawing/2014/main" id="{6FFF9D18-D9A2-4F65-B3E6-A02A1361D3E8}"/>
              </a:ext>
            </a:extLst>
          </p:cNvPr>
          <p:cNvCxnSpPr>
            <a:cxnSpLocks/>
          </p:cNvCxnSpPr>
          <p:nvPr/>
        </p:nvCxnSpPr>
        <p:spPr>
          <a:xfrm>
            <a:off x="6887743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zero13">
            <a:extLst>
              <a:ext uri="{FF2B5EF4-FFF2-40B4-BE49-F238E27FC236}">
                <a16:creationId xmlns:a16="http://schemas.microsoft.com/office/drawing/2014/main" id="{B4C7EC24-C187-41A1-91E6-EBB91DF6CF1D}"/>
              </a:ext>
            </a:extLst>
          </p:cNvPr>
          <p:cNvCxnSpPr>
            <a:cxnSpLocks/>
          </p:cNvCxnSpPr>
          <p:nvPr/>
        </p:nvCxnSpPr>
        <p:spPr>
          <a:xfrm>
            <a:off x="6078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hp5">
            <a:extLst>
              <a:ext uri="{FF2B5EF4-FFF2-40B4-BE49-F238E27FC236}">
                <a16:creationId xmlns:a16="http://schemas.microsoft.com/office/drawing/2014/main" id="{C3568986-8B93-ECFF-AAA5-0A9DDB2B1C81}"/>
              </a:ext>
            </a:extLst>
          </p:cNvPr>
          <p:cNvSpPr/>
          <p:nvPr/>
        </p:nvSpPr>
        <p:spPr>
          <a:xfrm>
            <a:off x="571499" y="3798598"/>
            <a:ext cx="8772714" cy="322106"/>
          </a:xfrm>
          <a:prstGeom prst="roundRect">
            <a:avLst>
              <a:gd name="adj" fmla="val 26742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공영주차장관리사업은 </a:t>
            </a:r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대응성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1, 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편의성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1, </a:t>
            </a:r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충족성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에 대한 우선 개선 노력 필요</a:t>
            </a:r>
          </a:p>
        </p:txBody>
      </p:sp>
      <p:sp>
        <p:nvSpPr>
          <p:cNvPr id="5" name="zero15">
            <a:extLst>
              <a:ext uri="{FF2B5EF4-FFF2-40B4-BE49-F238E27FC236}">
                <a16:creationId xmlns:a16="http://schemas.microsoft.com/office/drawing/2014/main" id="{C8032B2E-C925-DBC2-477C-DEE750C82AF2}"/>
              </a:ext>
            </a:extLst>
          </p:cNvPr>
          <p:cNvSpPr/>
          <p:nvPr/>
        </p:nvSpPr>
        <p:spPr>
          <a:xfrm>
            <a:off x="635765" y="3859864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3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5" name="zero17">
            <a:extLst>
              <a:ext uri="{FF2B5EF4-FFF2-40B4-BE49-F238E27FC236}">
                <a16:creationId xmlns:a16="http://schemas.microsoft.com/office/drawing/2014/main" id="{8527198E-A776-EF02-F22E-0F4A5635E76B}"/>
              </a:ext>
            </a:extLst>
          </p:cNvPr>
          <p:cNvSpPr/>
          <p:nvPr/>
        </p:nvSpPr>
        <p:spPr>
          <a:xfrm>
            <a:off x="5487136" y="4626163"/>
            <a:ext cx="3857077" cy="1658749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E2E2E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shp7">
            <a:extLst>
              <a:ext uri="{FF2B5EF4-FFF2-40B4-BE49-F238E27FC236}">
                <a16:creationId xmlns:a16="http://schemas.microsoft.com/office/drawing/2014/main" id="{122FCE48-2D64-FD30-9A02-D3AF782DECAD}"/>
              </a:ext>
            </a:extLst>
          </p:cNvPr>
          <p:cNvSpPr/>
          <p:nvPr/>
        </p:nvSpPr>
        <p:spPr>
          <a:xfrm flipH="1">
            <a:off x="6020075" y="4768273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대응성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  <a:endParaRPr lang="ko-KR" altLang="en-US" sz="1050" b="1" spc="-50" dirty="0">
              <a:ln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8" name="zero19">
            <a:extLst>
              <a:ext uri="{FF2B5EF4-FFF2-40B4-BE49-F238E27FC236}">
                <a16:creationId xmlns:a16="http://schemas.microsoft.com/office/drawing/2014/main" id="{52BE43FC-EE29-F4FE-2884-777AEE70C068}"/>
              </a:ext>
            </a:extLst>
          </p:cNvPr>
          <p:cNvSpPr/>
          <p:nvPr/>
        </p:nvSpPr>
        <p:spPr>
          <a:xfrm flipH="1">
            <a:off x="5572403" y="4774933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19" name="zero20">
            <a:extLst>
              <a:ext uri="{FF2B5EF4-FFF2-40B4-BE49-F238E27FC236}">
                <a16:creationId xmlns:a16="http://schemas.microsoft.com/office/drawing/2014/main" id="{D8C43D38-A67F-0B97-4B49-80E6BB45F8CB}"/>
              </a:ext>
            </a:extLst>
          </p:cNvPr>
          <p:cNvSpPr txBox="1"/>
          <p:nvPr/>
        </p:nvSpPr>
        <p:spPr>
          <a:xfrm>
            <a:off x="5607503" y="4782238"/>
            <a:ext cx="473206" cy="31641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0" name="shp9">
            <a:extLst>
              <a:ext uri="{FF2B5EF4-FFF2-40B4-BE49-F238E27FC236}">
                <a16:creationId xmlns:a16="http://schemas.microsoft.com/office/drawing/2014/main" id="{061AB992-ACC9-5E8F-3A23-1AC2B483045C}"/>
              </a:ext>
            </a:extLst>
          </p:cNvPr>
          <p:cNvSpPr/>
          <p:nvPr/>
        </p:nvSpPr>
        <p:spPr>
          <a:xfrm flipH="1">
            <a:off x="6020075" y="5286695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편의성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  <a:endParaRPr lang="en-US" altLang="ko-KR" sz="1050" b="1" spc="-50" dirty="0">
              <a:ln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2" name="zero22">
            <a:extLst>
              <a:ext uri="{FF2B5EF4-FFF2-40B4-BE49-F238E27FC236}">
                <a16:creationId xmlns:a16="http://schemas.microsoft.com/office/drawing/2014/main" id="{DD13A18F-20EE-A78A-0597-ACC9862336EC}"/>
              </a:ext>
            </a:extLst>
          </p:cNvPr>
          <p:cNvSpPr/>
          <p:nvPr/>
        </p:nvSpPr>
        <p:spPr>
          <a:xfrm flipH="1">
            <a:off x="5572403" y="5293355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23">
            <a:extLst>
              <a:ext uri="{FF2B5EF4-FFF2-40B4-BE49-F238E27FC236}">
                <a16:creationId xmlns:a16="http://schemas.microsoft.com/office/drawing/2014/main" id="{CD28FD24-1223-F4D6-B2E0-90B48B5FE1E1}"/>
              </a:ext>
            </a:extLst>
          </p:cNvPr>
          <p:cNvSpPr txBox="1"/>
          <p:nvPr/>
        </p:nvSpPr>
        <p:spPr>
          <a:xfrm>
            <a:off x="5607503" y="5328063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4" name="shp11">
            <a:extLst>
              <a:ext uri="{FF2B5EF4-FFF2-40B4-BE49-F238E27FC236}">
                <a16:creationId xmlns:a16="http://schemas.microsoft.com/office/drawing/2014/main" id="{B716C21A-3EF9-C69C-6FE7-A96494D142CF}"/>
              </a:ext>
            </a:extLst>
          </p:cNvPr>
          <p:cNvSpPr/>
          <p:nvPr/>
        </p:nvSpPr>
        <p:spPr>
          <a:xfrm flipH="1">
            <a:off x="6020075" y="5805118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충족성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</a:p>
        </p:txBody>
      </p:sp>
      <p:sp>
        <p:nvSpPr>
          <p:cNvPr id="26" name="zero25">
            <a:extLst>
              <a:ext uri="{FF2B5EF4-FFF2-40B4-BE49-F238E27FC236}">
                <a16:creationId xmlns:a16="http://schemas.microsoft.com/office/drawing/2014/main" id="{59A453EB-CA4F-3783-62AF-F1C2B3DABBAC}"/>
              </a:ext>
            </a:extLst>
          </p:cNvPr>
          <p:cNvSpPr/>
          <p:nvPr/>
        </p:nvSpPr>
        <p:spPr>
          <a:xfrm flipH="1">
            <a:off x="5572403" y="5811778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7" name="zero26">
            <a:extLst>
              <a:ext uri="{FF2B5EF4-FFF2-40B4-BE49-F238E27FC236}">
                <a16:creationId xmlns:a16="http://schemas.microsoft.com/office/drawing/2014/main" id="{344B6849-FF9E-ED85-220D-3DEB3DAAA1ED}"/>
              </a:ext>
            </a:extLst>
          </p:cNvPr>
          <p:cNvSpPr txBox="1"/>
          <p:nvPr/>
        </p:nvSpPr>
        <p:spPr>
          <a:xfrm>
            <a:off x="5607503" y="5846486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8" name="zero27">
            <a:extLst>
              <a:ext uri="{FF2B5EF4-FFF2-40B4-BE49-F238E27FC236}">
                <a16:creationId xmlns:a16="http://schemas.microsoft.com/office/drawing/2014/main" id="{9691F416-6BCA-4EA2-4136-AC7BCCBC6728}"/>
              </a:ext>
            </a:extLst>
          </p:cNvPr>
          <p:cNvSpPr>
            <a:spLocks/>
          </p:cNvSpPr>
          <p:nvPr/>
        </p:nvSpPr>
        <p:spPr bwMode="auto">
          <a:xfrm rot="5400000">
            <a:off x="4829049" y="5203043"/>
            <a:ext cx="574195" cy="504990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50000"/>
                  <a:lumOff val="5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9" name="shp8">
            <a:extLst>
              <a:ext uri="{FF2B5EF4-FFF2-40B4-BE49-F238E27FC236}">
                <a16:creationId xmlns:a16="http://schemas.microsoft.com/office/drawing/2014/main" id="{B34DECE2-08FE-85B0-9CD7-466C5BEC3677}"/>
              </a:ext>
            </a:extLst>
          </p:cNvPr>
          <p:cNvSpPr txBox="1"/>
          <p:nvPr/>
        </p:nvSpPr>
        <p:spPr>
          <a:xfrm>
            <a:off x="6778324" y="4766888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공영주차장에 대한 건의사항을 해결하는 절차가 잘 갖춰져 있다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0" name="shp10">
            <a:extLst>
              <a:ext uri="{FF2B5EF4-FFF2-40B4-BE49-F238E27FC236}">
                <a16:creationId xmlns:a16="http://schemas.microsoft.com/office/drawing/2014/main" id="{F713BA93-8F1B-2191-33FA-850F00279CE9}"/>
              </a:ext>
            </a:extLst>
          </p:cNvPr>
          <p:cNvSpPr txBox="1"/>
          <p:nvPr/>
        </p:nvSpPr>
        <p:spPr>
          <a:xfrm>
            <a:off x="6778324" y="5288384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pPr marL="0" algn="l" defTabSz="914400" rtl="0" eaLnBrk="1" fontAlgn="ctr" latinLnBrk="1" hangingPunct="1"/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공영주차장은 이용하기 편리하다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1" name="shp12">
            <a:extLst>
              <a:ext uri="{FF2B5EF4-FFF2-40B4-BE49-F238E27FC236}">
                <a16:creationId xmlns:a16="http://schemas.microsoft.com/office/drawing/2014/main" id="{906AB8AC-A962-55CD-B202-BAB9DB18F800}"/>
              </a:ext>
            </a:extLst>
          </p:cNvPr>
          <p:cNvSpPr txBox="1"/>
          <p:nvPr/>
        </p:nvSpPr>
        <p:spPr>
          <a:xfrm>
            <a:off x="6778324" y="5813590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공영주차장 직원들은 고객의 불편을 해소하기 위해 노력한다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" name="zero32">
            <a:extLst>
              <a:ext uri="{FF2B5EF4-FFF2-40B4-BE49-F238E27FC236}">
                <a16:creationId xmlns:a16="http://schemas.microsoft.com/office/drawing/2014/main" id="{E3E8FE64-B7D1-F03C-1FDE-75A03E89CA42}"/>
              </a:ext>
            </a:extLst>
          </p:cNvPr>
          <p:cNvSpPr/>
          <p:nvPr/>
        </p:nvSpPr>
        <p:spPr>
          <a:xfrm>
            <a:off x="2725527" y="4328830"/>
            <a:ext cx="1093998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 </a:t>
            </a:r>
            <a:r>
              <a:rPr lang="en-US" altLang="ko-KR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(IPA)</a:t>
            </a:r>
          </a:p>
        </p:txBody>
      </p:sp>
      <p:sp>
        <p:nvSpPr>
          <p:cNvPr id="11" name="zero33">
            <a:extLst>
              <a:ext uri="{FF2B5EF4-FFF2-40B4-BE49-F238E27FC236}">
                <a16:creationId xmlns:a16="http://schemas.microsoft.com/office/drawing/2014/main" id="{1847F509-960F-E706-ABB4-958707BED981}"/>
              </a:ext>
            </a:extLst>
          </p:cNvPr>
          <p:cNvSpPr/>
          <p:nvPr/>
        </p:nvSpPr>
        <p:spPr>
          <a:xfrm>
            <a:off x="3860761" y="4328830"/>
            <a:ext cx="1002891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효과 높은 항목</a:t>
            </a:r>
          </a:p>
        </p:txBody>
      </p:sp>
      <p:cxnSp>
        <p:nvCxnSpPr>
          <p:cNvPr id="13" name="zero34">
            <a:extLst>
              <a:ext uri="{FF2B5EF4-FFF2-40B4-BE49-F238E27FC236}">
                <a16:creationId xmlns:a16="http://schemas.microsoft.com/office/drawing/2014/main" id="{C44434D6-4130-43F6-8368-B0376A730645}"/>
              </a:ext>
            </a:extLst>
          </p:cNvPr>
          <p:cNvCxnSpPr/>
          <p:nvPr/>
        </p:nvCxnSpPr>
        <p:spPr>
          <a:xfrm>
            <a:off x="6757037" y="4825897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zero35">
            <a:extLst>
              <a:ext uri="{FF2B5EF4-FFF2-40B4-BE49-F238E27FC236}">
                <a16:creationId xmlns:a16="http://schemas.microsoft.com/office/drawing/2014/main" id="{71FEAD20-5DB8-487F-891E-D0A6A4F87A85}"/>
              </a:ext>
            </a:extLst>
          </p:cNvPr>
          <p:cNvCxnSpPr/>
          <p:nvPr/>
        </p:nvCxnSpPr>
        <p:spPr>
          <a:xfrm>
            <a:off x="6757037" y="5344319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zero36">
            <a:extLst>
              <a:ext uri="{FF2B5EF4-FFF2-40B4-BE49-F238E27FC236}">
                <a16:creationId xmlns:a16="http://schemas.microsoft.com/office/drawing/2014/main" id="{A983235B-16F0-430D-A0D8-CE6CD8B20176}"/>
              </a:ext>
            </a:extLst>
          </p:cNvPr>
          <p:cNvCxnSpPr/>
          <p:nvPr/>
        </p:nvCxnSpPr>
        <p:spPr>
          <a:xfrm>
            <a:off x="6757037" y="5862742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pyMax">
            <a:extLst>
              <a:ext uri="{FF2B5EF4-FFF2-40B4-BE49-F238E27FC236}">
                <a16:creationId xmlns:a16="http://schemas.microsoft.com/office/drawing/2014/main" id="{D3A7BBA0-A53B-2D80-78D6-DFF7ECF9C022}"/>
              </a:ext>
            </a:extLst>
          </p:cNvPr>
          <p:cNvSpPr/>
          <p:nvPr/>
        </p:nvSpPr>
        <p:spPr>
          <a:xfrm>
            <a:off x="3655830" y="1993300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" name="copyMin">
            <a:extLst>
              <a:ext uri="{FF2B5EF4-FFF2-40B4-BE49-F238E27FC236}">
                <a16:creationId xmlns:a16="http://schemas.microsoft.com/office/drawing/2014/main" id="{914BFB6F-3846-ECFC-9B21-0810649F4386}"/>
              </a:ext>
            </a:extLst>
          </p:cNvPr>
          <p:cNvSpPr/>
          <p:nvPr/>
        </p:nvSpPr>
        <p:spPr>
          <a:xfrm>
            <a:off x="4371189" y="2137300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8" name="copyMax">
            <a:extLst>
              <a:ext uri="{FF2B5EF4-FFF2-40B4-BE49-F238E27FC236}">
                <a16:creationId xmlns:a16="http://schemas.microsoft.com/office/drawing/2014/main" id="{50228F95-7A59-0B35-5962-FC980100B386}"/>
              </a:ext>
            </a:extLst>
          </p:cNvPr>
          <p:cNvSpPr/>
          <p:nvPr/>
        </p:nvSpPr>
        <p:spPr>
          <a:xfrm>
            <a:off x="8248311" y="1909843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" name="copyMin">
            <a:extLst>
              <a:ext uri="{FF2B5EF4-FFF2-40B4-BE49-F238E27FC236}">
                <a16:creationId xmlns:a16="http://schemas.microsoft.com/office/drawing/2014/main" id="{429AABE6-31C1-9141-1BA1-87B27E841A12}"/>
              </a:ext>
            </a:extLst>
          </p:cNvPr>
          <p:cNvSpPr/>
          <p:nvPr/>
        </p:nvSpPr>
        <p:spPr>
          <a:xfrm>
            <a:off x="8519687" y="2115584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14" name="shp6">
            <a:extLst>
              <a:ext uri="{FF2B5EF4-FFF2-40B4-BE49-F238E27FC236}">
                <a16:creationId xmlns:a16="http://schemas.microsoft.com/office/drawing/2014/main" id="{512F41CD-4102-EEA9-A406-D32DEB0DC3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1099244"/>
              </p:ext>
            </p:extLst>
          </p:nvPr>
        </p:nvGraphicFramePr>
        <p:xfrm>
          <a:off x="582780" y="4634716"/>
          <a:ext cx="4296736" cy="1480333"/>
        </p:xfrm>
        <a:graphic>
          <a:graphicData uri="http://schemas.openxmlformats.org/drawingml/2006/table">
            <a:tbl>
              <a:tblPr/>
              <a:tblGrid>
                <a:gridCol w="537092">
                  <a:extLst>
                    <a:ext uri="{9D8B030D-6E8A-4147-A177-3AD203B41FA5}">
                      <a16:colId xmlns:a16="http://schemas.microsoft.com/office/drawing/2014/main" val="3917826882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2239961554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406946210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4112415142"/>
                    </a:ext>
                  </a:extLst>
                </a:gridCol>
                <a:gridCol w="446392">
                  <a:extLst>
                    <a:ext uri="{9D8B030D-6E8A-4147-A177-3AD203B41FA5}">
                      <a16:colId xmlns:a16="http://schemas.microsoft.com/office/drawing/2014/main" val="1027525337"/>
                    </a:ext>
                  </a:extLst>
                </a:gridCol>
                <a:gridCol w="479316">
                  <a:extLst>
                    <a:ext uri="{9D8B030D-6E8A-4147-A177-3AD203B41FA5}">
                      <a16:colId xmlns:a16="http://schemas.microsoft.com/office/drawing/2014/main" val="646801354"/>
                    </a:ext>
                  </a:extLst>
                </a:gridCol>
                <a:gridCol w="602724">
                  <a:extLst>
                    <a:ext uri="{9D8B030D-6E8A-4147-A177-3AD203B41FA5}">
                      <a16:colId xmlns:a16="http://schemas.microsoft.com/office/drawing/2014/main" val="1425734686"/>
                    </a:ext>
                  </a:extLst>
                </a:gridCol>
                <a:gridCol w="619936">
                  <a:extLst>
                    <a:ext uri="{9D8B030D-6E8A-4147-A177-3AD203B41FA5}">
                      <a16:colId xmlns:a16="http://schemas.microsoft.com/office/drawing/2014/main" val="678368217"/>
                    </a:ext>
                  </a:extLst>
                </a:gridCol>
              </a:tblGrid>
              <a:tr h="23904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8035529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1.413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5922552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75.2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0.491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090862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5323361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0628021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8812906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9509495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</a:t>
                      </a:r>
                      <a:r>
                        <a:rPr lang="ko-KR" altLang="en-US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8809710"/>
                  </a:ext>
                </a:extLst>
              </a:tr>
            </a:tbl>
          </a:graphicData>
        </a:graphic>
      </p:graphicFrame>
      <p:sp>
        <p:nvSpPr>
          <p:cNvPr id="17" name="copyred">
            <a:extLst>
              <a:ext uri="{FF2B5EF4-FFF2-40B4-BE49-F238E27FC236}">
                <a16:creationId xmlns:a16="http://schemas.microsoft.com/office/drawing/2014/main" id="{36FB1291-1A4A-10A8-5B35-26BB652ABD4F}"/>
              </a:ext>
            </a:extLst>
          </p:cNvPr>
          <p:cNvSpPr/>
          <p:nvPr/>
        </p:nvSpPr>
        <p:spPr>
          <a:xfrm>
            <a:off x="582779" y="4873760"/>
            <a:ext cx="4296736" cy="531677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zero16">
            <a:extLst>
              <a:ext uri="{FF2B5EF4-FFF2-40B4-BE49-F238E27FC236}">
                <a16:creationId xmlns:a16="http://schemas.microsoft.com/office/drawing/2014/main" id="{9DA2E76B-F937-4188-9C83-951265378034}"/>
              </a:ext>
            </a:extLst>
          </p:cNvPr>
          <p:cNvSpPr/>
          <p:nvPr/>
        </p:nvSpPr>
        <p:spPr>
          <a:xfrm>
            <a:off x="5487136" y="4328830"/>
            <a:ext cx="3857077" cy="252672"/>
          </a:xfrm>
          <a:prstGeom prst="round2SameRect">
            <a:avLst/>
          </a:prstGeom>
          <a:solidFill>
            <a:srgbClr val="0F5BAA"/>
          </a:solidFill>
          <a:ln w="12700">
            <a:noFill/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5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항목 중 우선 개선 순위</a:t>
            </a:r>
          </a:p>
        </p:txBody>
      </p:sp>
      <p:sp>
        <p:nvSpPr>
          <p:cNvPr id="46" name="zero37">
            <a:extLst>
              <a:ext uri="{FF2B5EF4-FFF2-40B4-BE49-F238E27FC236}">
                <a16:creationId xmlns:a16="http://schemas.microsoft.com/office/drawing/2014/main" id="{B8702A3F-A5CC-4530-8229-9F7F7F4A3082}"/>
              </a:ext>
            </a:extLst>
          </p:cNvPr>
          <p:cNvSpPr txBox="1"/>
          <p:nvPr/>
        </p:nvSpPr>
        <p:spPr>
          <a:xfrm>
            <a:off x="536184" y="6121862"/>
            <a:ext cx="3580147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불가함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선정이「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  <p:sp>
        <p:nvSpPr>
          <p:cNvPr id="47" name="zero37">
            <a:extLst>
              <a:ext uri="{FF2B5EF4-FFF2-40B4-BE49-F238E27FC236}">
                <a16:creationId xmlns:a16="http://schemas.microsoft.com/office/drawing/2014/main" id="{63555BF9-1139-47F7-AF65-7F88950C1145}"/>
              </a:ext>
            </a:extLst>
          </p:cNvPr>
          <p:cNvSpPr txBox="1"/>
          <p:nvPr/>
        </p:nvSpPr>
        <p:spPr>
          <a:xfrm>
            <a:off x="5455699" y="6364431"/>
            <a:ext cx="3064942" cy="20736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항목 중 집중개선 항목을 우선으로 개선 효용도가 높은 순서대로 우선 개선 항목을 선정함 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5615722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graphicFrame>
        <p:nvGraphicFramePr>
          <p:cNvPr id="75" name="shp3">
            <a:extLst>
              <a:ext uri="{FF2B5EF4-FFF2-40B4-BE49-F238E27FC236}">
                <a16:creationId xmlns:a16="http://schemas.microsoft.com/office/drawing/2014/main" id="{90524D41-E997-CF67-6DD3-15E88A27D92C}"/>
              </a:ext>
            </a:extLst>
          </p:cNvPr>
          <p:cNvGraphicFramePr/>
          <p:nvPr/>
        </p:nvGraphicFramePr>
        <p:xfrm>
          <a:off x="1517904" y="2697480"/>
          <a:ext cx="7814177" cy="2241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2" name="zero2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645002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전체 만족도 비교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1" name="shp4">
            <a:extLst>
              <a:ext uri="{FF2B5EF4-FFF2-40B4-BE49-F238E27FC236}">
                <a16:creationId xmlns:a16="http://schemas.microsoft.com/office/drawing/2014/main" id="{50903239-CF17-4046-9398-70B2450419E6}"/>
              </a:ext>
            </a:extLst>
          </p:cNvPr>
          <p:cNvGraphicFramePr>
            <a:graphicFrameLocks noGrp="1"/>
          </p:cNvGraphicFramePr>
          <p:nvPr/>
        </p:nvGraphicFramePr>
        <p:xfrm>
          <a:off x="570134" y="4802694"/>
          <a:ext cx="8761948" cy="1485101"/>
        </p:xfrm>
        <a:graphic>
          <a:graphicData uri="http://schemas.openxmlformats.org/drawingml/2006/table">
            <a:tbl>
              <a:tblPr/>
              <a:tblGrid>
                <a:gridCol w="947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889990629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2885431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567135018"/>
                    </a:ext>
                  </a:extLst>
                </a:gridCol>
              </a:tblGrid>
              <a:tr h="296381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en-US" altLang="ko-KR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GAP</a:t>
                      </a:r>
                      <a:endParaRPr kumimoji="1" lang="ko-KR" altLang="en-US" sz="105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해당사업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-6.1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-8.2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-4.4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-5.4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-8.9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과천도시공사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-4.2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-8.6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-5.2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-2.9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시설관리공단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-8.1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-10.9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-8.3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-6.5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-4.1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-10.8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sp>
        <p:nvSpPr>
          <p:cNvPr id="16" name="zero6">
            <a:extLst>
              <a:ext uri="{FF2B5EF4-FFF2-40B4-BE49-F238E27FC236}">
                <a16:creationId xmlns:a16="http://schemas.microsoft.com/office/drawing/2014/main" id="{E9851CF4-19A7-BBDB-ED75-69C6ECCDE04C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2" name="zero7">
            <a:extLst>
              <a:ext uri="{FF2B5EF4-FFF2-40B4-BE49-F238E27FC236}">
                <a16:creationId xmlns:a16="http://schemas.microsoft.com/office/drawing/2014/main" id="{1CAADEA3-ECB4-E698-C6A7-A693116BE38A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8">
            <a:extLst>
              <a:ext uri="{FF2B5EF4-FFF2-40B4-BE49-F238E27FC236}">
                <a16:creationId xmlns:a16="http://schemas.microsoft.com/office/drawing/2014/main" id="{E1B9D6AF-5055-F099-8A91-FFB0D3EA8A25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0" name="zero9">
            <a:extLst>
              <a:ext uri="{FF2B5EF4-FFF2-40B4-BE49-F238E27FC236}">
                <a16:creationId xmlns:a16="http://schemas.microsoft.com/office/drawing/2014/main" id="{CA1A0882-726F-3590-0910-FDBCFA7225F7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1" name="zero10">
            <a:extLst>
              <a:ext uri="{FF2B5EF4-FFF2-40B4-BE49-F238E27FC236}">
                <a16:creationId xmlns:a16="http://schemas.microsoft.com/office/drawing/2014/main" id="{D10A0D63-6E84-3BC4-62BA-7A4C588F6F22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2" name="shp1">
            <a:extLst>
              <a:ext uri="{FF2B5EF4-FFF2-40B4-BE49-F238E27FC236}">
                <a16:creationId xmlns:a16="http://schemas.microsoft.com/office/drawing/2014/main" id="{CB30E731-C1B1-6426-DD88-24F252038813}"/>
              </a:ext>
            </a:extLst>
          </p:cNvPr>
          <p:cNvSpPr txBox="1"/>
          <p:nvPr/>
        </p:nvSpPr>
        <p:spPr>
          <a:xfrm>
            <a:off x="970570" y="1749024"/>
            <a:ext cx="705481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공영주차장관리사업의 종합 만족도는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81.1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공영주차장관리사업 전체 점수 대비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6.1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4" name="zero12">
            <a:extLst>
              <a:ext uri="{FF2B5EF4-FFF2-40B4-BE49-F238E27FC236}">
                <a16:creationId xmlns:a16="http://schemas.microsoft.com/office/drawing/2014/main" id="{4FBE1671-F650-E0BD-CF4F-B0A31B178414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5" name="zero13">
            <a:extLst>
              <a:ext uri="{FF2B5EF4-FFF2-40B4-BE49-F238E27FC236}">
                <a16:creationId xmlns:a16="http://schemas.microsoft.com/office/drawing/2014/main" id="{0A5299B0-32BF-9286-82FA-22897E5742C4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E661985B-6C77-6A9C-171B-02884A286655}"/>
              </a:ext>
            </a:extLst>
          </p:cNvPr>
          <p:cNvSpPr txBox="1"/>
          <p:nvPr/>
        </p:nvSpPr>
        <p:spPr>
          <a:xfrm>
            <a:off x="970570" y="2053493"/>
            <a:ext cx="689932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과천도시공사 전체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4.2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시설관리공단 점체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8.1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0" name="zero15">
            <a:extLst>
              <a:ext uri="{FF2B5EF4-FFF2-40B4-BE49-F238E27FC236}">
                <a16:creationId xmlns:a16="http://schemas.microsoft.com/office/drawing/2014/main" id="{FD8E782F-B40B-9DE1-3A95-E45F000F7A5D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" name="zero16">
            <a:extLst>
              <a:ext uri="{FF2B5EF4-FFF2-40B4-BE49-F238E27FC236}">
                <a16:creationId xmlns:a16="http://schemas.microsoft.com/office/drawing/2014/main" id="{2CB37DF7-F33D-5200-0D20-0CD6A654A95C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</p:spTree>
    <p:extLst>
      <p:ext uri="{BB962C8B-B14F-4D97-AF65-F5344CB8AC3E}">
        <p14:creationId xmlns:p14="http://schemas.microsoft.com/office/powerpoint/2010/main" val="11034581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TextBox 117">
            <a:extLst>
              <a:ext uri="{FF2B5EF4-FFF2-40B4-BE49-F238E27FC236}">
                <a16:creationId xmlns:a16="http://schemas.microsoft.com/office/drawing/2014/main" id="{1C13FDBC-48B4-41E1-829E-029768E3BE55}"/>
              </a:ext>
            </a:extLst>
          </p:cNvPr>
          <p:cNvSpPr txBox="1"/>
          <p:nvPr/>
        </p:nvSpPr>
        <p:spPr>
          <a:xfrm>
            <a:off x="3327123" y="1553272"/>
            <a:ext cx="1658469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4100" b="1" spc="-40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목차</a:t>
            </a:r>
            <a:endParaRPr lang="en-US" altLang="ko-KR" sz="4100" b="1" spc="-400">
              <a:ln w="3175">
                <a:solidFill>
                  <a:schemeClr val="tx1">
                    <a:alpha val="0"/>
                  </a:scheme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E6020080-5498-41BF-9F1E-0C6DFC85FA8A}"/>
              </a:ext>
            </a:extLst>
          </p:cNvPr>
          <p:cNvSpPr txBox="1"/>
          <p:nvPr/>
        </p:nvSpPr>
        <p:spPr>
          <a:xfrm>
            <a:off x="3365223" y="1219809"/>
            <a:ext cx="485195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90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2024 </a:t>
            </a:r>
            <a:r>
              <a:rPr lang="ko-KR" altLang="en-US" sz="90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지방공기업 경영평가 </a:t>
            </a:r>
            <a:r>
              <a:rPr lang="ko-KR" altLang="en-US" sz="90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4 Regular" panose="020B0503030302020204" pitchFamily="34" charset="-127"/>
                <a:ea typeface="에스코어 드림 4 Regular" panose="020B0503030302020204" pitchFamily="34" charset="-127"/>
              </a:rPr>
              <a:t>고객만족도 조사</a:t>
            </a:r>
            <a:endParaRPr lang="en-US" altLang="ko-KR" sz="900">
              <a:ln w="3175">
                <a:solidFill>
                  <a:srgbClr val="232323">
                    <a:alpha val="0"/>
                  </a:srgbClr>
                </a:solidFill>
              </a:ln>
              <a:solidFill>
                <a:srgbClr val="232323"/>
              </a:solidFill>
              <a:latin typeface="에스코어 드림 4 Regular" panose="020B0503030302020204" pitchFamily="34" charset="-127"/>
              <a:ea typeface="에스코어 드림 4 Regular" panose="020B0503030302020204" pitchFamily="34" charset="-127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DA4F8612-861D-429B-AB57-FB94EAAB2E47}"/>
              </a:ext>
            </a:extLst>
          </p:cNvPr>
          <p:cNvGrpSpPr/>
          <p:nvPr/>
        </p:nvGrpSpPr>
        <p:grpSpPr>
          <a:xfrm>
            <a:off x="2658420" y="3635683"/>
            <a:ext cx="4456752" cy="362534"/>
            <a:chOff x="2658420" y="2569185"/>
            <a:chExt cx="4456752" cy="331018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EC83A10E-4658-412D-AFD2-23352E35853E}"/>
                </a:ext>
              </a:extLst>
            </p:cNvPr>
            <p:cNvSpPr txBox="1"/>
            <p:nvPr/>
          </p:nvSpPr>
          <p:spPr>
            <a:xfrm>
              <a:off x="3412902" y="2569185"/>
              <a:ext cx="3702270" cy="30912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>
                <a:buClr>
                  <a:prstClr val="black">
                    <a:lumMod val="65000"/>
                    <a:lumOff val="35000"/>
                  </a:prstClr>
                </a:buClr>
                <a:buSzPct val="90000"/>
                <a:defRPr/>
              </a:pPr>
              <a:r>
                <a:rPr lang="ko-KR" altLang="en-US" sz="1600" spc="-90" dirty="0">
                  <a:ln w="3175">
                    <a:solidFill>
                      <a:prstClr val="black">
                        <a:lumMod val="85000"/>
                        <a:lumOff val="15000"/>
                        <a:alpha val="0"/>
                      </a:prst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조사 결과 요약</a:t>
              </a:r>
            </a:p>
          </p:txBody>
        </p:sp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2A929EC8-5CA9-4F6D-AB17-DF6B35A615F2}"/>
                </a:ext>
              </a:extLst>
            </p:cNvPr>
            <p:cNvGrpSpPr/>
            <p:nvPr/>
          </p:nvGrpSpPr>
          <p:grpSpPr>
            <a:xfrm>
              <a:off x="2658420" y="2585010"/>
              <a:ext cx="688832" cy="315193"/>
              <a:chOff x="2658420" y="2585010"/>
              <a:chExt cx="688832" cy="315193"/>
            </a:xfrm>
          </p:grpSpPr>
          <p:sp>
            <p:nvSpPr>
              <p:cNvPr id="12" name="이등변 삼각형 11">
                <a:extLst>
                  <a:ext uri="{FF2B5EF4-FFF2-40B4-BE49-F238E27FC236}">
                    <a16:creationId xmlns:a16="http://schemas.microsoft.com/office/drawing/2014/main" id="{869F01B5-1298-4E55-8131-27A908D59736}"/>
                  </a:ext>
                </a:extLst>
              </p:cNvPr>
              <p:cNvSpPr/>
              <p:nvPr/>
            </p:nvSpPr>
            <p:spPr>
              <a:xfrm rot="16200000">
                <a:off x="2667221" y="2788407"/>
                <a:ext cx="102995" cy="120597"/>
              </a:xfrm>
              <a:prstGeom prst="triangle">
                <a:avLst/>
              </a:prstGeom>
              <a:solidFill>
                <a:srgbClr val="09386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KoPub돋움체 Medium"/>
                  <a:ea typeface="KoPub돋움체 Medium"/>
                  <a:cs typeface="+mn-cs"/>
                </a:endParaRPr>
              </a:p>
            </p:txBody>
          </p:sp>
          <p:sp>
            <p:nvSpPr>
              <p:cNvPr id="92" name="모서리가 둥근 직사각형 77">
                <a:extLst>
                  <a:ext uri="{FF2B5EF4-FFF2-40B4-BE49-F238E27FC236}">
                    <a16:creationId xmlns:a16="http://schemas.microsoft.com/office/drawing/2014/main" id="{E1D7ABC2-BFC4-426C-A3FB-72C5176A8DC8}"/>
                  </a:ext>
                </a:extLst>
              </p:cNvPr>
              <p:cNvSpPr/>
              <p:nvPr/>
            </p:nvSpPr>
            <p:spPr>
              <a:xfrm rot="10800000">
                <a:off x="2658420" y="2585010"/>
                <a:ext cx="675330" cy="263696"/>
              </a:xfrm>
              <a:prstGeom prst="rect">
                <a:avLst/>
              </a:prstGeom>
              <a:solidFill>
                <a:srgbClr val="0F5BAA"/>
              </a:solidFill>
              <a:ln w="254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just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600" b="0" i="0" u="none" strike="noStrike" kern="1200" cap="none" spc="-30" normalizeH="0" baseline="0" noProof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  <a:cs typeface="+mn-cs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90A83759-B79F-4E90-B44B-FC6F88C923B3}"/>
                  </a:ext>
                </a:extLst>
              </p:cNvPr>
              <p:cNvSpPr txBox="1"/>
              <p:nvPr/>
            </p:nvSpPr>
            <p:spPr>
              <a:xfrm>
                <a:off x="3067550" y="2667608"/>
                <a:ext cx="279702" cy="88990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marL="0" marR="0" lvl="0" indent="0" algn="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1200" cap="none" spc="0" normalizeH="0" baseline="0" noProof="0" dirty="0">
                    <a:ln w="3175"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HG꼬딕씨 80g" panose="02020603020101020101" pitchFamily="18" charset="-127"/>
                    <a:ea typeface="HG꼬딕씨 80g" panose="02020603020101020101" pitchFamily="18" charset="-127"/>
                    <a:cs typeface="+mn-cs"/>
                  </a:rPr>
                  <a:t>Ⅱ</a:t>
                </a:r>
                <a:endParaRPr kumimoji="0" lang="ko-KR" altLang="en-US" sz="1600" b="0" i="0" u="none" strike="noStrike" kern="1200" cap="none" spc="0" normalizeH="0" baseline="0" noProof="0" dirty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HG꼬딕씨 80g" panose="02020603020101020101" pitchFamily="18" charset="-127"/>
                  <a:ea typeface="HG꼬딕씨 80g" panose="02020603020101020101" pitchFamily="18" charset="-127"/>
                  <a:cs typeface="+mn-cs"/>
                </a:endParaRPr>
              </a:p>
            </p:txBody>
          </p:sp>
        </p:grp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9ADE8338-6514-4582-8F23-0384E17E0140}"/>
              </a:ext>
            </a:extLst>
          </p:cNvPr>
          <p:cNvGrpSpPr/>
          <p:nvPr/>
        </p:nvGrpSpPr>
        <p:grpSpPr>
          <a:xfrm>
            <a:off x="2658420" y="4308053"/>
            <a:ext cx="4456752" cy="362536"/>
            <a:chOff x="2658420" y="2569184"/>
            <a:chExt cx="4456752" cy="331019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5B230EB-BA70-4AF7-A1D4-3F9FEDB64084}"/>
                </a:ext>
              </a:extLst>
            </p:cNvPr>
            <p:cNvSpPr txBox="1"/>
            <p:nvPr/>
          </p:nvSpPr>
          <p:spPr>
            <a:xfrm>
              <a:off x="3412902" y="2569184"/>
              <a:ext cx="3702270" cy="30912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>
                <a:buClr>
                  <a:prstClr val="black">
                    <a:lumMod val="65000"/>
                    <a:lumOff val="35000"/>
                  </a:prstClr>
                </a:buClr>
                <a:buSzPct val="90000"/>
                <a:defRPr/>
              </a:pPr>
              <a:r>
                <a:rPr lang="ko-KR" altLang="en-US" sz="1600" spc="-90" dirty="0">
                  <a:ln w="3175">
                    <a:solidFill>
                      <a:prstClr val="black">
                        <a:lumMod val="85000"/>
                        <a:lumOff val="15000"/>
                        <a:alpha val="0"/>
                      </a:prst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사업별 조사 결과</a:t>
              </a: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457FCDF-4E62-4230-9F20-1D8A66C30E2F}"/>
                </a:ext>
              </a:extLst>
            </p:cNvPr>
            <p:cNvGrpSpPr/>
            <p:nvPr/>
          </p:nvGrpSpPr>
          <p:grpSpPr>
            <a:xfrm>
              <a:off x="2658420" y="2585010"/>
              <a:ext cx="688832" cy="315193"/>
              <a:chOff x="2658420" y="2585010"/>
              <a:chExt cx="688832" cy="315193"/>
            </a:xfrm>
          </p:grpSpPr>
          <p:sp>
            <p:nvSpPr>
              <p:cNvPr id="67" name="이등변 삼각형 66">
                <a:extLst>
                  <a:ext uri="{FF2B5EF4-FFF2-40B4-BE49-F238E27FC236}">
                    <a16:creationId xmlns:a16="http://schemas.microsoft.com/office/drawing/2014/main" id="{2A045278-E13B-45AA-BBF6-98D68AB70846}"/>
                  </a:ext>
                </a:extLst>
              </p:cNvPr>
              <p:cNvSpPr/>
              <p:nvPr/>
            </p:nvSpPr>
            <p:spPr>
              <a:xfrm rot="16200000">
                <a:off x="2667221" y="2788407"/>
                <a:ext cx="102995" cy="120597"/>
              </a:xfrm>
              <a:prstGeom prst="triangle">
                <a:avLst/>
              </a:prstGeom>
              <a:solidFill>
                <a:srgbClr val="09386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KoPub돋움체 Medium"/>
                  <a:ea typeface="KoPub돋움체 Medium"/>
                  <a:cs typeface="+mn-cs"/>
                </a:endParaRPr>
              </a:p>
            </p:txBody>
          </p:sp>
          <p:sp>
            <p:nvSpPr>
              <p:cNvPr id="69" name="모서리가 둥근 직사각형 77">
                <a:extLst>
                  <a:ext uri="{FF2B5EF4-FFF2-40B4-BE49-F238E27FC236}">
                    <a16:creationId xmlns:a16="http://schemas.microsoft.com/office/drawing/2014/main" id="{F710930F-FDAE-4E03-B557-07149D775720}"/>
                  </a:ext>
                </a:extLst>
              </p:cNvPr>
              <p:cNvSpPr/>
              <p:nvPr/>
            </p:nvSpPr>
            <p:spPr>
              <a:xfrm rot="10800000">
                <a:off x="2658420" y="2585010"/>
                <a:ext cx="675330" cy="263696"/>
              </a:xfrm>
              <a:prstGeom prst="rect">
                <a:avLst/>
              </a:prstGeom>
              <a:solidFill>
                <a:srgbClr val="0F5BAA"/>
              </a:solidFill>
              <a:ln w="254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just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600" b="0" i="0" u="none" strike="noStrike" kern="1200" cap="none" spc="-30" normalizeH="0" baseline="0" noProof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  <a:cs typeface="+mn-cs"/>
                </a:endParaRPr>
              </a:p>
            </p:txBody>
          </p: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7321428D-FD7E-49FC-8B85-B073D616981C}"/>
                  </a:ext>
                </a:extLst>
              </p:cNvPr>
              <p:cNvSpPr txBox="1"/>
              <p:nvPr/>
            </p:nvSpPr>
            <p:spPr>
              <a:xfrm>
                <a:off x="3067550" y="2667608"/>
                <a:ext cx="279702" cy="88990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marL="0" marR="0" lvl="0" indent="0" algn="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1200" cap="none" spc="0" normalizeH="0" baseline="0" noProof="0" dirty="0">
                    <a:ln w="3175"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HG꼬딕씨 80g" panose="02020603020101020101" pitchFamily="18" charset="-127"/>
                    <a:ea typeface="HG꼬딕씨 80g" panose="02020603020101020101" pitchFamily="18" charset="-127"/>
                    <a:cs typeface="+mn-cs"/>
                  </a:rPr>
                  <a:t>Ⅲ</a:t>
                </a:r>
                <a:endParaRPr kumimoji="0" lang="ko-KR" altLang="en-US" sz="1600" b="0" i="0" u="none" strike="noStrike" kern="1200" cap="none" spc="0" normalizeH="0" baseline="0" noProof="0" dirty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HG꼬딕씨 80g" panose="02020603020101020101" pitchFamily="18" charset="-127"/>
                  <a:ea typeface="HG꼬딕씨 80g" panose="02020603020101020101" pitchFamily="18" charset="-127"/>
                  <a:cs typeface="+mn-cs"/>
                </a:endParaRPr>
              </a:p>
            </p:txBody>
          </p:sp>
        </p:grpSp>
      </p:grp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B6BC13-6151-442D-81A6-6CFB85D4C8CD}"/>
              </a:ext>
            </a:extLst>
          </p:cNvPr>
          <p:cNvGrpSpPr/>
          <p:nvPr/>
        </p:nvGrpSpPr>
        <p:grpSpPr>
          <a:xfrm>
            <a:off x="2658420" y="4980419"/>
            <a:ext cx="4456752" cy="362536"/>
            <a:chOff x="2658420" y="2569184"/>
            <a:chExt cx="4456752" cy="331019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32C9F98-0D41-4818-80D5-F638508EA874}"/>
                </a:ext>
              </a:extLst>
            </p:cNvPr>
            <p:cNvSpPr txBox="1"/>
            <p:nvPr/>
          </p:nvSpPr>
          <p:spPr>
            <a:xfrm>
              <a:off x="3412902" y="2569184"/>
              <a:ext cx="3702270" cy="30912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>
                <a:buClr>
                  <a:prstClr val="black">
                    <a:lumMod val="65000"/>
                    <a:lumOff val="35000"/>
                  </a:prstClr>
                </a:buClr>
                <a:buSzPct val="90000"/>
                <a:defRPr/>
              </a:pPr>
              <a:r>
                <a:rPr lang="ko-KR" altLang="en-US" sz="1600" spc="-90" dirty="0">
                  <a:ln w="3175">
                    <a:solidFill>
                      <a:prstClr val="black">
                        <a:lumMod val="85000"/>
                        <a:lumOff val="15000"/>
                        <a:alpha val="0"/>
                      </a:prst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분석 결과 요약</a:t>
              </a:r>
            </a:p>
          </p:txBody>
        </p:sp>
        <p:grpSp>
          <p:nvGrpSpPr>
            <p:cNvPr id="79" name="그룹 78">
              <a:extLst>
                <a:ext uri="{FF2B5EF4-FFF2-40B4-BE49-F238E27FC236}">
                  <a16:creationId xmlns:a16="http://schemas.microsoft.com/office/drawing/2014/main" id="{43569800-6099-4543-B692-59F12C1F480E}"/>
                </a:ext>
              </a:extLst>
            </p:cNvPr>
            <p:cNvGrpSpPr/>
            <p:nvPr/>
          </p:nvGrpSpPr>
          <p:grpSpPr>
            <a:xfrm>
              <a:off x="2658420" y="2585010"/>
              <a:ext cx="688832" cy="315193"/>
              <a:chOff x="2658420" y="2585010"/>
              <a:chExt cx="688832" cy="315193"/>
            </a:xfrm>
          </p:grpSpPr>
          <p:sp>
            <p:nvSpPr>
              <p:cNvPr id="81" name="이등변 삼각형 80">
                <a:extLst>
                  <a:ext uri="{FF2B5EF4-FFF2-40B4-BE49-F238E27FC236}">
                    <a16:creationId xmlns:a16="http://schemas.microsoft.com/office/drawing/2014/main" id="{9D1A3533-961E-4432-B453-4ADE205ACCAB}"/>
                  </a:ext>
                </a:extLst>
              </p:cNvPr>
              <p:cNvSpPr/>
              <p:nvPr/>
            </p:nvSpPr>
            <p:spPr>
              <a:xfrm rot="16200000">
                <a:off x="2667221" y="2788407"/>
                <a:ext cx="102995" cy="120597"/>
              </a:xfrm>
              <a:prstGeom prst="triangle">
                <a:avLst/>
              </a:prstGeom>
              <a:solidFill>
                <a:srgbClr val="09386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KoPub돋움체 Medium"/>
                  <a:ea typeface="KoPub돋움체 Medium"/>
                  <a:cs typeface="+mn-cs"/>
                </a:endParaRPr>
              </a:p>
            </p:txBody>
          </p:sp>
          <p:sp>
            <p:nvSpPr>
              <p:cNvPr id="83" name="모서리가 둥근 직사각형 77">
                <a:extLst>
                  <a:ext uri="{FF2B5EF4-FFF2-40B4-BE49-F238E27FC236}">
                    <a16:creationId xmlns:a16="http://schemas.microsoft.com/office/drawing/2014/main" id="{4D5E668B-5236-4404-947B-8C06C0285F8C}"/>
                  </a:ext>
                </a:extLst>
              </p:cNvPr>
              <p:cNvSpPr/>
              <p:nvPr/>
            </p:nvSpPr>
            <p:spPr>
              <a:xfrm rot="10800000">
                <a:off x="2658420" y="2585010"/>
                <a:ext cx="675330" cy="263696"/>
              </a:xfrm>
              <a:prstGeom prst="rect">
                <a:avLst/>
              </a:prstGeom>
              <a:solidFill>
                <a:srgbClr val="0F5BAA"/>
              </a:solidFill>
              <a:ln w="254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just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600" b="0" i="0" u="none" strike="noStrike" kern="1200" cap="none" spc="-30" normalizeH="0" baseline="0" noProof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  <a:cs typeface="+mn-cs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E4ECEA13-703A-461B-9562-803AE7F63E35}"/>
                  </a:ext>
                </a:extLst>
              </p:cNvPr>
              <p:cNvSpPr txBox="1"/>
              <p:nvPr/>
            </p:nvSpPr>
            <p:spPr>
              <a:xfrm>
                <a:off x="3067550" y="2667608"/>
                <a:ext cx="279702" cy="88990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marL="0" marR="0" lvl="0" indent="0" algn="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1200" cap="none" spc="0" normalizeH="0" baseline="0" noProof="0" dirty="0">
                    <a:ln w="3175"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HG꼬딕씨 80g" panose="02020603020101020101" pitchFamily="18" charset="-127"/>
                    <a:ea typeface="HG꼬딕씨 80g" panose="02020603020101020101" pitchFamily="18" charset="-127"/>
                    <a:cs typeface="+mn-cs"/>
                  </a:rPr>
                  <a:t>Ⅳ</a:t>
                </a:r>
                <a:endParaRPr kumimoji="0" lang="ko-KR" altLang="en-US" sz="1600" b="0" i="0" u="none" strike="noStrike" kern="1200" cap="none" spc="0" normalizeH="0" baseline="0" noProof="0" dirty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HG꼬딕씨 80g" panose="02020603020101020101" pitchFamily="18" charset="-127"/>
                  <a:ea typeface="HG꼬딕씨 80g" panose="02020603020101020101" pitchFamily="18" charset="-127"/>
                  <a:cs typeface="+mn-cs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F181D07D-336C-465B-B1CB-498BC280E73B}"/>
              </a:ext>
            </a:extLst>
          </p:cNvPr>
          <p:cNvGrpSpPr/>
          <p:nvPr/>
        </p:nvGrpSpPr>
        <p:grpSpPr>
          <a:xfrm>
            <a:off x="2658420" y="5652785"/>
            <a:ext cx="4456752" cy="362536"/>
            <a:chOff x="2658420" y="2569184"/>
            <a:chExt cx="4456752" cy="331019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657F336B-2A7C-4CB9-AF6C-5DF791607792}"/>
                </a:ext>
              </a:extLst>
            </p:cNvPr>
            <p:cNvSpPr txBox="1"/>
            <p:nvPr/>
          </p:nvSpPr>
          <p:spPr>
            <a:xfrm>
              <a:off x="3412902" y="2569184"/>
              <a:ext cx="3702270" cy="30912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>
                <a:buClr>
                  <a:prstClr val="black">
                    <a:lumMod val="65000"/>
                    <a:lumOff val="35000"/>
                  </a:prstClr>
                </a:buClr>
                <a:buSzPct val="90000"/>
                <a:defRPr/>
              </a:pPr>
              <a:r>
                <a:rPr lang="ko-KR" altLang="en-US" sz="1600" spc="-90" dirty="0">
                  <a:ln w="3175">
                    <a:solidFill>
                      <a:prstClr val="black">
                        <a:lumMod val="85000"/>
                        <a:lumOff val="15000"/>
                        <a:alpha val="0"/>
                      </a:prst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지방공기업 전체 결과</a:t>
              </a: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4BA9AA65-5310-417F-B9B6-D11BBB6182AA}"/>
                </a:ext>
              </a:extLst>
            </p:cNvPr>
            <p:cNvGrpSpPr/>
            <p:nvPr/>
          </p:nvGrpSpPr>
          <p:grpSpPr>
            <a:xfrm>
              <a:off x="2658420" y="2585010"/>
              <a:ext cx="688832" cy="315193"/>
              <a:chOff x="2658420" y="2585010"/>
              <a:chExt cx="688832" cy="315193"/>
            </a:xfrm>
          </p:grpSpPr>
          <p:sp>
            <p:nvSpPr>
              <p:cNvPr id="98" name="이등변 삼각형 97">
                <a:extLst>
                  <a:ext uri="{FF2B5EF4-FFF2-40B4-BE49-F238E27FC236}">
                    <a16:creationId xmlns:a16="http://schemas.microsoft.com/office/drawing/2014/main" id="{99B1C938-E844-4070-A103-2AD34BCB1429}"/>
                  </a:ext>
                </a:extLst>
              </p:cNvPr>
              <p:cNvSpPr/>
              <p:nvPr/>
            </p:nvSpPr>
            <p:spPr>
              <a:xfrm rot="16200000">
                <a:off x="2667221" y="2788407"/>
                <a:ext cx="102995" cy="120597"/>
              </a:xfrm>
              <a:prstGeom prst="triangle">
                <a:avLst/>
              </a:prstGeom>
              <a:solidFill>
                <a:srgbClr val="09386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KoPub돋움체 Medium"/>
                  <a:ea typeface="KoPub돋움체 Medium"/>
                  <a:cs typeface="+mn-cs"/>
                </a:endParaRPr>
              </a:p>
            </p:txBody>
          </p:sp>
          <p:sp>
            <p:nvSpPr>
              <p:cNvPr id="100" name="모서리가 둥근 직사각형 77">
                <a:extLst>
                  <a:ext uri="{FF2B5EF4-FFF2-40B4-BE49-F238E27FC236}">
                    <a16:creationId xmlns:a16="http://schemas.microsoft.com/office/drawing/2014/main" id="{A335FCB2-6160-4DCD-91E6-33BF46399D34}"/>
                  </a:ext>
                </a:extLst>
              </p:cNvPr>
              <p:cNvSpPr/>
              <p:nvPr/>
            </p:nvSpPr>
            <p:spPr>
              <a:xfrm rot="10800000">
                <a:off x="2658420" y="2585010"/>
                <a:ext cx="675330" cy="263696"/>
              </a:xfrm>
              <a:prstGeom prst="rect">
                <a:avLst/>
              </a:prstGeom>
              <a:solidFill>
                <a:srgbClr val="0F5BAA"/>
              </a:solidFill>
              <a:ln w="254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just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600" b="0" i="0" u="none" strike="noStrike" kern="1200" cap="none" spc="-30" normalizeH="0" baseline="0" noProof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  <a:cs typeface="+mn-cs"/>
                </a:endParaRPr>
              </a:p>
            </p:txBody>
          </p:sp>
          <p:sp>
            <p:nvSpPr>
              <p:cNvPr id="103" name="TextBox 102">
                <a:extLst>
                  <a:ext uri="{FF2B5EF4-FFF2-40B4-BE49-F238E27FC236}">
                    <a16:creationId xmlns:a16="http://schemas.microsoft.com/office/drawing/2014/main" id="{C4F6FB61-BD93-4DCA-9142-286F6FFF4A38}"/>
                  </a:ext>
                </a:extLst>
              </p:cNvPr>
              <p:cNvSpPr txBox="1"/>
              <p:nvPr/>
            </p:nvSpPr>
            <p:spPr>
              <a:xfrm>
                <a:off x="3067550" y="2667608"/>
                <a:ext cx="279702" cy="88990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marL="0" marR="0" lvl="0" indent="0" algn="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1200" cap="none" spc="0" normalizeH="0" baseline="0" noProof="0" dirty="0">
                    <a:ln w="3175"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HG꼬딕씨 80g" panose="02020603020101020101" pitchFamily="18" charset="-127"/>
                    <a:ea typeface="HG꼬딕씨 80g" panose="02020603020101020101" pitchFamily="18" charset="-127"/>
                    <a:cs typeface="+mn-cs"/>
                  </a:rPr>
                  <a:t>Ⅴ</a:t>
                </a:r>
                <a:endParaRPr kumimoji="0" lang="ko-KR" altLang="en-US" sz="1600" b="0" i="0" u="none" strike="noStrike" kern="1200" cap="none" spc="0" normalizeH="0" baseline="0" noProof="0" dirty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HG꼬딕씨 80g" panose="02020603020101020101" pitchFamily="18" charset="-127"/>
                  <a:ea typeface="HG꼬딕씨 80g" panose="02020603020101020101" pitchFamily="18" charset="-127"/>
                  <a:cs typeface="+mn-cs"/>
                </a:endParaRPr>
              </a:p>
            </p:txBody>
          </p:sp>
        </p:grpSp>
      </p:grpSp>
      <p:cxnSp>
        <p:nvCxnSpPr>
          <p:cNvPr id="166" name="직선 연결선 165">
            <a:extLst>
              <a:ext uri="{FF2B5EF4-FFF2-40B4-BE49-F238E27FC236}">
                <a16:creationId xmlns:a16="http://schemas.microsoft.com/office/drawing/2014/main" id="{F6105774-D9C5-47A0-8B76-01F22AD27428}"/>
              </a:ext>
            </a:extLst>
          </p:cNvPr>
          <p:cNvCxnSpPr>
            <a:cxnSpLocks/>
          </p:cNvCxnSpPr>
          <p:nvPr/>
        </p:nvCxnSpPr>
        <p:spPr>
          <a:xfrm flipH="1">
            <a:off x="3502151" y="4089354"/>
            <a:ext cx="523951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직선 연결선 127">
            <a:extLst>
              <a:ext uri="{FF2B5EF4-FFF2-40B4-BE49-F238E27FC236}">
                <a16:creationId xmlns:a16="http://schemas.microsoft.com/office/drawing/2014/main" id="{8839B464-2D0F-48D8-ADF1-E0FD2B5A3D74}"/>
              </a:ext>
            </a:extLst>
          </p:cNvPr>
          <p:cNvCxnSpPr>
            <a:cxnSpLocks/>
          </p:cNvCxnSpPr>
          <p:nvPr/>
        </p:nvCxnSpPr>
        <p:spPr>
          <a:xfrm flipH="1">
            <a:off x="3502151" y="5434086"/>
            <a:ext cx="523951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>
            <a:extLst>
              <a:ext uri="{FF2B5EF4-FFF2-40B4-BE49-F238E27FC236}">
                <a16:creationId xmlns:a16="http://schemas.microsoft.com/office/drawing/2014/main" id="{888BFE11-8971-4157-A299-0FDF6F984A5B}"/>
              </a:ext>
            </a:extLst>
          </p:cNvPr>
          <p:cNvCxnSpPr>
            <a:cxnSpLocks/>
          </p:cNvCxnSpPr>
          <p:nvPr/>
        </p:nvCxnSpPr>
        <p:spPr>
          <a:xfrm flipH="1">
            <a:off x="3502151" y="4761720"/>
            <a:ext cx="523951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9AB154C2-B325-4281-AC80-72AE82F70990}"/>
              </a:ext>
            </a:extLst>
          </p:cNvPr>
          <p:cNvGrpSpPr/>
          <p:nvPr/>
        </p:nvGrpSpPr>
        <p:grpSpPr>
          <a:xfrm>
            <a:off x="2658420" y="2963321"/>
            <a:ext cx="4456752" cy="362536"/>
            <a:chOff x="2658420" y="2569184"/>
            <a:chExt cx="4456752" cy="33101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85728B5-C130-4972-8B45-DDE55DEF180F}"/>
                </a:ext>
              </a:extLst>
            </p:cNvPr>
            <p:cNvSpPr txBox="1"/>
            <p:nvPr/>
          </p:nvSpPr>
          <p:spPr>
            <a:xfrm>
              <a:off x="3412902" y="2569184"/>
              <a:ext cx="3702270" cy="30912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lvl="0">
                <a:buClr>
                  <a:prstClr val="black">
                    <a:lumMod val="65000"/>
                    <a:lumOff val="35000"/>
                  </a:prstClr>
                </a:buClr>
                <a:buSzPct val="90000"/>
                <a:defRPr/>
              </a:pPr>
              <a:r>
                <a:rPr lang="ko-KR" altLang="en-US" sz="1600" spc="-40" dirty="0">
                  <a:ln w="3175">
                    <a:solidFill>
                      <a:prstClr val="black">
                        <a:lumMod val="85000"/>
                        <a:lumOff val="15000"/>
                        <a:alpha val="0"/>
                      </a:prst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조사 개요</a:t>
              </a:r>
              <a:endParaRPr lang="ko-KR" altLang="en-US" sz="1600" spc="-90" dirty="0">
                <a:ln w="3175">
                  <a:solidFill>
                    <a:prstClr val="black">
                      <a:lumMod val="85000"/>
                      <a:lumOff val="15000"/>
                      <a:alpha val="0"/>
                    </a:prst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070FB9BC-FA06-44E7-83E4-49CDE1A0B452}"/>
                </a:ext>
              </a:extLst>
            </p:cNvPr>
            <p:cNvGrpSpPr/>
            <p:nvPr/>
          </p:nvGrpSpPr>
          <p:grpSpPr>
            <a:xfrm>
              <a:off x="2658420" y="2585010"/>
              <a:ext cx="688832" cy="315193"/>
              <a:chOff x="2658420" y="2585010"/>
              <a:chExt cx="688832" cy="315193"/>
            </a:xfrm>
          </p:grpSpPr>
          <p:sp>
            <p:nvSpPr>
              <p:cNvPr id="49" name="이등변 삼각형 48">
                <a:extLst>
                  <a:ext uri="{FF2B5EF4-FFF2-40B4-BE49-F238E27FC236}">
                    <a16:creationId xmlns:a16="http://schemas.microsoft.com/office/drawing/2014/main" id="{5B1DF6C2-F82F-4410-B473-0A640D5A8079}"/>
                  </a:ext>
                </a:extLst>
              </p:cNvPr>
              <p:cNvSpPr/>
              <p:nvPr/>
            </p:nvSpPr>
            <p:spPr>
              <a:xfrm rot="16200000">
                <a:off x="2667221" y="2788407"/>
                <a:ext cx="102995" cy="120597"/>
              </a:xfrm>
              <a:prstGeom prst="triangle">
                <a:avLst/>
              </a:prstGeom>
              <a:solidFill>
                <a:srgbClr val="09386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KoPub돋움체 Medium"/>
                  <a:ea typeface="KoPub돋움체 Medium"/>
                  <a:cs typeface="+mn-cs"/>
                </a:endParaRPr>
              </a:p>
            </p:txBody>
          </p:sp>
          <p:sp>
            <p:nvSpPr>
              <p:cNvPr id="50" name="모서리가 둥근 직사각형 77">
                <a:extLst>
                  <a:ext uri="{FF2B5EF4-FFF2-40B4-BE49-F238E27FC236}">
                    <a16:creationId xmlns:a16="http://schemas.microsoft.com/office/drawing/2014/main" id="{692F9CEB-E208-451F-9248-18E8A92B6BA4}"/>
                  </a:ext>
                </a:extLst>
              </p:cNvPr>
              <p:cNvSpPr/>
              <p:nvPr/>
            </p:nvSpPr>
            <p:spPr>
              <a:xfrm rot="10800000">
                <a:off x="2658420" y="2585010"/>
                <a:ext cx="675330" cy="263696"/>
              </a:xfrm>
              <a:prstGeom prst="rect">
                <a:avLst/>
              </a:prstGeom>
              <a:solidFill>
                <a:srgbClr val="0F5BAA"/>
              </a:solidFill>
              <a:ln w="254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just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600" b="0" i="0" u="none" strike="noStrike" kern="1200" cap="none" spc="-30" normalizeH="0" baseline="0" noProof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에스코어 드림 7 ExtraBold" panose="020B0803030302020204" pitchFamily="34" charset="-127"/>
                  <a:ea typeface="에스코어 드림 7 ExtraBold" panose="020B0803030302020204" pitchFamily="34" charset="-127"/>
                  <a:cs typeface="+mn-cs"/>
                </a:endParaRP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6DDAFF6A-2D7E-4CC1-9B93-0C17445FF003}"/>
                  </a:ext>
                </a:extLst>
              </p:cNvPr>
              <p:cNvSpPr txBox="1"/>
              <p:nvPr/>
            </p:nvSpPr>
            <p:spPr>
              <a:xfrm>
                <a:off x="3067550" y="2667608"/>
                <a:ext cx="279702" cy="88990"/>
              </a:xfrm>
              <a:prstGeom prst="rect">
                <a:avLst/>
              </a:prstGeom>
              <a:noFill/>
            </p:spPr>
            <p:txBody>
              <a:bodyPr wrap="none" rtlCol="0" anchor="ctr">
                <a:noAutofit/>
              </a:bodyPr>
              <a:lstStyle/>
              <a:p>
                <a:pPr marL="0" marR="0" lvl="0" indent="0" algn="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ko-KR" sz="1600" b="0" i="0" u="none" strike="noStrike" kern="1200" cap="none" spc="0" normalizeH="0" baseline="0" noProof="0" dirty="0">
                    <a:ln w="3175"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HG꼬딕씨 80g" panose="02020603020101020101" pitchFamily="18" charset="-127"/>
                    <a:ea typeface="HG꼬딕씨 80g" panose="02020603020101020101" pitchFamily="18" charset="-127"/>
                    <a:cs typeface="+mn-cs"/>
                  </a:rPr>
                  <a:t>Ⅰ</a:t>
                </a:r>
                <a:endParaRPr kumimoji="0" lang="ko-KR" altLang="en-US" sz="1600" b="0" i="0" u="none" strike="noStrike" kern="1200" cap="none" spc="0" normalizeH="0" baseline="0" noProof="0" dirty="0">
                  <a:ln w="3175"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HG꼬딕씨 80g" panose="02020603020101020101" pitchFamily="18" charset="-127"/>
                  <a:ea typeface="HG꼬딕씨 80g" panose="02020603020101020101" pitchFamily="18" charset="-127"/>
                  <a:cs typeface="+mn-cs"/>
                </a:endParaRPr>
              </a:p>
            </p:txBody>
          </p:sp>
        </p:grpSp>
      </p:grpSp>
      <p:cxnSp>
        <p:nvCxnSpPr>
          <p:cNvPr id="58" name="직선 연결선 57">
            <a:extLst>
              <a:ext uri="{FF2B5EF4-FFF2-40B4-BE49-F238E27FC236}">
                <a16:creationId xmlns:a16="http://schemas.microsoft.com/office/drawing/2014/main" id="{74D0A782-3ADD-4B84-A881-5136A7543007}"/>
              </a:ext>
            </a:extLst>
          </p:cNvPr>
          <p:cNvCxnSpPr>
            <a:cxnSpLocks/>
          </p:cNvCxnSpPr>
          <p:nvPr/>
        </p:nvCxnSpPr>
        <p:spPr>
          <a:xfrm flipH="1">
            <a:off x="3502151" y="3416988"/>
            <a:ext cx="5239513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6131485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/>
              <a:t>3. </a:t>
            </a:r>
            <a:r>
              <a:rPr lang="ko-KR" altLang="en-US"/>
              <a:t>조사 결과</a:t>
            </a:r>
            <a:endParaRPr lang="ko-KR" altLang="en-US" dirty="0"/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089033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차원 및 요소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별 만족도</a:t>
            </a: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46" name="shp1">
            <a:extLst>
              <a:ext uri="{FF2B5EF4-FFF2-40B4-BE49-F238E27FC236}">
                <a16:creationId xmlns:a16="http://schemas.microsoft.com/office/drawing/2014/main" id="{AAEE0EC5-365F-4730-AE17-7FB123265CB6}"/>
              </a:ext>
            </a:extLst>
          </p:cNvPr>
          <p:cNvGraphicFramePr/>
          <p:nvPr/>
        </p:nvGraphicFramePr>
        <p:xfrm>
          <a:off x="570134" y="1508760"/>
          <a:ext cx="8750633" cy="21133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7" name="shp2">
            <a:extLst>
              <a:ext uri="{FF2B5EF4-FFF2-40B4-BE49-F238E27FC236}">
                <a16:creationId xmlns:a16="http://schemas.microsoft.com/office/drawing/2014/main" id="{686584BF-A305-4918-98A0-1FE23559C3B0}"/>
              </a:ext>
            </a:extLst>
          </p:cNvPr>
          <p:cNvGraphicFramePr/>
          <p:nvPr/>
        </p:nvGraphicFramePr>
        <p:xfrm>
          <a:off x="2031710" y="4276268"/>
          <a:ext cx="7310698" cy="20024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48" name="zero6">
            <a:extLst>
              <a:ext uri="{FF2B5EF4-FFF2-40B4-BE49-F238E27FC236}">
                <a16:creationId xmlns:a16="http://schemas.microsoft.com/office/drawing/2014/main" id="{A9D0E51F-14FC-4D2A-B36E-B13BB19192EA}"/>
              </a:ext>
            </a:extLst>
          </p:cNvPr>
          <p:cNvCxnSpPr/>
          <p:nvPr/>
        </p:nvCxnSpPr>
        <p:spPr>
          <a:xfrm>
            <a:off x="2031710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zero7">
            <a:extLst>
              <a:ext uri="{FF2B5EF4-FFF2-40B4-BE49-F238E27FC236}">
                <a16:creationId xmlns:a16="http://schemas.microsoft.com/office/drawing/2014/main" id="{3F3AEF1D-2EF9-4A0C-B1CA-D16A2359E285}"/>
              </a:ext>
            </a:extLst>
          </p:cNvPr>
          <p:cNvCxnSpPr/>
          <p:nvPr/>
        </p:nvCxnSpPr>
        <p:spPr>
          <a:xfrm>
            <a:off x="3492738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zero8">
            <a:extLst>
              <a:ext uri="{FF2B5EF4-FFF2-40B4-BE49-F238E27FC236}">
                <a16:creationId xmlns:a16="http://schemas.microsoft.com/office/drawing/2014/main" id="{792C2AD9-C07F-4EE5-897E-8B363AF949FF}"/>
              </a:ext>
            </a:extLst>
          </p:cNvPr>
          <p:cNvCxnSpPr/>
          <p:nvPr/>
        </p:nvCxnSpPr>
        <p:spPr>
          <a:xfrm>
            <a:off x="495066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zero9">
            <a:extLst>
              <a:ext uri="{FF2B5EF4-FFF2-40B4-BE49-F238E27FC236}">
                <a16:creationId xmlns:a16="http://schemas.microsoft.com/office/drawing/2014/main" id="{5F71BD1D-131F-42EA-B32E-06AC8EEDF785}"/>
              </a:ext>
            </a:extLst>
          </p:cNvPr>
          <p:cNvCxnSpPr/>
          <p:nvPr/>
        </p:nvCxnSpPr>
        <p:spPr>
          <a:xfrm>
            <a:off x="640919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zero10">
            <a:extLst>
              <a:ext uri="{FF2B5EF4-FFF2-40B4-BE49-F238E27FC236}">
                <a16:creationId xmlns:a16="http://schemas.microsoft.com/office/drawing/2014/main" id="{168E50D8-8704-4082-8D92-3D2996717013}"/>
              </a:ext>
            </a:extLst>
          </p:cNvPr>
          <p:cNvCxnSpPr/>
          <p:nvPr/>
        </p:nvCxnSpPr>
        <p:spPr>
          <a:xfrm>
            <a:off x="7870972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6" name="zero11">
            <a:extLst>
              <a:ext uri="{FF2B5EF4-FFF2-40B4-BE49-F238E27FC236}">
                <a16:creationId xmlns:a16="http://schemas.microsoft.com/office/drawing/2014/main" id="{D43A2FA2-6F79-4F9C-8326-F108DF986E2E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3483481"/>
          <a:ext cx="8761416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0236">
                  <a:extLst>
                    <a:ext uri="{9D8B030D-6E8A-4147-A177-3AD203B41FA5}">
                      <a16:colId xmlns:a16="http://schemas.microsoft.com/office/drawing/2014/main" val="70071190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2537153804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40206326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61693188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856929698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004941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5572110"/>
                  </a:ext>
                </a:extLst>
              </a:tr>
            </a:tbl>
          </a:graphicData>
        </a:graphic>
      </p:graphicFrame>
      <p:sp>
        <p:nvSpPr>
          <p:cNvPr id="81" name="zero12">
            <a:extLst>
              <a:ext uri="{FF2B5EF4-FFF2-40B4-BE49-F238E27FC236}">
                <a16:creationId xmlns:a16="http://schemas.microsoft.com/office/drawing/2014/main" id="{5644E31A-C0D7-43FA-A684-67B03F66A578}"/>
              </a:ext>
            </a:extLst>
          </p:cNvPr>
          <p:cNvSpPr txBox="1"/>
          <p:nvPr/>
        </p:nvSpPr>
        <p:spPr>
          <a:xfrm>
            <a:off x="536184" y="5767487"/>
            <a:ext cx="1373736" cy="32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기관의 전체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점수는</a:t>
            </a: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/>
            </a:r>
            <a:b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</a:b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  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사업별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가중치가 적용된 점수임</a:t>
            </a:r>
          </a:p>
        </p:txBody>
      </p:sp>
      <p:sp>
        <p:nvSpPr>
          <p:cNvPr id="8" name="shp3">
            <a:extLst>
              <a:ext uri="{FF2B5EF4-FFF2-40B4-BE49-F238E27FC236}">
                <a16:creationId xmlns:a16="http://schemas.microsoft.com/office/drawing/2014/main" id="{672E9634-4B45-68AC-19AA-EE19A6E3971F}"/>
              </a:ext>
            </a:extLst>
          </p:cNvPr>
          <p:cNvSpPr/>
          <p:nvPr/>
        </p:nvSpPr>
        <p:spPr>
          <a:xfrm>
            <a:off x="573625" y="4891869"/>
            <a:ext cx="1393198" cy="278617"/>
          </a:xfrm>
          <a:prstGeom prst="homePlate">
            <a:avLst/>
          </a:prstGeom>
          <a:solidFill>
            <a:srgbClr val="093B6D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공영주차장관리사업</a:t>
            </a:r>
            <a:endParaRPr lang="ko-KR" altLang="en-US" sz="10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5" name="zero14">
            <a:extLst>
              <a:ext uri="{FF2B5EF4-FFF2-40B4-BE49-F238E27FC236}">
                <a16:creationId xmlns:a16="http://schemas.microsoft.com/office/drawing/2014/main" id="{A0B73912-1CC4-4426-84E7-4A03FFE8D788}"/>
              </a:ext>
            </a:extLst>
          </p:cNvPr>
          <p:cNvSpPr/>
          <p:nvPr/>
        </p:nvSpPr>
        <p:spPr>
          <a:xfrm>
            <a:off x="625934" y="5018936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shp4">
            <a:extLst>
              <a:ext uri="{FF2B5EF4-FFF2-40B4-BE49-F238E27FC236}">
                <a16:creationId xmlns:a16="http://schemas.microsoft.com/office/drawing/2014/main" id="{16CF8406-E950-DFE6-936F-E33291EE8020}"/>
              </a:ext>
            </a:extLst>
          </p:cNvPr>
          <p:cNvSpPr/>
          <p:nvPr/>
        </p:nvSpPr>
        <p:spPr>
          <a:xfrm>
            <a:off x="573625" y="5302136"/>
            <a:ext cx="1393198" cy="278617"/>
          </a:xfrm>
          <a:prstGeom prst="homePlate">
            <a:avLst/>
          </a:prstGeom>
          <a:solidFill>
            <a:srgbClr val="D5D5D5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과천도시공사 전체 평균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82" name="zero16">
            <a:extLst>
              <a:ext uri="{FF2B5EF4-FFF2-40B4-BE49-F238E27FC236}">
                <a16:creationId xmlns:a16="http://schemas.microsoft.com/office/drawing/2014/main" id="{A9D124C2-184F-4125-9E7C-F1C3526D4AE5}"/>
              </a:ext>
            </a:extLst>
          </p:cNvPr>
          <p:cNvSpPr/>
          <p:nvPr/>
        </p:nvSpPr>
        <p:spPr>
          <a:xfrm>
            <a:off x="625934" y="5429203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zero17">
            <a:extLst>
              <a:ext uri="{FF2B5EF4-FFF2-40B4-BE49-F238E27FC236}">
                <a16:creationId xmlns:a16="http://schemas.microsoft.com/office/drawing/2014/main" id="{48DDE305-B140-9685-4CF9-4D295066BE85}"/>
              </a:ext>
            </a:extLst>
          </p:cNvPr>
          <p:cNvSpPr/>
          <p:nvPr/>
        </p:nvSpPr>
        <p:spPr>
          <a:xfrm>
            <a:off x="355581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접근성</a:t>
            </a:r>
          </a:p>
        </p:txBody>
      </p:sp>
      <p:sp>
        <p:nvSpPr>
          <p:cNvPr id="4" name="zero18">
            <a:extLst>
              <a:ext uri="{FF2B5EF4-FFF2-40B4-BE49-F238E27FC236}">
                <a16:creationId xmlns:a16="http://schemas.microsoft.com/office/drawing/2014/main" id="{2F3E80FF-9DE9-A33E-1D91-D94647FBCE75}"/>
              </a:ext>
            </a:extLst>
          </p:cNvPr>
          <p:cNvSpPr/>
          <p:nvPr/>
        </p:nvSpPr>
        <p:spPr>
          <a:xfrm>
            <a:off x="40226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대응성</a:t>
            </a:r>
          </a:p>
        </p:txBody>
      </p:sp>
      <p:sp>
        <p:nvSpPr>
          <p:cNvPr id="5" name="zero19">
            <a:extLst>
              <a:ext uri="{FF2B5EF4-FFF2-40B4-BE49-F238E27FC236}">
                <a16:creationId xmlns:a16="http://schemas.microsoft.com/office/drawing/2014/main" id="{C4F8EC5B-68C3-0438-31C0-61B142A3789A}"/>
              </a:ext>
            </a:extLst>
          </p:cNvPr>
          <p:cNvSpPr/>
          <p:nvPr/>
        </p:nvSpPr>
        <p:spPr>
          <a:xfrm>
            <a:off x="4483120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신속성</a:t>
            </a:r>
          </a:p>
        </p:txBody>
      </p:sp>
      <p:sp>
        <p:nvSpPr>
          <p:cNvPr id="6" name="zero20">
            <a:extLst>
              <a:ext uri="{FF2B5EF4-FFF2-40B4-BE49-F238E27FC236}">
                <a16:creationId xmlns:a16="http://schemas.microsoft.com/office/drawing/2014/main" id="{5A6591D7-F48C-31EF-EE90-AEC398D4D715}"/>
              </a:ext>
            </a:extLst>
          </p:cNvPr>
          <p:cNvSpPr/>
          <p:nvPr/>
        </p:nvSpPr>
        <p:spPr>
          <a:xfrm>
            <a:off x="21063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편의성</a:t>
            </a:r>
          </a:p>
        </p:txBody>
      </p:sp>
      <p:sp>
        <p:nvSpPr>
          <p:cNvPr id="10" name="zero21">
            <a:extLst>
              <a:ext uri="{FF2B5EF4-FFF2-40B4-BE49-F238E27FC236}">
                <a16:creationId xmlns:a16="http://schemas.microsoft.com/office/drawing/2014/main" id="{F7442C41-AB97-AA89-B27A-22501ACB47E3}"/>
              </a:ext>
            </a:extLst>
          </p:cNvPr>
          <p:cNvSpPr/>
          <p:nvPr/>
        </p:nvSpPr>
        <p:spPr>
          <a:xfrm>
            <a:off x="2573168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쾌적성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1" name="zero22">
            <a:extLst>
              <a:ext uri="{FF2B5EF4-FFF2-40B4-BE49-F238E27FC236}">
                <a16:creationId xmlns:a16="http://schemas.microsoft.com/office/drawing/2014/main" id="{8E5722B4-CBF6-A82E-4395-255BE134D1D4}"/>
              </a:ext>
            </a:extLst>
          </p:cNvPr>
          <p:cNvSpPr/>
          <p:nvPr/>
        </p:nvSpPr>
        <p:spPr>
          <a:xfrm>
            <a:off x="303364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안전성</a:t>
            </a:r>
          </a:p>
        </p:txBody>
      </p:sp>
      <p:sp>
        <p:nvSpPr>
          <p:cNvPr id="22" name="zero23">
            <a:extLst>
              <a:ext uri="{FF2B5EF4-FFF2-40B4-BE49-F238E27FC236}">
                <a16:creationId xmlns:a16="http://schemas.microsoft.com/office/drawing/2014/main" id="{20D998D9-9FA5-199B-1587-1FBDEEC41794}"/>
              </a:ext>
            </a:extLst>
          </p:cNvPr>
          <p:cNvSpPr/>
          <p:nvPr/>
        </p:nvSpPr>
        <p:spPr>
          <a:xfrm>
            <a:off x="647506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공익성</a:t>
            </a:r>
          </a:p>
        </p:txBody>
      </p:sp>
      <p:sp>
        <p:nvSpPr>
          <p:cNvPr id="23" name="zero24">
            <a:extLst>
              <a:ext uri="{FF2B5EF4-FFF2-40B4-BE49-F238E27FC236}">
                <a16:creationId xmlns:a16="http://schemas.microsoft.com/office/drawing/2014/main" id="{AF258BDB-A3FB-72FF-38D4-D262CC82578A}"/>
              </a:ext>
            </a:extLst>
          </p:cNvPr>
          <p:cNvSpPr/>
          <p:nvPr/>
        </p:nvSpPr>
        <p:spPr>
          <a:xfrm>
            <a:off x="69418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공정성</a:t>
            </a:r>
          </a:p>
        </p:txBody>
      </p:sp>
      <p:sp>
        <p:nvSpPr>
          <p:cNvPr id="24" name="zero25">
            <a:extLst>
              <a:ext uri="{FF2B5EF4-FFF2-40B4-BE49-F238E27FC236}">
                <a16:creationId xmlns:a16="http://schemas.microsoft.com/office/drawing/2014/main" id="{385C467D-3117-8FC6-1680-6AADF8057A6B}"/>
              </a:ext>
            </a:extLst>
          </p:cNvPr>
          <p:cNvSpPr/>
          <p:nvPr/>
        </p:nvSpPr>
        <p:spPr>
          <a:xfrm>
            <a:off x="740236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지속성</a:t>
            </a:r>
          </a:p>
        </p:txBody>
      </p:sp>
      <p:sp>
        <p:nvSpPr>
          <p:cNvPr id="25" name="zero26">
            <a:extLst>
              <a:ext uri="{FF2B5EF4-FFF2-40B4-BE49-F238E27FC236}">
                <a16:creationId xmlns:a16="http://schemas.microsoft.com/office/drawing/2014/main" id="{4F3EC6D0-9D77-50C2-5912-7544BD3F47AA}"/>
              </a:ext>
            </a:extLst>
          </p:cNvPr>
          <p:cNvSpPr/>
          <p:nvPr/>
        </p:nvSpPr>
        <p:spPr>
          <a:xfrm>
            <a:off x="50255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편익성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6" name="zero27">
            <a:extLst>
              <a:ext uri="{FF2B5EF4-FFF2-40B4-BE49-F238E27FC236}">
                <a16:creationId xmlns:a16="http://schemas.microsoft.com/office/drawing/2014/main" id="{1164B8A1-A26E-858C-B51E-06A1E5A2E839}"/>
              </a:ext>
            </a:extLst>
          </p:cNvPr>
          <p:cNvSpPr/>
          <p:nvPr/>
        </p:nvSpPr>
        <p:spPr>
          <a:xfrm>
            <a:off x="5492417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신뢰성</a:t>
            </a:r>
          </a:p>
        </p:txBody>
      </p:sp>
      <p:sp>
        <p:nvSpPr>
          <p:cNvPr id="27" name="zero28">
            <a:extLst>
              <a:ext uri="{FF2B5EF4-FFF2-40B4-BE49-F238E27FC236}">
                <a16:creationId xmlns:a16="http://schemas.microsoft.com/office/drawing/2014/main" id="{F0E0801B-CB2C-3008-3C20-CFB59B73478C}"/>
              </a:ext>
            </a:extLst>
          </p:cNvPr>
          <p:cNvSpPr/>
          <p:nvPr/>
        </p:nvSpPr>
        <p:spPr>
          <a:xfrm>
            <a:off x="595289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충족성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8" name="zero29">
            <a:extLst>
              <a:ext uri="{FF2B5EF4-FFF2-40B4-BE49-F238E27FC236}">
                <a16:creationId xmlns:a16="http://schemas.microsoft.com/office/drawing/2014/main" id="{9158ABBC-03BE-C21A-AAA1-A751326FADE7}"/>
              </a:ext>
            </a:extLst>
          </p:cNvPr>
          <p:cNvSpPr/>
          <p:nvPr/>
        </p:nvSpPr>
        <p:spPr>
          <a:xfrm>
            <a:off x="793321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향상적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9" name="zero30">
            <a:extLst>
              <a:ext uri="{FF2B5EF4-FFF2-40B4-BE49-F238E27FC236}">
                <a16:creationId xmlns:a16="http://schemas.microsoft.com/office/drawing/2014/main" id="{3A46275D-D315-22FC-8F68-F3963C3344A7}"/>
              </a:ext>
            </a:extLst>
          </p:cNvPr>
          <p:cNvSpPr/>
          <p:nvPr/>
        </p:nvSpPr>
        <p:spPr>
          <a:xfrm>
            <a:off x="840004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상대적</a:t>
            </a:r>
          </a:p>
        </p:txBody>
      </p:sp>
      <p:sp>
        <p:nvSpPr>
          <p:cNvPr id="30" name="zero31">
            <a:extLst>
              <a:ext uri="{FF2B5EF4-FFF2-40B4-BE49-F238E27FC236}">
                <a16:creationId xmlns:a16="http://schemas.microsoft.com/office/drawing/2014/main" id="{FA708CA3-6E12-72C3-4CC1-EED26196F4EB}"/>
              </a:ext>
            </a:extLst>
          </p:cNvPr>
          <p:cNvSpPr/>
          <p:nvPr/>
        </p:nvSpPr>
        <p:spPr>
          <a:xfrm>
            <a:off x="8860523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절대적</a:t>
            </a:r>
          </a:p>
        </p:txBody>
      </p:sp>
    </p:spTree>
    <p:extLst>
      <p:ext uri="{BB962C8B-B14F-4D97-AF65-F5344CB8AC3E}">
        <p14:creationId xmlns:p14="http://schemas.microsoft.com/office/powerpoint/2010/main" val="60959910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310248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만족도 상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하위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5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개 항목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2" name="zero4">
            <a:extLst>
              <a:ext uri="{FF2B5EF4-FFF2-40B4-BE49-F238E27FC236}">
                <a16:creationId xmlns:a16="http://schemas.microsoft.com/office/drawing/2014/main" id="{721E827C-D383-93EC-76AF-34AABBBE6AC9}"/>
              </a:ext>
            </a:extLst>
          </p:cNvPr>
          <p:cNvSpPr/>
          <p:nvPr/>
        </p:nvSpPr>
        <p:spPr>
          <a:xfrm>
            <a:off x="571499" y="1751124"/>
            <a:ext cx="1990726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상위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4" name="zero6">
            <a:extLst>
              <a:ext uri="{FF2B5EF4-FFF2-40B4-BE49-F238E27FC236}">
                <a16:creationId xmlns:a16="http://schemas.microsoft.com/office/drawing/2014/main" id="{EBF18693-C98C-3B93-A0D2-81D407FDCA27}"/>
              </a:ext>
            </a:extLst>
          </p:cNvPr>
          <p:cNvSpPr/>
          <p:nvPr/>
        </p:nvSpPr>
        <p:spPr>
          <a:xfrm>
            <a:off x="571499" y="4165140"/>
            <a:ext cx="1990726" cy="305733"/>
          </a:xfrm>
          <a:prstGeom prst="round2SameRect">
            <a:avLst/>
          </a:prstGeom>
          <a:solidFill>
            <a:schemeClr val="tx1">
              <a:lumMod val="75000"/>
              <a:lumOff val="2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하위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1572A1B-D071-30F7-DB5C-8E8AEC36361D}"/>
              </a:ext>
            </a:extLst>
          </p:cNvPr>
          <p:cNvSpPr txBox="1"/>
          <p:nvPr/>
        </p:nvSpPr>
        <p:spPr>
          <a:xfrm>
            <a:off x="536184" y="6291902"/>
            <a:ext cx="2832640" cy="20736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 상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/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하위 항목은 전반적 만족 차원을 제외한 후 분석함</a:t>
            </a:r>
            <a:endParaRPr lang="en-US" altLang="ko-KR" sz="7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0F803423-BF0B-4FE3-0E8C-79EAA847C554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063184"/>
          <a:ext cx="8761417" cy="1832514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1059491577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179131506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2108378727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2205144463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1084940857"/>
                    </a:ext>
                  </a:extLst>
                </a:gridCol>
              </a:tblGrid>
              <a:tr h="31744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5016820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공영주차장을 계속 이용할 생각이다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89.3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8547451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누구나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3822419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이용객에게 유익하다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0158110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공영주차장의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87.8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6386916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지역주민에게 도움이 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4913020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2EDC69D8-80F0-D129-6B17-43B3743A649F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4477200"/>
          <a:ext cx="8761417" cy="1804725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433131255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3264557110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2799195441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4281008279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2969895844"/>
                    </a:ext>
                  </a:extLst>
                </a:gridCol>
              </a:tblGrid>
              <a:tr h="31263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7565395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4160399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75.2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0011350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공영주차장에 대한 안내가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5061661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 직원들은 고객의 불편을 해소하기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7221832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 관련 요청사항을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62733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766768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0" name="zero1">
            <a:extLst>
              <a:ext uri="{FF2B5EF4-FFF2-40B4-BE49-F238E27FC236}">
                <a16:creationId xmlns:a16="http://schemas.microsoft.com/office/drawing/2014/main" id="{1FD41ACF-2038-86EF-C8D0-6CE680CC91CD}"/>
              </a:ext>
            </a:extLst>
          </p:cNvPr>
          <p:cNvSpPr txBox="1"/>
          <p:nvPr/>
        </p:nvSpPr>
        <p:spPr>
          <a:xfrm>
            <a:off x="708726" y="1144092"/>
            <a:ext cx="1498424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Box-Plot 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분석</a:t>
            </a:r>
          </a:p>
        </p:txBody>
      </p:sp>
      <p:sp>
        <p:nvSpPr>
          <p:cNvPr id="42" name="zero2">
            <a:extLst>
              <a:ext uri="{FF2B5EF4-FFF2-40B4-BE49-F238E27FC236}">
                <a16:creationId xmlns:a16="http://schemas.microsoft.com/office/drawing/2014/main" id="{3E097825-70E9-F451-E646-C5555F98D991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3" name="zero3">
            <a:extLst>
              <a:ext uri="{FF2B5EF4-FFF2-40B4-BE49-F238E27FC236}">
                <a16:creationId xmlns:a16="http://schemas.microsoft.com/office/drawing/2014/main" id="{C281FA39-BF3E-B566-6A49-E320221AA2AE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9" name="zero4">
            <a:extLst>
              <a:ext uri="{FF2B5EF4-FFF2-40B4-BE49-F238E27FC236}">
                <a16:creationId xmlns:a16="http://schemas.microsoft.com/office/drawing/2014/main" id="{7BCCEF03-3515-7395-FEF7-8B6310E54E7B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5" name="zero5">
            <a:extLst>
              <a:ext uri="{FF2B5EF4-FFF2-40B4-BE49-F238E27FC236}">
                <a16:creationId xmlns:a16="http://schemas.microsoft.com/office/drawing/2014/main" id="{9E205207-F89A-F194-87D5-74AB977D1CCD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6" name="zero6">
            <a:extLst>
              <a:ext uri="{FF2B5EF4-FFF2-40B4-BE49-F238E27FC236}">
                <a16:creationId xmlns:a16="http://schemas.microsoft.com/office/drawing/2014/main" id="{627565E7-5644-7494-5D47-F7819ED319A2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7">
            <a:extLst>
              <a:ext uri="{FF2B5EF4-FFF2-40B4-BE49-F238E27FC236}">
                <a16:creationId xmlns:a16="http://schemas.microsoft.com/office/drawing/2014/main" id="{F0D313EB-B4ED-3A9F-C447-4F8453F4E9FF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4" name="zero8">
            <a:extLst>
              <a:ext uri="{FF2B5EF4-FFF2-40B4-BE49-F238E27FC236}">
                <a16:creationId xmlns:a16="http://schemas.microsoft.com/office/drawing/2014/main" id="{D05A6CBA-2888-5CD0-003F-872731CD8776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shp1">
            <a:extLst>
              <a:ext uri="{FF2B5EF4-FFF2-40B4-BE49-F238E27FC236}">
                <a16:creationId xmlns:a16="http://schemas.microsoft.com/office/drawing/2014/main" id="{1B3F7744-72E0-33DB-CC41-943981212CD3}"/>
              </a:ext>
            </a:extLst>
          </p:cNvPr>
          <p:cNvSpPr txBox="1"/>
          <p:nvPr/>
        </p:nvSpPr>
        <p:spPr>
          <a:xfrm>
            <a:off x="970570" y="1749024"/>
            <a:ext cx="64674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사회적 만족 차원의 지속성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0.76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높아 품질 표준화 수준이 가장 우수함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7" name="zero10">
            <a:extLst>
              <a:ext uri="{FF2B5EF4-FFF2-40B4-BE49-F238E27FC236}">
                <a16:creationId xmlns:a16="http://schemas.microsoft.com/office/drawing/2014/main" id="{C81292C3-FD41-2D44-69B5-B06AC6DE0D91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8" name="zero11">
            <a:extLst>
              <a:ext uri="{FF2B5EF4-FFF2-40B4-BE49-F238E27FC236}">
                <a16:creationId xmlns:a16="http://schemas.microsoft.com/office/drawing/2014/main" id="{51BE3F23-B907-924F-647F-9C570755F1AF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1" name="shp2">
            <a:extLst>
              <a:ext uri="{FF2B5EF4-FFF2-40B4-BE49-F238E27FC236}">
                <a16:creationId xmlns:a16="http://schemas.microsoft.com/office/drawing/2014/main" id="{22F1EDB6-D283-61EB-F43B-9D99F1840562}"/>
              </a:ext>
            </a:extLst>
          </p:cNvPr>
          <p:cNvSpPr txBox="1"/>
          <p:nvPr/>
        </p:nvSpPr>
        <p:spPr>
          <a:xfrm>
            <a:off x="970570" y="2053493"/>
            <a:ext cx="589039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전반적 만족 차원의 향상적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-0.36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낮아 서비스 품질 개선이 필요함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3" name="zero13">
            <a:extLst>
              <a:ext uri="{FF2B5EF4-FFF2-40B4-BE49-F238E27FC236}">
                <a16:creationId xmlns:a16="http://schemas.microsoft.com/office/drawing/2014/main" id="{AB4AC2B1-37F8-02E3-6E90-E8AEF59F03BE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55AC889A-C83C-1981-67CB-C24812A6D423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29" name="zero15">
            <a:extLst>
              <a:ext uri="{FF2B5EF4-FFF2-40B4-BE49-F238E27FC236}">
                <a16:creationId xmlns:a16="http://schemas.microsoft.com/office/drawing/2014/main" id="{2780B902-22F0-3708-1395-06867A0F1EFA}"/>
              </a:ext>
            </a:extLst>
          </p:cNvPr>
          <p:cNvSpPr txBox="1"/>
          <p:nvPr/>
        </p:nvSpPr>
        <p:spPr>
          <a:xfrm>
            <a:off x="536184" y="5829317"/>
            <a:ext cx="4704814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Box-Plot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분석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구성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특성별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데이터의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중간값과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산포 정도 등의 비교를 통해 서비스 포지셔닝 적절성 혹은 서비스 표준화 수준 등을 평가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만족도 평균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요소별 만족도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표준편차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평균에서 벗어난 정도의 기준이 되는 값으로 표준편차가 클수록 집단 내 만족도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3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ko-KR" altLang="en-US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</p:txBody>
      </p:sp>
      <p:sp>
        <p:nvSpPr>
          <p:cNvPr id="30" name="zero16">
            <a:extLst>
              <a:ext uri="{FF2B5EF4-FFF2-40B4-BE49-F238E27FC236}">
                <a16:creationId xmlns:a16="http://schemas.microsoft.com/office/drawing/2014/main" id="{D9196217-DD31-180E-9589-85E10152BB59}"/>
              </a:ext>
            </a:extLst>
          </p:cNvPr>
          <p:cNvSpPr txBox="1"/>
          <p:nvPr/>
        </p:nvSpPr>
        <p:spPr>
          <a:xfrm>
            <a:off x="5131044" y="5829317"/>
            <a:ext cx="4393956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50%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하위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3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–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분위수를 측정한 값으로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이 클수록 고객마다 제공받은 서비스의 체감 만족 수준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표준화 점수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요소들의 평균과 차를 표준편차로 나눈 값으로 차원 및 요소간 서비스 표준화 수준의 비교 평가가 가능함</a:t>
            </a:r>
          </a:p>
        </p:txBody>
      </p:sp>
      <p:graphicFrame>
        <p:nvGraphicFramePr>
          <p:cNvPr id="31" name="shp4">
            <a:extLst>
              <a:ext uri="{FF2B5EF4-FFF2-40B4-BE49-F238E27FC236}">
                <a16:creationId xmlns:a16="http://schemas.microsoft.com/office/drawing/2014/main" id="{BE062535-0B6D-B3BF-E999-F28539F5F8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4964733"/>
              </p:ext>
            </p:extLst>
          </p:nvPr>
        </p:nvGraphicFramePr>
        <p:xfrm>
          <a:off x="571499" y="3774323"/>
          <a:ext cx="8761399" cy="20549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879">
                  <a:extLst>
                    <a:ext uri="{9D8B030D-6E8A-4147-A177-3AD203B41FA5}">
                      <a16:colId xmlns:a16="http://schemas.microsoft.com/office/drawing/2014/main" val="272643756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494711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90513514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30221553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344512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668979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64023510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8506749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4451377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08858989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8383321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18386964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96513288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86106547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990063853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45947019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0798200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8905173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19825808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163781439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675567338"/>
                    </a:ext>
                  </a:extLst>
                </a:gridCol>
              </a:tblGrid>
              <a:tr h="259033"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9985679"/>
                  </a:ext>
                </a:extLst>
              </a:tr>
              <a:tr h="24176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417997"/>
                  </a:ext>
                </a:extLst>
              </a:tr>
              <a:tr h="259033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표준편차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22.9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19.5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12.2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051298"/>
                  </a:ext>
                </a:extLst>
              </a:tr>
              <a:tr h="25903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3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2123353"/>
                  </a:ext>
                </a:extLst>
              </a:tr>
              <a:tr h="259033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중간값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77.8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9820360"/>
                  </a:ext>
                </a:extLst>
              </a:tr>
              <a:tr h="25903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75.0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72.2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6209706"/>
                  </a:ext>
                </a:extLst>
              </a:tr>
              <a:tr h="25903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IQR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24.8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863062"/>
                  </a:ext>
                </a:extLst>
              </a:tr>
              <a:tr h="259033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표준화 점수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0.12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0.35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0.71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0.55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0.61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0.76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-0.36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-0.08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084130"/>
                  </a:ext>
                </a:extLst>
              </a:tr>
            </a:tbl>
          </a:graphicData>
        </a:graphic>
      </p:graphicFrame>
      <p:graphicFrame>
        <p:nvGraphicFramePr>
          <p:cNvPr id="32" name="shp3">
            <a:extLst>
              <a:ext uri="{FF2B5EF4-FFF2-40B4-BE49-F238E27FC236}">
                <a16:creationId xmlns:a16="http://schemas.microsoft.com/office/drawing/2014/main" id="{12551F9D-CBA4-FEA4-6CC9-8AAD9582629F}"/>
              </a:ext>
            </a:extLst>
          </p:cNvPr>
          <p:cNvGraphicFramePr/>
          <p:nvPr/>
        </p:nvGraphicFramePr>
        <p:xfrm>
          <a:off x="1801906" y="2630979"/>
          <a:ext cx="7530176" cy="1040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34" name="zero19">
            <a:extLst>
              <a:ext uri="{FF2B5EF4-FFF2-40B4-BE49-F238E27FC236}">
                <a16:creationId xmlns:a16="http://schemas.microsoft.com/office/drawing/2014/main" id="{DC868458-2244-3859-3C6A-229412159C42}"/>
              </a:ext>
            </a:extLst>
          </p:cNvPr>
          <p:cNvCxnSpPr>
            <a:cxnSpLocks/>
          </p:cNvCxnSpPr>
          <p:nvPr/>
        </p:nvCxnSpPr>
        <p:spPr>
          <a:xfrm>
            <a:off x="1640541" y="269778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zero21">
            <a:extLst>
              <a:ext uri="{FF2B5EF4-FFF2-40B4-BE49-F238E27FC236}">
                <a16:creationId xmlns:a16="http://schemas.microsoft.com/office/drawing/2014/main" id="{CF823C07-4BBB-30B9-9144-75F3A24DE491}"/>
              </a:ext>
            </a:extLst>
          </p:cNvPr>
          <p:cNvCxnSpPr>
            <a:cxnSpLocks/>
          </p:cNvCxnSpPr>
          <p:nvPr/>
        </p:nvCxnSpPr>
        <p:spPr>
          <a:xfrm>
            <a:off x="1649503" y="314330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zero22">
            <a:extLst>
              <a:ext uri="{FF2B5EF4-FFF2-40B4-BE49-F238E27FC236}">
                <a16:creationId xmlns:a16="http://schemas.microsoft.com/office/drawing/2014/main" id="{8FD801F4-8945-C421-F25D-867D0CCF366B}"/>
              </a:ext>
            </a:extLst>
          </p:cNvPr>
          <p:cNvSpPr txBox="1"/>
          <p:nvPr/>
        </p:nvSpPr>
        <p:spPr>
          <a:xfrm>
            <a:off x="516310" y="2579868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만족</a:t>
            </a:r>
          </a:p>
        </p:txBody>
      </p:sp>
      <p:sp>
        <p:nvSpPr>
          <p:cNvPr id="38" name="zero23">
            <a:extLst>
              <a:ext uri="{FF2B5EF4-FFF2-40B4-BE49-F238E27FC236}">
                <a16:creationId xmlns:a16="http://schemas.microsoft.com/office/drawing/2014/main" id="{022A3EB2-00F8-00DB-0C27-F7F55146582A}"/>
              </a:ext>
            </a:extLst>
          </p:cNvPr>
          <p:cNvSpPr txBox="1"/>
          <p:nvPr/>
        </p:nvSpPr>
        <p:spPr>
          <a:xfrm>
            <a:off x="503449" y="3451951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불만족</a:t>
            </a:r>
            <a:endParaRPr lang="ko-KR" altLang="en-US" sz="10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9" name="zero24">
            <a:extLst>
              <a:ext uri="{FF2B5EF4-FFF2-40B4-BE49-F238E27FC236}">
                <a16:creationId xmlns:a16="http://schemas.microsoft.com/office/drawing/2014/main" id="{EEA7ED51-8461-9AAF-C0F8-3D84C77058A6}"/>
              </a:ext>
            </a:extLst>
          </p:cNvPr>
          <p:cNvSpPr txBox="1"/>
          <p:nvPr/>
        </p:nvSpPr>
        <p:spPr>
          <a:xfrm>
            <a:off x="1163011" y="2584631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100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zero25">
            <a:extLst>
              <a:ext uri="{FF2B5EF4-FFF2-40B4-BE49-F238E27FC236}">
                <a16:creationId xmlns:a16="http://schemas.microsoft.com/office/drawing/2014/main" id="{347E194E-B9F8-C3CF-F337-C8484A6D497C}"/>
              </a:ext>
            </a:extLst>
          </p:cNvPr>
          <p:cNvSpPr txBox="1"/>
          <p:nvPr/>
        </p:nvSpPr>
        <p:spPr>
          <a:xfrm>
            <a:off x="1177148" y="3028367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50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zero26">
            <a:extLst>
              <a:ext uri="{FF2B5EF4-FFF2-40B4-BE49-F238E27FC236}">
                <a16:creationId xmlns:a16="http://schemas.microsoft.com/office/drawing/2014/main" id="{DEC269CD-0A6F-3F7C-B9F9-EBCC68FB1F8A}"/>
              </a:ext>
            </a:extLst>
          </p:cNvPr>
          <p:cNvSpPr txBox="1"/>
          <p:nvPr/>
        </p:nvSpPr>
        <p:spPr>
          <a:xfrm>
            <a:off x="1159219" y="3472103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D93A87DE-B064-2EB1-4356-A0F8D50EA6D4}"/>
              </a:ext>
            </a:extLst>
          </p:cNvPr>
          <p:cNvSpPr/>
          <p:nvPr/>
        </p:nvSpPr>
        <p:spPr>
          <a:xfrm>
            <a:off x="3060811" y="3540845"/>
            <a:ext cx="126778" cy="11397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zero20">
            <a:extLst>
              <a:ext uri="{FF2B5EF4-FFF2-40B4-BE49-F238E27FC236}">
                <a16:creationId xmlns:a16="http://schemas.microsoft.com/office/drawing/2014/main" id="{AD571F5A-C15D-6304-FB81-E6FCBC96B5B1}"/>
              </a:ext>
            </a:extLst>
          </p:cNvPr>
          <p:cNvCxnSpPr>
            <a:cxnSpLocks/>
          </p:cNvCxnSpPr>
          <p:nvPr/>
        </p:nvCxnSpPr>
        <p:spPr>
          <a:xfrm>
            <a:off x="1640541" y="3591529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219330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zero0">
            <a:extLst>
              <a:ext uri="{FF2B5EF4-FFF2-40B4-BE49-F238E27FC236}">
                <a16:creationId xmlns:a16="http://schemas.microsoft.com/office/drawing/2014/main" id="{8C2A1FC7-17FD-4FA9-898F-54FF718CA272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zero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2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(1)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64" name="zero3">
            <a:extLst>
              <a:ext uri="{FF2B5EF4-FFF2-40B4-BE49-F238E27FC236}">
                <a16:creationId xmlns:a16="http://schemas.microsoft.com/office/drawing/2014/main" id="{B1C1C180-6BBB-4597-BF6B-FF40B0043698}"/>
              </a:ext>
            </a:extLst>
          </p:cNvPr>
          <p:cNvGrpSpPr/>
          <p:nvPr/>
        </p:nvGrpSpPr>
        <p:grpSpPr>
          <a:xfrm>
            <a:off x="570134" y="1221279"/>
            <a:ext cx="135631" cy="218268"/>
            <a:chOff x="428625" y="1031081"/>
            <a:chExt cx="180524" cy="290514"/>
          </a:xfrm>
        </p:grpSpPr>
        <p:sp>
          <p:nvSpPr>
            <p:cNvPr id="70" name="평행 사변형 69">
              <a:extLst>
                <a:ext uri="{FF2B5EF4-FFF2-40B4-BE49-F238E27FC236}">
                  <a16:creationId xmlns:a16="http://schemas.microsoft.com/office/drawing/2014/main" id="{185DD18E-190C-4FDF-A547-0588F6D6ED3A}"/>
                </a:ext>
              </a:extLst>
            </p:cNvPr>
            <p:cNvSpPr/>
            <p:nvPr/>
          </p:nvSpPr>
          <p:spPr>
            <a:xfrm>
              <a:off x="428625" y="1031081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  <p:sp>
          <p:nvSpPr>
            <p:cNvPr id="71" name="평행 사변형 70">
              <a:extLst>
                <a:ext uri="{FF2B5EF4-FFF2-40B4-BE49-F238E27FC236}">
                  <a16:creationId xmlns:a16="http://schemas.microsoft.com/office/drawing/2014/main" id="{C52BDE0F-C502-47FE-9F5C-17A1265A3255}"/>
                </a:ext>
              </a:extLst>
            </p:cNvPr>
            <p:cNvSpPr/>
            <p:nvPr/>
          </p:nvSpPr>
          <p:spPr>
            <a:xfrm>
              <a:off x="428625" y="1185863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1D8F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</p:grp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2081558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zero5">
            <a:extLst>
              <a:ext uri="{FF2B5EF4-FFF2-40B4-BE49-F238E27FC236}">
                <a16:creationId xmlns:a16="http://schemas.microsoft.com/office/drawing/2014/main" id="{0EB30AB9-3226-EC55-C9E8-0A5EE3EB14C8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052118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 상대적으로 약함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kumimoji="0"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낮은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** 상대적으로 강함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높은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110C635B-DA0B-4761-874B-E20F0E217072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zero7">
            <a:extLst>
              <a:ext uri="{FF2B5EF4-FFF2-40B4-BE49-F238E27FC236}">
                <a16:creationId xmlns:a16="http://schemas.microsoft.com/office/drawing/2014/main" id="{9C5CC6BF-F85C-DB6A-A459-A5EDC3920D7F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전체 대비 강 ∙ 약점</a:t>
            </a:r>
          </a:p>
        </p:txBody>
      </p:sp>
      <p:grpSp>
        <p:nvGrpSpPr>
          <p:cNvPr id="30" name="zero8">
            <a:extLst>
              <a:ext uri="{FF2B5EF4-FFF2-40B4-BE49-F238E27FC236}">
                <a16:creationId xmlns:a16="http://schemas.microsoft.com/office/drawing/2014/main" id="{3711066B-7980-4FE6-AE5D-31348D5292EC}"/>
              </a:ext>
            </a:extLst>
          </p:cNvPr>
          <p:cNvGrpSpPr/>
          <p:nvPr/>
        </p:nvGrpSpPr>
        <p:grpSpPr>
          <a:xfrm>
            <a:off x="6575192" y="2179135"/>
            <a:ext cx="2731705" cy="161583"/>
            <a:chOff x="6143392" y="2179135"/>
            <a:chExt cx="2731705" cy="161583"/>
          </a:xfrm>
        </p:grpSpPr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03480DDE-9A71-4949-87BC-7EEBA2D47AC1}"/>
                </a:ext>
              </a:extLst>
            </p:cNvPr>
            <p:cNvGrpSpPr/>
            <p:nvPr/>
          </p:nvGrpSpPr>
          <p:grpSpPr>
            <a:xfrm>
              <a:off x="6143392" y="2186481"/>
              <a:ext cx="924717" cy="146894"/>
              <a:chOff x="5469589" y="2248148"/>
              <a:chExt cx="1017189" cy="161583"/>
            </a:xfrm>
          </p:grpSpPr>
          <p:sp>
            <p:nvSpPr>
              <p:cNvPr id="9" name="직사각형 45">
                <a:extLst>
                  <a:ext uri="{FF2B5EF4-FFF2-40B4-BE49-F238E27FC236}">
                    <a16:creationId xmlns:a16="http://schemas.microsoft.com/office/drawing/2014/main" id="{EA8A97DB-AFC4-86C3-5557-D08C0FF11D0B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D3F2FD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10" name="Text Box 3173">
                <a:extLst>
                  <a:ext uri="{FF2B5EF4-FFF2-40B4-BE49-F238E27FC236}">
                    <a16:creationId xmlns:a16="http://schemas.microsoft.com/office/drawing/2014/main" id="{D745BB1A-3173-7CAF-9BA8-9590E67EE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8148"/>
                <a:ext cx="859210" cy="161583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 dirty="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약함*</a:t>
                </a:r>
              </a:p>
            </p:txBody>
          </p:sp>
        </p:grp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52F0DB7D-36AC-43F1-9409-EC782DD502C4}"/>
                </a:ext>
              </a:extLst>
            </p:cNvPr>
            <p:cNvGrpSpPr/>
            <p:nvPr/>
          </p:nvGrpSpPr>
          <p:grpSpPr>
            <a:xfrm>
              <a:off x="7845019" y="2179135"/>
              <a:ext cx="1030078" cy="161583"/>
              <a:chOff x="5469589" y="2240067"/>
              <a:chExt cx="1133086" cy="177741"/>
            </a:xfrm>
          </p:grpSpPr>
          <p:sp>
            <p:nvSpPr>
              <p:cNvPr id="37" name="직사각형 45">
                <a:extLst>
                  <a:ext uri="{FF2B5EF4-FFF2-40B4-BE49-F238E27FC236}">
                    <a16:creationId xmlns:a16="http://schemas.microsoft.com/office/drawing/2014/main" id="{274F7A56-7498-437C-9742-EC54E5160B51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FAD4CA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38" name="Text Box 3173">
                <a:extLst>
                  <a:ext uri="{FF2B5EF4-FFF2-40B4-BE49-F238E27FC236}">
                    <a16:creationId xmlns:a16="http://schemas.microsoft.com/office/drawing/2014/main" id="{514316E8-CCDF-48C0-A782-BB418E4CC3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0067"/>
                <a:ext cx="975107" cy="177741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강함**</a:t>
                </a:r>
              </a:p>
            </p:txBody>
          </p:sp>
        </p:grpSp>
      </p:grp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911A0224-8736-2C95-D193-6F02B649355C}"/>
              </a:ext>
            </a:extLst>
          </p:cNvPr>
          <p:cNvGraphicFramePr>
            <a:graphicFrameLocks noGrp="1"/>
          </p:cNvGraphicFramePr>
          <p:nvPr/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005583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1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(2)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70" name="zero2">
            <a:extLst>
              <a:ext uri="{FF2B5EF4-FFF2-40B4-BE49-F238E27FC236}">
                <a16:creationId xmlns:a16="http://schemas.microsoft.com/office/drawing/2014/main" id="{185DD18E-190C-4FDF-A547-0588F6D6ED3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1" name="zero3">
            <a:extLst>
              <a:ext uri="{FF2B5EF4-FFF2-40B4-BE49-F238E27FC236}">
                <a16:creationId xmlns:a16="http://schemas.microsoft.com/office/drawing/2014/main" id="{C52BDE0F-C502-47FE-9F5C-17A1265A3255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2062397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zero5">
            <a:extLst>
              <a:ext uri="{FF2B5EF4-FFF2-40B4-BE49-F238E27FC236}">
                <a16:creationId xmlns:a16="http://schemas.microsoft.com/office/drawing/2014/main" id="{7B9D8D42-6D1C-47FA-8973-8DCD704D2160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89863AAD-B69B-41D8-A0E4-699C8C40D1EE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최고 점수 대비 강 ∙ 약점 </a:t>
            </a:r>
          </a:p>
        </p:txBody>
      </p:sp>
      <p:sp>
        <p:nvSpPr>
          <p:cNvPr id="34" name="zero7">
            <a:extLst>
              <a:ext uri="{FF2B5EF4-FFF2-40B4-BE49-F238E27FC236}">
                <a16:creationId xmlns:a16="http://schemas.microsoft.com/office/drawing/2014/main" id="{DADCB6DB-B3B6-4B6E-9B1C-49A6FCA4C854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zero8">
            <a:extLst>
              <a:ext uri="{FF2B5EF4-FFF2-40B4-BE49-F238E27FC236}">
                <a16:creationId xmlns:a16="http://schemas.microsoft.com/office/drawing/2014/main" id="{8FED3B22-B382-497F-8C43-1255A39B6CE1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221075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 우선개선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가장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** 점진개선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두번째로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</p:txBody>
      </p:sp>
      <p:sp>
        <p:nvSpPr>
          <p:cNvPr id="44" name="zero9">
            <a:extLst>
              <a:ext uri="{FF2B5EF4-FFF2-40B4-BE49-F238E27FC236}">
                <a16:creationId xmlns:a16="http://schemas.microsoft.com/office/drawing/2014/main" id="{5A118F7D-AD00-4843-9CCB-82247CB916F4}"/>
              </a:ext>
            </a:extLst>
          </p:cNvPr>
          <p:cNvSpPr/>
          <p:nvPr/>
        </p:nvSpPr>
        <p:spPr>
          <a:xfrm>
            <a:off x="6575164" y="2217397"/>
            <a:ext cx="85059" cy="85058"/>
          </a:xfrm>
          <a:prstGeom prst="rect">
            <a:avLst/>
          </a:prstGeom>
          <a:solidFill>
            <a:srgbClr val="D3F2FD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5" name="zero10">
            <a:extLst>
              <a:ext uri="{FF2B5EF4-FFF2-40B4-BE49-F238E27FC236}">
                <a16:creationId xmlns:a16="http://schemas.microsoft.com/office/drawing/2014/main" id="{AE67F1A8-BEAE-41E2-B10B-8E72DE7A5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8781" y="2179136"/>
            <a:ext cx="482504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우선개선*</a:t>
            </a:r>
          </a:p>
        </p:txBody>
      </p:sp>
      <p:sp>
        <p:nvSpPr>
          <p:cNvPr id="40" name="zero13">
            <a:extLst>
              <a:ext uri="{FF2B5EF4-FFF2-40B4-BE49-F238E27FC236}">
                <a16:creationId xmlns:a16="http://schemas.microsoft.com/office/drawing/2014/main" id="{E06C0D72-C140-44D9-8AD2-EB13B3CE7236}"/>
              </a:ext>
            </a:extLst>
          </p:cNvPr>
          <p:cNvSpPr/>
          <p:nvPr/>
        </p:nvSpPr>
        <p:spPr>
          <a:xfrm>
            <a:off x="8276824" y="2217399"/>
            <a:ext cx="85059" cy="85058"/>
          </a:xfrm>
          <a:prstGeom prst="rect">
            <a:avLst/>
          </a:prstGeom>
          <a:solidFill>
            <a:srgbClr val="FAD4CA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1" name="zero14">
            <a:extLst>
              <a:ext uri="{FF2B5EF4-FFF2-40B4-BE49-F238E27FC236}">
                <a16:creationId xmlns:a16="http://schemas.microsoft.com/office/drawing/2014/main" id="{9DB0D36F-FA00-41BA-BE64-387A49B7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441" y="2179135"/>
            <a:ext cx="532838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점진개선**</a:t>
            </a:r>
          </a:p>
        </p:txBody>
      </p: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61C12333-1841-7397-B4D6-45A422BA01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4557611"/>
              </p:ext>
            </p:extLst>
          </p:nvPr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540317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zero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593000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IPA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2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3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4" name="zero4">
            <a:extLst>
              <a:ext uri="{FF2B5EF4-FFF2-40B4-BE49-F238E27FC236}">
                <a16:creationId xmlns:a16="http://schemas.microsoft.com/office/drawing/2014/main" id="{BDDC47F5-D7E2-4DC9-83CF-D50BF477DE42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0" name="zero5">
            <a:extLst>
              <a:ext uri="{FF2B5EF4-FFF2-40B4-BE49-F238E27FC236}">
                <a16:creationId xmlns:a16="http://schemas.microsoft.com/office/drawing/2014/main" id="{B20E74C1-1E43-43AB-981F-620D22F48503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1" name="zero6">
            <a:extLst>
              <a:ext uri="{FF2B5EF4-FFF2-40B4-BE49-F238E27FC236}">
                <a16:creationId xmlns:a16="http://schemas.microsoft.com/office/drawing/2014/main" id="{BF3BB10C-819B-4FE5-88B1-3ED78D558FAF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8" name="zero7">
            <a:extLst>
              <a:ext uri="{FF2B5EF4-FFF2-40B4-BE49-F238E27FC236}">
                <a16:creationId xmlns:a16="http://schemas.microsoft.com/office/drawing/2014/main" id="{A289A210-CB6D-4B17-A865-498D7FAE3F3E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grpSp>
        <p:nvGrpSpPr>
          <p:cNvPr id="3" name="zero8">
            <a:extLst>
              <a:ext uri="{FF2B5EF4-FFF2-40B4-BE49-F238E27FC236}">
                <a16:creationId xmlns:a16="http://schemas.microsoft.com/office/drawing/2014/main" id="{C92EA5C9-1987-4B93-9708-DA8588612993}"/>
              </a:ext>
            </a:extLst>
          </p:cNvPr>
          <p:cNvGrpSpPr/>
          <p:nvPr/>
        </p:nvGrpSpPr>
        <p:grpSpPr>
          <a:xfrm>
            <a:off x="472207" y="2313716"/>
            <a:ext cx="4096862" cy="4038477"/>
            <a:chOff x="472207" y="2313716"/>
            <a:chExt cx="4096862" cy="4038477"/>
          </a:xfrm>
        </p:grpSpPr>
        <p:sp>
          <p:nvSpPr>
            <p:cNvPr id="159" name="양쪽 모서리가 둥근 사각형 61">
              <a:extLst>
                <a:ext uri="{FF2B5EF4-FFF2-40B4-BE49-F238E27FC236}">
                  <a16:creationId xmlns:a16="http://schemas.microsoft.com/office/drawing/2014/main" id="{11DF96FB-1E23-1D67-4F40-364434CC4309}"/>
                </a:ext>
              </a:extLst>
            </p:cNvPr>
            <p:cNvSpPr/>
            <p:nvPr/>
          </p:nvSpPr>
          <p:spPr>
            <a:xfrm>
              <a:off x="809588" y="5775624"/>
              <a:ext cx="770269" cy="199936"/>
            </a:xfrm>
            <a:prstGeom prst="round2SameRect">
              <a:avLst>
                <a:gd name="adj1" fmla="val 0"/>
                <a:gd name="adj2" fmla="val 48785"/>
              </a:avLst>
            </a:prstGeom>
            <a:solidFill>
              <a:srgbClr val="FAD8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점진개선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0" name="양쪽 모서리가 둥근 사각형 62">
              <a:extLst>
                <a:ext uri="{FF2B5EF4-FFF2-40B4-BE49-F238E27FC236}">
                  <a16:creationId xmlns:a16="http://schemas.microsoft.com/office/drawing/2014/main" id="{293D51A7-B658-6DF9-2EBA-ECB38315B80E}"/>
                </a:ext>
              </a:extLst>
            </p:cNvPr>
            <p:cNvSpPr/>
            <p:nvPr/>
          </p:nvSpPr>
          <p:spPr>
            <a:xfrm>
              <a:off x="3727906" y="5775624"/>
              <a:ext cx="770269" cy="199936"/>
            </a:xfrm>
            <a:prstGeom prst="round2SameRect">
              <a:avLst>
                <a:gd name="adj1" fmla="val 0"/>
                <a:gd name="adj2" fmla="val 45915"/>
              </a:avLst>
            </a:prstGeom>
            <a:solidFill>
              <a:srgbClr val="DAE3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지속관리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1" name="양쪽 모서리가 둥근 사각형 63">
              <a:extLst>
                <a:ext uri="{FF2B5EF4-FFF2-40B4-BE49-F238E27FC236}">
                  <a16:creationId xmlns:a16="http://schemas.microsoft.com/office/drawing/2014/main" id="{C0E421DF-14C4-C21B-D4EC-D67E85E662B7}"/>
                </a:ext>
              </a:extLst>
            </p:cNvPr>
            <p:cNvSpPr/>
            <p:nvPr/>
          </p:nvSpPr>
          <p:spPr>
            <a:xfrm>
              <a:off x="809588" y="2660778"/>
              <a:ext cx="770269" cy="199936"/>
            </a:xfrm>
            <a:prstGeom prst="round2SameRect">
              <a:avLst>
                <a:gd name="adj1" fmla="val 45364"/>
                <a:gd name="adj2" fmla="val 0"/>
              </a:avLst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ctr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1" i="0" u="none" strike="noStrike" kern="1200" cap="none" spc="-100" normalizeH="0" baseline="0" noProof="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집중개선</a:t>
              </a:r>
              <a:endParaRPr kumimoji="1" lang="ko-KR" altLang="en-US" sz="1000" b="1" i="0" u="none" strike="noStrike" kern="1200" cap="none" spc="-100" normalizeH="0" baseline="0" noProof="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2" name="양쪽 모서리가 둥근 사각형 64">
              <a:extLst>
                <a:ext uri="{FF2B5EF4-FFF2-40B4-BE49-F238E27FC236}">
                  <a16:creationId xmlns:a16="http://schemas.microsoft.com/office/drawing/2014/main" id="{20F60167-383F-E221-C09F-F268C2AEBE7F}"/>
                </a:ext>
              </a:extLst>
            </p:cNvPr>
            <p:cNvSpPr/>
            <p:nvPr/>
          </p:nvSpPr>
          <p:spPr>
            <a:xfrm>
              <a:off x="3727906" y="2660778"/>
              <a:ext cx="770269" cy="199936"/>
            </a:xfrm>
            <a:prstGeom prst="round2SameRect">
              <a:avLst>
                <a:gd name="adj1" fmla="val 42494"/>
                <a:gd name="adj2" fmla="val 0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유지강화</a:t>
              </a:r>
              <a:endParaRPr kumimoji="1" lang="ko-KR" altLang="en-US" sz="1000" b="1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3" name="직사각형 162">
              <a:extLst>
                <a:ext uri="{FF2B5EF4-FFF2-40B4-BE49-F238E27FC236}">
                  <a16:creationId xmlns:a16="http://schemas.microsoft.com/office/drawing/2014/main" id="{66A694F0-892D-4A99-C1EB-912CA98B7ACD}"/>
                </a:ext>
              </a:extLst>
            </p:cNvPr>
            <p:cNvSpPr/>
            <p:nvPr/>
          </p:nvSpPr>
          <p:spPr>
            <a:xfrm>
              <a:off x="809588" y="2854392"/>
              <a:ext cx="3688587" cy="29275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58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Text Box 36">
              <a:extLst>
                <a:ext uri="{FF2B5EF4-FFF2-40B4-BE49-F238E27FC236}">
                  <a16:creationId xmlns:a16="http://schemas.microsoft.com/office/drawing/2014/main" id="{43644963-B41D-3003-8A35-A173C9F32D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455" y="2762689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65" name="아래쪽 화살표 67">
              <a:extLst>
                <a:ext uri="{FF2B5EF4-FFF2-40B4-BE49-F238E27FC236}">
                  <a16:creationId xmlns:a16="http://schemas.microsoft.com/office/drawing/2014/main" id="{8879D8D7-8774-8E4C-77BF-8E7C0D5DFED7}"/>
                </a:ext>
              </a:extLst>
            </p:cNvPr>
            <p:cNvSpPr/>
            <p:nvPr/>
          </p:nvSpPr>
          <p:spPr>
            <a:xfrm rot="10800000">
              <a:off x="530606" y="2979153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6" name="Text Box 96">
              <a:extLst>
                <a:ext uri="{FF2B5EF4-FFF2-40B4-BE49-F238E27FC236}">
                  <a16:creationId xmlns:a16="http://schemas.microsoft.com/office/drawing/2014/main" id="{F3E71C3D-EB39-EB08-A7D6-C3A2161540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196" y="4085698"/>
              <a:ext cx="76268" cy="606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중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요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도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7" name="아래쪽 화살표 69">
              <a:extLst>
                <a:ext uri="{FF2B5EF4-FFF2-40B4-BE49-F238E27FC236}">
                  <a16:creationId xmlns:a16="http://schemas.microsoft.com/office/drawing/2014/main" id="{13F66D96-58F4-509D-9278-B8CDE2675ED5}"/>
                </a:ext>
              </a:extLst>
            </p:cNvPr>
            <p:cNvSpPr/>
            <p:nvPr/>
          </p:nvSpPr>
          <p:spPr>
            <a:xfrm rot="16200000">
              <a:off x="3481759" y="5490840"/>
              <a:ext cx="158359" cy="1488043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black">
                    <a:lumMod val="75000"/>
                    <a:lumOff val="25000"/>
                  </a:prst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8" name="아래쪽 화살표 70">
              <a:extLst>
                <a:ext uri="{FF2B5EF4-FFF2-40B4-BE49-F238E27FC236}">
                  <a16:creationId xmlns:a16="http://schemas.microsoft.com/office/drawing/2014/main" id="{1BE7B23E-B06C-A019-E576-88D301E55AB1}"/>
                </a:ext>
              </a:extLst>
            </p:cNvPr>
            <p:cNvSpPr/>
            <p:nvPr/>
          </p:nvSpPr>
          <p:spPr>
            <a:xfrm rot="5400000">
              <a:off x="1518008" y="5485572"/>
              <a:ext cx="158359" cy="1484146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white"/>
                </a:solidFill>
                <a:latin typeface="+mj-ea"/>
                <a:ea typeface="+mj-ea"/>
              </a:endParaRPr>
            </a:p>
          </p:txBody>
        </p:sp>
        <p:sp>
          <p:nvSpPr>
            <p:cNvPr id="169" name="Text Box 37">
              <a:extLst>
                <a:ext uri="{FF2B5EF4-FFF2-40B4-BE49-F238E27FC236}">
                  <a16:creationId xmlns:a16="http://schemas.microsoft.com/office/drawing/2014/main" id="{2BC9CD11-6CAA-37F8-F6F6-488E338B9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207" y="5636254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低</a:t>
              </a:r>
            </a:p>
          </p:txBody>
        </p:sp>
        <p:sp>
          <p:nvSpPr>
            <p:cNvPr id="170" name="아래쪽 화살표 72">
              <a:extLst>
                <a:ext uri="{FF2B5EF4-FFF2-40B4-BE49-F238E27FC236}">
                  <a16:creationId xmlns:a16="http://schemas.microsoft.com/office/drawing/2014/main" id="{E8BBBAA8-A53A-F59C-D48A-9AB62EACEF8D}"/>
                </a:ext>
              </a:extLst>
            </p:cNvPr>
            <p:cNvSpPr/>
            <p:nvPr/>
          </p:nvSpPr>
          <p:spPr>
            <a:xfrm>
              <a:off x="533443" y="4562139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1" name="Text Box 36">
              <a:extLst>
                <a:ext uri="{FF2B5EF4-FFF2-40B4-BE49-F238E27FC236}">
                  <a16:creationId xmlns:a16="http://schemas.microsoft.com/office/drawing/2014/main" id="{959A6425-23E9-0B43-5CC9-530B923F5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1811" y="6105972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72" name="Text Box 97">
              <a:extLst>
                <a:ext uri="{FF2B5EF4-FFF2-40B4-BE49-F238E27FC236}">
                  <a16:creationId xmlns:a16="http://schemas.microsoft.com/office/drawing/2014/main" id="{50584222-0CE9-DA2B-BA14-7989A9534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9414" y="6178229"/>
              <a:ext cx="452053" cy="1687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>
                <a:spcBef>
                  <a:spcPct val="0"/>
                </a:spcBef>
                <a:defRPr kumimoji="1" sz="1000" b="1" spc="-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함초롬돋움" panose="02030504000101010101" pitchFamily="18" charset="-127"/>
                </a:defRPr>
              </a:lvl1pPr>
              <a:lvl2pPr marL="515813" defTabSz="1031626">
                <a:defRPr sz="2000"/>
              </a:lvl2pPr>
              <a:lvl3pPr marL="1031626" defTabSz="1031626">
                <a:defRPr sz="2000"/>
              </a:lvl3pPr>
              <a:lvl4pPr marL="1547439" defTabSz="1031626">
                <a:defRPr sz="2000"/>
              </a:lvl4pPr>
              <a:lvl5pPr marL="2063252" defTabSz="1031626">
                <a:defRPr sz="2000"/>
              </a:lvl5pPr>
              <a:lvl6pPr marL="2579065" defTabSz="1031626">
                <a:defRPr sz="2000"/>
              </a:lvl6pPr>
              <a:lvl7pPr marL="3094878" defTabSz="1031626">
                <a:defRPr sz="2000"/>
              </a:lvl7pPr>
              <a:lvl8pPr marL="3610691" defTabSz="1031626">
                <a:defRPr sz="2000"/>
              </a:lvl8pPr>
              <a:lvl9pPr marL="4126504" defTabSz="1031626">
                <a:defRPr sz="2000"/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만족도</a:t>
              </a:r>
              <a:endParaRPr kumimoji="1" lang="ko-KR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graphicFrame>
          <p:nvGraphicFramePr>
            <p:cNvPr id="173" name="box">
              <a:extLst>
                <a:ext uri="{FF2B5EF4-FFF2-40B4-BE49-F238E27FC236}">
                  <a16:creationId xmlns:a16="http://schemas.microsoft.com/office/drawing/2014/main" id="{3C4A79DA-540B-3159-9CA1-18AD572CC888}"/>
                </a:ext>
              </a:extLst>
            </p:cNvPr>
            <p:cNvGraphicFramePr/>
            <p:nvPr/>
          </p:nvGraphicFramePr>
          <p:xfrm>
            <a:off x="794419" y="2836342"/>
            <a:ext cx="3674915" cy="293648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79" name="타원 78">
              <a:extLst>
                <a:ext uri="{FF2B5EF4-FFF2-40B4-BE49-F238E27FC236}">
                  <a16:creationId xmlns:a16="http://schemas.microsoft.com/office/drawing/2014/main" id="{F71C2594-69E1-4253-AB2B-F654E5395E5D}"/>
                </a:ext>
              </a:extLst>
            </p:cNvPr>
            <p:cNvSpPr/>
            <p:nvPr/>
          </p:nvSpPr>
          <p:spPr>
            <a:xfrm>
              <a:off x="666887" y="2313716"/>
              <a:ext cx="41663" cy="41663"/>
            </a:xfrm>
            <a:prstGeom prst="ellipse">
              <a:avLst/>
            </a:prstGeom>
            <a:solidFill>
              <a:srgbClr val="F6F6F6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 latinLnBrk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kern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2A303A"/>
                </a:solidFill>
                <a:latin typeface="Times New Roman"/>
                <a:ea typeface="맑은 고딕"/>
              </a:endParaRPr>
            </a:p>
          </p:txBody>
        </p:sp>
      </p:grpSp>
      <p:sp>
        <p:nvSpPr>
          <p:cNvPr id="109" name="shp1">
            <a:extLst>
              <a:ext uri="{FF2B5EF4-FFF2-40B4-BE49-F238E27FC236}">
                <a16:creationId xmlns:a16="http://schemas.microsoft.com/office/drawing/2014/main" id="{BAC80691-8FD4-4B54-8BED-052815EE76E4}"/>
              </a:ext>
            </a:extLst>
          </p:cNvPr>
          <p:cNvSpPr txBox="1"/>
          <p:nvPr/>
        </p:nvSpPr>
        <p:spPr>
          <a:xfrm>
            <a:off x="970570" y="1784739"/>
            <a:ext cx="826476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집중개선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요인으로 서비스 과정의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대응성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서비스 환경의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편의성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서비스 결과의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충족성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신뢰성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신속성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항목이 도출되어 개선이 필요함</a:t>
            </a:r>
          </a:p>
        </p:txBody>
      </p:sp>
      <p:sp>
        <p:nvSpPr>
          <p:cNvPr id="111" name="zero10">
            <a:extLst>
              <a:ext uri="{FF2B5EF4-FFF2-40B4-BE49-F238E27FC236}">
                <a16:creationId xmlns:a16="http://schemas.microsoft.com/office/drawing/2014/main" id="{924B5B35-A365-46DA-BD9E-C36D19BB154B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6" name="zero11">
            <a:extLst>
              <a:ext uri="{FF2B5EF4-FFF2-40B4-BE49-F238E27FC236}">
                <a16:creationId xmlns:a16="http://schemas.microsoft.com/office/drawing/2014/main" id="{F5F27603-E9AA-4B29-A81C-E62A4A5E415C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D41941A8-DC46-2729-E426-1D4EB5A761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8784718"/>
              </p:ext>
            </p:extLst>
          </p:nvPr>
        </p:nvGraphicFramePr>
        <p:xfrm>
          <a:off x="4667251" y="2854394"/>
          <a:ext cx="4665665" cy="3492562"/>
        </p:xfrm>
        <a:graphic>
          <a:graphicData uri="http://schemas.openxmlformats.org/drawingml/2006/table">
            <a:tbl>
              <a:tblPr/>
              <a:tblGrid>
                <a:gridCol w="326165">
                  <a:extLst>
                    <a:ext uri="{9D8B030D-6E8A-4147-A177-3AD203B41FA5}">
                      <a16:colId xmlns:a16="http://schemas.microsoft.com/office/drawing/2014/main" val="3893664110"/>
                    </a:ext>
                  </a:extLst>
                </a:gridCol>
                <a:gridCol w="512547">
                  <a:extLst>
                    <a:ext uri="{9D8B030D-6E8A-4147-A177-3AD203B41FA5}">
                      <a16:colId xmlns:a16="http://schemas.microsoft.com/office/drawing/2014/main" val="2843097931"/>
                    </a:ext>
                  </a:extLst>
                </a:gridCol>
                <a:gridCol w="442654">
                  <a:extLst>
                    <a:ext uri="{9D8B030D-6E8A-4147-A177-3AD203B41FA5}">
                      <a16:colId xmlns:a16="http://schemas.microsoft.com/office/drawing/2014/main" val="2536529770"/>
                    </a:ext>
                  </a:extLst>
                </a:gridCol>
                <a:gridCol w="2801683">
                  <a:extLst>
                    <a:ext uri="{9D8B030D-6E8A-4147-A177-3AD203B41FA5}">
                      <a16:colId xmlns:a16="http://schemas.microsoft.com/office/drawing/2014/main" val="813959232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1448768667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1319354557"/>
                    </a:ext>
                  </a:extLst>
                </a:gridCol>
              </a:tblGrid>
              <a:tr h="191452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4229715"/>
                  </a:ext>
                </a:extLst>
              </a:tr>
              <a:tr h="220074">
                <a:tc rowSpan="5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4160605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75.2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12720978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 직원들은 고객의 불편을 해소하기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0338968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공영주차장과 관련된 업무 처리는 신뢰할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9038108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 관련 요청사항을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8516295"/>
                  </a:ext>
                </a:extLst>
              </a:tr>
              <a:tr h="220074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점진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공영주차장에 대한 안내가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9017905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시설이 쾌적하고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8453585"/>
                  </a:ext>
                </a:extLst>
              </a:tr>
              <a:tr h="220074">
                <a:tc rowSpan="5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
관리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AE3F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지역주민에게 도움이 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8287010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공영주차장의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87.8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1024549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공영주차장의 직원들은 업무에 대해 잘 알고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7173335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이용객에게 유익하다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9715327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관내 주차문제 해결에 기여한다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7897687"/>
                  </a:ext>
                </a:extLst>
              </a:tr>
              <a:tr h="220074"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 dirty="0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유지
강화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F5BA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설치목적에 맞게 잘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84.8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1143738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50" b="0" i="0" u="none" strike="noStrike" dirty="0">
                        <a:solidFill>
                          <a:srgbClr val="FFFFFF"/>
                        </a:solidFill>
                        <a:effectLst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F5BA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누구나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2642492"/>
                  </a:ext>
                </a:extLst>
              </a:tr>
              <a:tr h="220074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50" b="0" i="0" u="none" strike="noStrike" dirty="0">
                        <a:solidFill>
                          <a:srgbClr val="FFFFFF"/>
                        </a:solidFill>
                        <a:effectLst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F5BA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공영주차장을 계속 이용할 생각이다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89.3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7726098"/>
                  </a:ext>
                </a:extLst>
              </a:tr>
            </a:tbl>
          </a:graphicData>
        </a:graphic>
      </p:graphicFrame>
      <p:sp>
        <p:nvSpPr>
          <p:cNvPr id="7" name="copyLabel1">
            <a:extLst>
              <a:ext uri="{FF2B5EF4-FFF2-40B4-BE49-F238E27FC236}">
                <a16:creationId xmlns:a16="http://schemas.microsoft.com/office/drawing/2014/main" id="{D26F7D20-57F1-F4B2-9D56-17A3A5EC47E6}"/>
              </a:ext>
            </a:extLst>
          </p:cNvPr>
          <p:cNvSpPr/>
          <p:nvPr/>
        </p:nvSpPr>
        <p:spPr>
          <a:xfrm>
            <a:off x="560032" y="307188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8" name="copyPoint1">
            <a:extLst>
              <a:ext uri="{FF2B5EF4-FFF2-40B4-BE49-F238E27FC236}">
                <a16:creationId xmlns:a16="http://schemas.microsoft.com/office/drawing/2014/main" id="{D80CD901-696C-BBC3-E3BF-6F671CF04BE1}"/>
              </a:ext>
            </a:extLst>
          </p:cNvPr>
          <p:cNvSpPr/>
          <p:nvPr/>
        </p:nvSpPr>
        <p:spPr>
          <a:xfrm>
            <a:off x="1046952" y="327731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9" name="copyLabel2">
            <a:extLst>
              <a:ext uri="{FF2B5EF4-FFF2-40B4-BE49-F238E27FC236}">
                <a16:creationId xmlns:a16="http://schemas.microsoft.com/office/drawing/2014/main" id="{F22E927B-F78B-70B5-6D84-2E4291CC26E7}"/>
              </a:ext>
            </a:extLst>
          </p:cNvPr>
          <p:cNvSpPr/>
          <p:nvPr/>
        </p:nvSpPr>
        <p:spPr>
          <a:xfrm>
            <a:off x="997254" y="3235376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편의성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0" name="copyPoint2">
            <a:extLst>
              <a:ext uri="{FF2B5EF4-FFF2-40B4-BE49-F238E27FC236}">
                <a16:creationId xmlns:a16="http://schemas.microsoft.com/office/drawing/2014/main" id="{FCFE1EA0-E33D-4B32-E4D4-16E675DFA552}"/>
              </a:ext>
            </a:extLst>
          </p:cNvPr>
          <p:cNvSpPr/>
          <p:nvPr/>
        </p:nvSpPr>
        <p:spPr>
          <a:xfrm>
            <a:off x="1484174" y="3440808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1" name="copyLabel3">
            <a:extLst>
              <a:ext uri="{FF2B5EF4-FFF2-40B4-BE49-F238E27FC236}">
                <a16:creationId xmlns:a16="http://schemas.microsoft.com/office/drawing/2014/main" id="{3754241D-3C34-882C-40CF-3ADA761F50FB}"/>
              </a:ext>
            </a:extLst>
          </p:cNvPr>
          <p:cNvSpPr/>
          <p:nvPr/>
        </p:nvSpPr>
        <p:spPr>
          <a:xfrm>
            <a:off x="1601706" y="3070558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2" name="copyPoint3">
            <a:extLst>
              <a:ext uri="{FF2B5EF4-FFF2-40B4-BE49-F238E27FC236}">
                <a16:creationId xmlns:a16="http://schemas.microsoft.com/office/drawing/2014/main" id="{597041E9-A245-A0C3-4D10-162E4AD9C1F0}"/>
              </a:ext>
            </a:extLst>
          </p:cNvPr>
          <p:cNvSpPr/>
          <p:nvPr/>
        </p:nvSpPr>
        <p:spPr>
          <a:xfrm>
            <a:off x="2088626" y="3275990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3" name="copyLabel4">
            <a:extLst>
              <a:ext uri="{FF2B5EF4-FFF2-40B4-BE49-F238E27FC236}">
                <a16:creationId xmlns:a16="http://schemas.microsoft.com/office/drawing/2014/main" id="{ED055FCE-21F6-FF79-29AC-CB70B3FA883C}"/>
              </a:ext>
            </a:extLst>
          </p:cNvPr>
          <p:cNvSpPr/>
          <p:nvPr/>
        </p:nvSpPr>
        <p:spPr>
          <a:xfrm>
            <a:off x="1931406" y="2916878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신뢰성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4" name="copyPoint4">
            <a:extLst>
              <a:ext uri="{FF2B5EF4-FFF2-40B4-BE49-F238E27FC236}">
                <a16:creationId xmlns:a16="http://schemas.microsoft.com/office/drawing/2014/main" id="{5D7F8D6D-B167-F23C-50A3-CA9275C15BC6}"/>
              </a:ext>
            </a:extLst>
          </p:cNvPr>
          <p:cNvSpPr/>
          <p:nvPr/>
        </p:nvSpPr>
        <p:spPr>
          <a:xfrm>
            <a:off x="2418326" y="3122309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5" name="copyLabel5">
            <a:extLst>
              <a:ext uri="{FF2B5EF4-FFF2-40B4-BE49-F238E27FC236}">
                <a16:creationId xmlns:a16="http://schemas.microsoft.com/office/drawing/2014/main" id="{06FE7376-E8BF-53F4-433B-A4F3D07017F0}"/>
              </a:ext>
            </a:extLst>
          </p:cNvPr>
          <p:cNvSpPr/>
          <p:nvPr/>
        </p:nvSpPr>
        <p:spPr>
          <a:xfrm>
            <a:off x="1780321" y="328142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6" name="copyPoint5">
            <a:extLst>
              <a:ext uri="{FF2B5EF4-FFF2-40B4-BE49-F238E27FC236}">
                <a16:creationId xmlns:a16="http://schemas.microsoft.com/office/drawing/2014/main" id="{824B6FC3-3F74-C025-4CDC-A263AF2A0211}"/>
              </a:ext>
            </a:extLst>
          </p:cNvPr>
          <p:cNvSpPr/>
          <p:nvPr/>
        </p:nvSpPr>
        <p:spPr>
          <a:xfrm>
            <a:off x="2267241" y="3486856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7" name="copyLabel6">
            <a:extLst>
              <a:ext uri="{FF2B5EF4-FFF2-40B4-BE49-F238E27FC236}">
                <a16:creationId xmlns:a16="http://schemas.microsoft.com/office/drawing/2014/main" id="{2B3286EB-F1C3-7AA9-436E-A36EFD43B0F9}"/>
              </a:ext>
            </a:extLst>
          </p:cNvPr>
          <p:cNvSpPr/>
          <p:nvPr/>
        </p:nvSpPr>
        <p:spPr>
          <a:xfrm>
            <a:off x="1491805" y="445544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접근성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8" name="copyPoint6">
            <a:extLst>
              <a:ext uri="{FF2B5EF4-FFF2-40B4-BE49-F238E27FC236}">
                <a16:creationId xmlns:a16="http://schemas.microsoft.com/office/drawing/2014/main" id="{0A9AD763-1312-30FA-B8BF-59117FECD508}"/>
              </a:ext>
            </a:extLst>
          </p:cNvPr>
          <p:cNvSpPr/>
          <p:nvPr/>
        </p:nvSpPr>
        <p:spPr>
          <a:xfrm>
            <a:off x="1978725" y="4480844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9" name="copyLabel7">
            <a:extLst>
              <a:ext uri="{FF2B5EF4-FFF2-40B4-BE49-F238E27FC236}">
                <a16:creationId xmlns:a16="http://schemas.microsoft.com/office/drawing/2014/main" id="{304803AC-CF84-4A4A-CD05-001186F5FD00}"/>
              </a:ext>
            </a:extLst>
          </p:cNvPr>
          <p:cNvSpPr/>
          <p:nvPr/>
        </p:nvSpPr>
        <p:spPr>
          <a:xfrm>
            <a:off x="1931406" y="550647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쾌적성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0" name="copyPoint7">
            <a:extLst>
              <a:ext uri="{FF2B5EF4-FFF2-40B4-BE49-F238E27FC236}">
                <a16:creationId xmlns:a16="http://schemas.microsoft.com/office/drawing/2014/main" id="{457D5F50-03B4-8F6B-9073-620CDA85E87F}"/>
              </a:ext>
            </a:extLst>
          </p:cNvPr>
          <p:cNvSpPr/>
          <p:nvPr/>
        </p:nvSpPr>
        <p:spPr>
          <a:xfrm>
            <a:off x="2418326" y="5531874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1" name="copyLabel8">
            <a:extLst>
              <a:ext uri="{FF2B5EF4-FFF2-40B4-BE49-F238E27FC236}">
                <a16:creationId xmlns:a16="http://schemas.microsoft.com/office/drawing/2014/main" id="{AB25C2AB-E167-3564-1126-3CF7D64E4DFC}"/>
              </a:ext>
            </a:extLst>
          </p:cNvPr>
          <p:cNvSpPr/>
          <p:nvPr/>
        </p:nvSpPr>
        <p:spPr>
          <a:xfrm>
            <a:off x="3162228" y="5498313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2" name="copyPoint8">
            <a:extLst>
              <a:ext uri="{FF2B5EF4-FFF2-40B4-BE49-F238E27FC236}">
                <a16:creationId xmlns:a16="http://schemas.microsoft.com/office/drawing/2014/main" id="{9368CE3A-D64C-73C2-1F98-083F87D64FEC}"/>
              </a:ext>
            </a:extLst>
          </p:cNvPr>
          <p:cNvSpPr/>
          <p:nvPr/>
        </p:nvSpPr>
        <p:spPr>
          <a:xfrm>
            <a:off x="3187628" y="552371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3" name="copyLabel9">
            <a:extLst>
              <a:ext uri="{FF2B5EF4-FFF2-40B4-BE49-F238E27FC236}">
                <a16:creationId xmlns:a16="http://schemas.microsoft.com/office/drawing/2014/main" id="{70EF4EAD-D1EE-C65A-7D6E-6F8EFB108C8C}"/>
              </a:ext>
            </a:extLst>
          </p:cNvPr>
          <p:cNvSpPr/>
          <p:nvPr/>
        </p:nvSpPr>
        <p:spPr>
          <a:xfrm>
            <a:off x="3327078" y="542812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4" name="copyPoint9">
            <a:extLst>
              <a:ext uri="{FF2B5EF4-FFF2-40B4-BE49-F238E27FC236}">
                <a16:creationId xmlns:a16="http://schemas.microsoft.com/office/drawing/2014/main" id="{D4A273B1-C08A-5D40-6234-2BB0E041F485}"/>
              </a:ext>
            </a:extLst>
          </p:cNvPr>
          <p:cNvSpPr/>
          <p:nvPr/>
        </p:nvSpPr>
        <p:spPr>
          <a:xfrm>
            <a:off x="3352478" y="5453521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5" name="copyLabel10">
            <a:extLst>
              <a:ext uri="{FF2B5EF4-FFF2-40B4-BE49-F238E27FC236}">
                <a16:creationId xmlns:a16="http://schemas.microsoft.com/office/drawing/2014/main" id="{FE7F68BB-B0A6-1C65-70E0-8C09E628D290}"/>
              </a:ext>
            </a:extLst>
          </p:cNvPr>
          <p:cNvSpPr/>
          <p:nvPr/>
        </p:nvSpPr>
        <p:spPr>
          <a:xfrm>
            <a:off x="2722627" y="5038728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6" name="copyPoint10">
            <a:extLst>
              <a:ext uri="{FF2B5EF4-FFF2-40B4-BE49-F238E27FC236}">
                <a16:creationId xmlns:a16="http://schemas.microsoft.com/office/drawing/2014/main" id="{C98E195E-252A-A651-31AF-59A6B81BB590}"/>
              </a:ext>
            </a:extLst>
          </p:cNvPr>
          <p:cNvSpPr/>
          <p:nvPr/>
        </p:nvSpPr>
        <p:spPr>
          <a:xfrm>
            <a:off x="2748027" y="5064128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7" name="copyLabel11">
            <a:extLst>
              <a:ext uri="{FF2B5EF4-FFF2-40B4-BE49-F238E27FC236}">
                <a16:creationId xmlns:a16="http://schemas.microsoft.com/office/drawing/2014/main" id="{4369937D-9066-D04B-8F98-D459E7F8FDC9}"/>
              </a:ext>
            </a:extLst>
          </p:cNvPr>
          <p:cNvSpPr/>
          <p:nvPr/>
        </p:nvSpPr>
        <p:spPr>
          <a:xfrm>
            <a:off x="3382028" y="532987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8" name="copyPoint11">
            <a:extLst>
              <a:ext uri="{FF2B5EF4-FFF2-40B4-BE49-F238E27FC236}">
                <a16:creationId xmlns:a16="http://schemas.microsoft.com/office/drawing/2014/main" id="{584A85A5-31D2-28B6-EDB1-B4AB13C0D6A2}"/>
              </a:ext>
            </a:extLst>
          </p:cNvPr>
          <p:cNvSpPr/>
          <p:nvPr/>
        </p:nvSpPr>
        <p:spPr>
          <a:xfrm>
            <a:off x="3407428" y="5355274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9" name="copyLabel12">
            <a:extLst>
              <a:ext uri="{FF2B5EF4-FFF2-40B4-BE49-F238E27FC236}">
                <a16:creationId xmlns:a16="http://schemas.microsoft.com/office/drawing/2014/main" id="{5AB1D7D2-2CA3-3876-1BC4-B481388280A2}"/>
              </a:ext>
            </a:extLst>
          </p:cNvPr>
          <p:cNvSpPr/>
          <p:nvPr/>
        </p:nvSpPr>
        <p:spPr>
          <a:xfrm>
            <a:off x="3107278" y="5028296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0" name="copyPoint12">
            <a:extLst>
              <a:ext uri="{FF2B5EF4-FFF2-40B4-BE49-F238E27FC236}">
                <a16:creationId xmlns:a16="http://schemas.microsoft.com/office/drawing/2014/main" id="{E5985091-D369-A7EB-7156-3D0529B68778}"/>
              </a:ext>
            </a:extLst>
          </p:cNvPr>
          <p:cNvSpPr/>
          <p:nvPr/>
        </p:nvSpPr>
        <p:spPr>
          <a:xfrm>
            <a:off x="3132678" y="5053696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1" name="copyLabel13">
            <a:extLst>
              <a:ext uri="{FF2B5EF4-FFF2-40B4-BE49-F238E27FC236}">
                <a16:creationId xmlns:a16="http://schemas.microsoft.com/office/drawing/2014/main" id="{67E9C42F-3641-7033-13B7-18104AC01C6A}"/>
              </a:ext>
            </a:extLst>
          </p:cNvPr>
          <p:cNvSpPr/>
          <p:nvPr/>
        </p:nvSpPr>
        <p:spPr>
          <a:xfrm>
            <a:off x="2887477" y="3051560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4" name="copyPoint13">
            <a:extLst>
              <a:ext uri="{FF2B5EF4-FFF2-40B4-BE49-F238E27FC236}">
                <a16:creationId xmlns:a16="http://schemas.microsoft.com/office/drawing/2014/main" id="{EC7367D1-122D-E460-01FA-40494AF94648}"/>
              </a:ext>
            </a:extLst>
          </p:cNvPr>
          <p:cNvSpPr/>
          <p:nvPr/>
        </p:nvSpPr>
        <p:spPr>
          <a:xfrm>
            <a:off x="2912877" y="3256992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5" name="copyLabel14">
            <a:extLst>
              <a:ext uri="{FF2B5EF4-FFF2-40B4-BE49-F238E27FC236}">
                <a16:creationId xmlns:a16="http://schemas.microsoft.com/office/drawing/2014/main" id="{7FE76AF5-F787-20D1-D420-49558CDDFE3D}"/>
              </a:ext>
            </a:extLst>
          </p:cNvPr>
          <p:cNvSpPr/>
          <p:nvPr/>
        </p:nvSpPr>
        <p:spPr>
          <a:xfrm>
            <a:off x="3436979" y="3915739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공정성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6" name="copyPoint14">
            <a:extLst>
              <a:ext uri="{FF2B5EF4-FFF2-40B4-BE49-F238E27FC236}">
                <a16:creationId xmlns:a16="http://schemas.microsoft.com/office/drawing/2014/main" id="{EAE27384-5C49-53CB-4BAB-F5B16942C13E}"/>
              </a:ext>
            </a:extLst>
          </p:cNvPr>
          <p:cNvSpPr/>
          <p:nvPr/>
        </p:nvSpPr>
        <p:spPr>
          <a:xfrm>
            <a:off x="3462379" y="4121170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7" name="copyLabel15">
            <a:extLst>
              <a:ext uri="{FF2B5EF4-FFF2-40B4-BE49-F238E27FC236}">
                <a16:creationId xmlns:a16="http://schemas.microsoft.com/office/drawing/2014/main" id="{75A7D64F-EE8D-29A9-8DE5-91EBF297F233}"/>
              </a:ext>
            </a:extLst>
          </p:cNvPr>
          <p:cNvSpPr/>
          <p:nvPr/>
        </p:nvSpPr>
        <p:spPr>
          <a:xfrm>
            <a:off x="3546879" y="3918869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지속성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8" name="copyPoint15">
            <a:extLst>
              <a:ext uri="{FF2B5EF4-FFF2-40B4-BE49-F238E27FC236}">
                <a16:creationId xmlns:a16="http://schemas.microsoft.com/office/drawing/2014/main" id="{A08B8126-CE72-7879-1D5E-29565FD0A709}"/>
              </a:ext>
            </a:extLst>
          </p:cNvPr>
          <p:cNvSpPr/>
          <p:nvPr/>
        </p:nvSpPr>
        <p:spPr>
          <a:xfrm>
            <a:off x="3572279" y="4124301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88980399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227979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개선효용도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평행 사변형 11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평행 사변형 11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CC80BFE3-375D-4054-9C38-7E7C61EB0341}"/>
              </a:ext>
            </a:extLst>
          </p:cNvPr>
          <p:cNvSpPr/>
          <p:nvPr/>
        </p:nvSpPr>
        <p:spPr>
          <a:xfrm flipH="1">
            <a:off x="415924" y="1676781"/>
            <a:ext cx="9490074" cy="764565"/>
          </a:xfrm>
          <a:prstGeom prst="rect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모서리가 둥근 직사각형 77">
            <a:extLst>
              <a:ext uri="{FF2B5EF4-FFF2-40B4-BE49-F238E27FC236}">
                <a16:creationId xmlns:a16="http://schemas.microsoft.com/office/drawing/2014/main" id="{3A0DA8AE-FF33-42C4-B6D3-EF9B62E82923}"/>
              </a:ext>
            </a:extLst>
          </p:cNvPr>
          <p:cNvSpPr/>
          <p:nvPr/>
        </p:nvSpPr>
        <p:spPr>
          <a:xfrm>
            <a:off x="288926" y="1802284"/>
            <a:ext cx="1216024" cy="513558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18000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효용도</a:t>
            </a:r>
            <a:endParaRPr lang="en-US" altLang="ko-KR" sz="12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r"/>
            <a:r>
              <a:rPr lang="en-US" altLang="ko-KR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(IER) </a:t>
            </a:r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산출식</a:t>
            </a:r>
          </a:p>
        </p:txBody>
      </p:sp>
      <p:sp>
        <p:nvSpPr>
          <p:cNvPr id="16" name="직각 삼각형 15">
            <a:extLst>
              <a:ext uri="{FF2B5EF4-FFF2-40B4-BE49-F238E27FC236}">
                <a16:creationId xmlns:a16="http://schemas.microsoft.com/office/drawing/2014/main" id="{B9B21D38-8FE5-4675-8595-A2BEF923743E}"/>
              </a:ext>
            </a:extLst>
          </p:cNvPr>
          <p:cNvSpPr/>
          <p:nvPr/>
        </p:nvSpPr>
        <p:spPr>
          <a:xfrm rot="10800000">
            <a:off x="288924" y="2315841"/>
            <a:ext cx="126997" cy="67692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/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ko-KR" altLang="en-US" sz="1400" dirty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개</a:t>
                </a:r>
                <a14:m>
                  <m:oMath xmlns:m="http://schemas.openxmlformats.org/officeDocument/2006/math"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선</m:t>
                    </m:r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효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용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𝐼𝐸𝑅</m:t>
                        </m:r>
                      </m:e>
                    </m:d>
                    <m:r>
                      <a:rPr lang="en-US" altLang="ko-KR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중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요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𝐼𝑚𝑝𝑎𝑐𝑡</m:t>
                        </m:r>
                      </m:e>
                    </m:d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f>
                      <m:fPr>
                        <m:ctrlPr>
                          <a:rPr lang="en-US" altLang="ko-KR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불만율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𝐷𝑅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만</m:t>
                        </m:r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족</m:t>
                        </m:r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률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𝑆𝑅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endParaRPr lang="ko-KR" altLang="en-US" sz="1400" dirty="0">
                  <a:ln w="3175"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blipFill>
                <a:blip r:embed="rId2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화살표: 오른쪽 17">
            <a:extLst>
              <a:ext uri="{FF2B5EF4-FFF2-40B4-BE49-F238E27FC236}">
                <a16:creationId xmlns:a16="http://schemas.microsoft.com/office/drawing/2014/main" id="{475803B0-B880-4BBC-A797-3AFE32F47F7D}"/>
              </a:ext>
            </a:extLst>
          </p:cNvPr>
          <p:cNvSpPr/>
          <p:nvPr/>
        </p:nvSpPr>
        <p:spPr>
          <a:xfrm>
            <a:off x="6321911" y="1915628"/>
            <a:ext cx="331694" cy="286870"/>
          </a:xfrm>
          <a:prstGeom prst="rightArrow">
            <a:avLst/>
          </a:prstGeom>
          <a:gradFill>
            <a:gsLst>
              <a:gs pos="0">
                <a:schemeClr val="tx1">
                  <a:alpha val="30000"/>
                </a:schemeClr>
              </a:gs>
              <a:gs pos="100000">
                <a:schemeClr val="tx1"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8D7D7B0-F4E3-4AAE-9F5D-A78D2B955C86}"/>
              </a:ext>
            </a:extLst>
          </p:cNvPr>
          <p:cNvSpPr txBox="1"/>
          <p:nvPr/>
        </p:nvSpPr>
        <p:spPr>
          <a:xfrm>
            <a:off x="7014434" y="1828231"/>
            <a:ext cx="244801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개선 효용도가 높을수록 개선이 </a:t>
            </a:r>
            <a: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우선되어야 하며 개선효과가 증대됨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80618015-AD01-AB0A-A11A-CFCA493D1642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684976"/>
          <a:ext cx="8761417" cy="3317800"/>
        </p:xfrm>
        <a:graphic>
          <a:graphicData uri="http://schemas.openxmlformats.org/drawingml/2006/table">
            <a:tbl>
              <a:tblPr/>
              <a:tblGrid>
                <a:gridCol w="617221">
                  <a:extLst>
                    <a:ext uri="{9D8B030D-6E8A-4147-A177-3AD203B41FA5}">
                      <a16:colId xmlns:a16="http://schemas.microsoft.com/office/drawing/2014/main" val="1756790260"/>
                    </a:ext>
                  </a:extLst>
                </a:gridCol>
                <a:gridCol w="777240">
                  <a:extLst>
                    <a:ext uri="{9D8B030D-6E8A-4147-A177-3AD203B41FA5}">
                      <a16:colId xmlns:a16="http://schemas.microsoft.com/office/drawing/2014/main" val="3050016523"/>
                    </a:ext>
                  </a:extLst>
                </a:gridCol>
                <a:gridCol w="693420">
                  <a:extLst>
                    <a:ext uri="{9D8B030D-6E8A-4147-A177-3AD203B41FA5}">
                      <a16:colId xmlns:a16="http://schemas.microsoft.com/office/drawing/2014/main" val="1815227749"/>
                    </a:ext>
                  </a:extLst>
                </a:gridCol>
                <a:gridCol w="3870960">
                  <a:extLst>
                    <a:ext uri="{9D8B030D-6E8A-4147-A177-3AD203B41FA5}">
                      <a16:colId xmlns:a16="http://schemas.microsoft.com/office/drawing/2014/main" val="3370963407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3226774533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1191505018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3044372990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2936421463"/>
                    </a:ext>
                  </a:extLst>
                </a:gridCol>
              </a:tblGrid>
              <a:tr h="33178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만족률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SR)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불만율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DR)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13744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75.0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11.1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1.413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16467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0.491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0770092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 직원들은 고객의 불편을 해소하기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7480962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공영주차장과 관련된 업무 처리는 신뢰할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91.1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1787967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 관련 요청사항을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0112855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설치목적에 맞게 잘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97.8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1473663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공영주차장에 대한 안내가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89317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시설이 쾌적하고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91.1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359037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공영주차장은 지역주민에게 도움이 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97.8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0544508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공영주차장의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0565201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88E1C335-1685-4163-84E8-58BF8C242F63}"/>
              </a:ext>
            </a:extLst>
          </p:cNvPr>
          <p:cNvSpPr txBox="1"/>
          <p:nvPr/>
        </p:nvSpPr>
        <p:spPr>
          <a:xfrm>
            <a:off x="536184" y="6117087"/>
            <a:ext cx="5760231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만족률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(SR) : 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⑤ 약간 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⑥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⑦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매우 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     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(DR) :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① 매우 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②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③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약간 불만족의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</a:t>
            </a:r>
          </a:p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만족도가 낮은 항목 중 주요 항목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10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개만 제시</a:t>
            </a:r>
          </a:p>
        </p:txBody>
      </p:sp>
    </p:spTree>
    <p:extLst>
      <p:ext uri="{BB962C8B-B14F-4D97-AF65-F5344CB8AC3E}">
        <p14:creationId xmlns:p14="http://schemas.microsoft.com/office/powerpoint/2010/main" val="421165176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zero0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89827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우선 개선 과제 선정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1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2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3" name="shp5">
            <a:extLst>
              <a:ext uri="{FF2B5EF4-FFF2-40B4-BE49-F238E27FC236}">
                <a16:creationId xmlns:a16="http://schemas.microsoft.com/office/drawing/2014/main" id="{9B4C606A-6ECA-2855-0829-D3BADB114EC9}"/>
              </a:ext>
            </a:extLst>
          </p:cNvPr>
          <p:cNvSpPr/>
          <p:nvPr/>
        </p:nvSpPr>
        <p:spPr>
          <a:xfrm>
            <a:off x="571499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공영주차장에 대한 건의사항을 해결하는 절차가 잘 갖춰져 있다</a:t>
            </a:r>
            <a:endParaRPr lang="ko-KR" altLang="en-US" sz="12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7" name="zero4">
            <a:extLst>
              <a:ext uri="{FF2B5EF4-FFF2-40B4-BE49-F238E27FC236}">
                <a16:creationId xmlns:a16="http://schemas.microsoft.com/office/drawing/2014/main" id="{E53F150C-A23E-AD44-88FA-05F1D4890B14}"/>
              </a:ext>
            </a:extLst>
          </p:cNvPr>
          <p:cNvSpPr/>
          <p:nvPr/>
        </p:nvSpPr>
        <p:spPr>
          <a:xfrm>
            <a:off x="571499" y="5225187"/>
            <a:ext cx="934571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6F1AC68A-F3D9-EA62-8CCB-48C9AE5D8FA8}"/>
              </a:ext>
            </a:extLst>
          </p:cNvPr>
          <p:cNvSpPr txBox="1"/>
          <p:nvPr/>
        </p:nvSpPr>
        <p:spPr>
          <a:xfrm>
            <a:off x="1517275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대응성</a:t>
            </a:r>
            <a:r>
              <a:rPr lang="en-US" altLang="ko-KR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1</a:t>
            </a:r>
            <a:endParaRPr lang="ko-KR" altLang="en-US" sz="1200" spc="-4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0" name="shp7">
            <a:extLst>
              <a:ext uri="{FF2B5EF4-FFF2-40B4-BE49-F238E27FC236}">
                <a16:creationId xmlns:a16="http://schemas.microsoft.com/office/drawing/2014/main" id="{75A5D57A-3CC2-5CDE-21C5-D7AAF08C16E7}"/>
              </a:ext>
            </a:extLst>
          </p:cNvPr>
          <p:cNvSpPr/>
          <p:nvPr/>
        </p:nvSpPr>
        <p:spPr>
          <a:xfrm>
            <a:off x="6743071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공영주차장 직원들은 고객의 불편을 해소하기 위해 노력한다</a:t>
            </a:r>
            <a:endParaRPr lang="ko-KR" altLang="en-US" sz="12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2" name="zero7">
            <a:extLst>
              <a:ext uri="{FF2B5EF4-FFF2-40B4-BE49-F238E27FC236}">
                <a16:creationId xmlns:a16="http://schemas.microsoft.com/office/drawing/2014/main" id="{7F44EBD7-8C1C-2B35-FD46-749E4FEC4930}"/>
              </a:ext>
            </a:extLst>
          </p:cNvPr>
          <p:cNvSpPr/>
          <p:nvPr/>
        </p:nvSpPr>
        <p:spPr>
          <a:xfrm>
            <a:off x="6743071" y="5225187"/>
            <a:ext cx="934571" cy="305733"/>
          </a:xfrm>
          <a:prstGeom prst="round2SameRect">
            <a:avLst/>
          </a:prstGeom>
          <a:solidFill>
            <a:srgbClr val="1D8FD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" name="shp4">
            <a:extLst>
              <a:ext uri="{FF2B5EF4-FFF2-40B4-BE49-F238E27FC236}">
                <a16:creationId xmlns:a16="http://schemas.microsoft.com/office/drawing/2014/main" id="{562EA455-234B-92EB-A275-E5CFB5370382}"/>
              </a:ext>
            </a:extLst>
          </p:cNvPr>
          <p:cNvSpPr txBox="1"/>
          <p:nvPr/>
        </p:nvSpPr>
        <p:spPr>
          <a:xfrm>
            <a:off x="7688847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충족성</a:t>
            </a:r>
            <a:r>
              <a:rPr lang="en-US" altLang="ko-KR" sz="1200" spc="-4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1</a:t>
            </a:r>
            <a:endParaRPr lang="en-US" altLang="ko-KR" sz="1200" spc="-4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+mj-ea"/>
              <a:ea typeface="+mj-ea"/>
            </a:endParaRPr>
          </a:p>
        </p:txBody>
      </p:sp>
      <p:sp>
        <p:nvSpPr>
          <p:cNvPr id="18" name="shp6">
            <a:extLst>
              <a:ext uri="{FF2B5EF4-FFF2-40B4-BE49-F238E27FC236}">
                <a16:creationId xmlns:a16="http://schemas.microsoft.com/office/drawing/2014/main" id="{EF0E51FA-CC26-9E0C-511C-CF385CB183F6}"/>
              </a:ext>
            </a:extLst>
          </p:cNvPr>
          <p:cNvSpPr/>
          <p:nvPr/>
        </p:nvSpPr>
        <p:spPr>
          <a:xfrm>
            <a:off x="3657285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공영주차장은 이용하기 편리하다</a:t>
            </a:r>
            <a:endParaRPr lang="ko-KR" altLang="en-US" sz="12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20" name="zero10">
            <a:extLst>
              <a:ext uri="{FF2B5EF4-FFF2-40B4-BE49-F238E27FC236}">
                <a16:creationId xmlns:a16="http://schemas.microsoft.com/office/drawing/2014/main" id="{83F32BF9-5EC1-AF9D-E56F-5F124FC15ECD}"/>
              </a:ext>
            </a:extLst>
          </p:cNvPr>
          <p:cNvSpPr/>
          <p:nvPr/>
        </p:nvSpPr>
        <p:spPr>
          <a:xfrm>
            <a:off x="3657285" y="5225187"/>
            <a:ext cx="934571" cy="305733"/>
          </a:xfrm>
          <a:prstGeom prst="round2SameRect">
            <a:avLst/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1" name="shp3">
            <a:extLst>
              <a:ext uri="{FF2B5EF4-FFF2-40B4-BE49-F238E27FC236}">
                <a16:creationId xmlns:a16="http://schemas.microsoft.com/office/drawing/2014/main" id="{5D2EBA06-4E5F-0C3B-C8DE-B0DAF12C41DF}"/>
              </a:ext>
            </a:extLst>
          </p:cNvPr>
          <p:cNvSpPr txBox="1"/>
          <p:nvPr/>
        </p:nvSpPr>
        <p:spPr>
          <a:xfrm>
            <a:off x="4603061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편의성</a:t>
            </a:r>
            <a:r>
              <a:rPr lang="en-US" altLang="ko-KR" sz="1200" spc="-4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1</a:t>
            </a:r>
            <a:endParaRPr lang="en-US" altLang="ko-KR" sz="1200" spc="-4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23" name="zero12">
            <a:extLst>
              <a:ext uri="{FF2B5EF4-FFF2-40B4-BE49-F238E27FC236}">
                <a16:creationId xmlns:a16="http://schemas.microsoft.com/office/drawing/2014/main" id="{E4B68B4A-E972-E08D-3C8E-D1FE5C75BB9C}"/>
              </a:ext>
            </a:extLst>
          </p:cNvPr>
          <p:cNvSpPr/>
          <p:nvPr/>
        </p:nvSpPr>
        <p:spPr>
          <a:xfrm rot="10800000">
            <a:off x="3549877" y="4711193"/>
            <a:ext cx="2806246" cy="389046"/>
          </a:xfrm>
          <a:prstGeom prst="triangle">
            <a:avLst/>
          </a:prstGeom>
          <a:gradFill>
            <a:gsLst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7A6EB3E2-CE57-9431-6207-59ADF6D49E26}"/>
              </a:ext>
            </a:extLst>
          </p:cNvPr>
          <p:cNvSpPr/>
          <p:nvPr/>
        </p:nvSpPr>
        <p:spPr>
          <a:xfrm>
            <a:off x="5214938" y="1627454"/>
            <a:ext cx="1766888" cy="272784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 </a:t>
            </a:r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분석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)</a:t>
            </a:r>
          </a:p>
        </p:txBody>
      </p:sp>
      <p:sp>
        <p:nvSpPr>
          <p:cNvPr id="15" name="zero15">
            <a:extLst>
              <a:ext uri="{FF2B5EF4-FFF2-40B4-BE49-F238E27FC236}">
                <a16:creationId xmlns:a16="http://schemas.microsoft.com/office/drawing/2014/main" id="{8EF4CA75-2C02-F9B0-BEA1-FD97B54372E4}"/>
              </a:ext>
            </a:extLst>
          </p:cNvPr>
          <p:cNvSpPr/>
          <p:nvPr/>
        </p:nvSpPr>
        <p:spPr>
          <a:xfrm>
            <a:off x="7034214" y="1627453"/>
            <a:ext cx="2293934" cy="276875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효용도 분석</a:t>
            </a:r>
          </a:p>
        </p:txBody>
      </p:sp>
      <p:sp>
        <p:nvSpPr>
          <p:cNvPr id="28" name="zero17">
            <a:extLst>
              <a:ext uri="{FF2B5EF4-FFF2-40B4-BE49-F238E27FC236}">
                <a16:creationId xmlns:a16="http://schemas.microsoft.com/office/drawing/2014/main" id="{C8756A39-CE46-DB77-0B6E-315D3F2F982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4397" y="508425"/>
            <a:ext cx="6321702" cy="459666"/>
          </a:xfrm>
        </p:spPr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graphicFrame>
        <p:nvGraphicFramePr>
          <p:cNvPr id="2" name="shp1">
            <a:extLst>
              <a:ext uri="{FF2B5EF4-FFF2-40B4-BE49-F238E27FC236}">
                <a16:creationId xmlns:a16="http://schemas.microsoft.com/office/drawing/2014/main" id="{08FA8B5D-A54D-B037-9FD7-B8ABF639E72B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1984842"/>
          <a:ext cx="8761416" cy="2726363"/>
        </p:xfrm>
        <a:graphic>
          <a:graphicData uri="http://schemas.openxmlformats.org/drawingml/2006/table">
            <a:tbl>
              <a:tblPr/>
              <a:tblGrid>
                <a:gridCol w="1162249">
                  <a:extLst>
                    <a:ext uri="{9D8B030D-6E8A-4147-A177-3AD203B41FA5}">
                      <a16:colId xmlns:a16="http://schemas.microsoft.com/office/drawing/2014/main" val="2817634513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1346195303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1365570982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3627822953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4293963896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3547450926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1459408233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496491560"/>
                    </a:ext>
                  </a:extLst>
                </a:gridCol>
              </a:tblGrid>
              <a:tr h="37347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FFFFFF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0883538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1.413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6249259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75.2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0.491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8678216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8993025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8572164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260726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4248165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</a:t>
                      </a:r>
                      <a:r>
                        <a:rPr lang="ko-KR" altLang="en-US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3570213"/>
                  </a:ext>
                </a:extLst>
              </a:tr>
            </a:tbl>
          </a:graphicData>
        </a:graphic>
      </p:graphicFrame>
      <p:sp>
        <p:nvSpPr>
          <p:cNvPr id="4" name="copyred">
            <a:extLst>
              <a:ext uri="{FF2B5EF4-FFF2-40B4-BE49-F238E27FC236}">
                <a16:creationId xmlns:a16="http://schemas.microsoft.com/office/drawing/2014/main" id="{66BC9592-1516-189E-CCFE-31D7CFBEB523}"/>
              </a:ext>
            </a:extLst>
          </p:cNvPr>
          <p:cNvSpPr/>
          <p:nvPr/>
        </p:nvSpPr>
        <p:spPr>
          <a:xfrm>
            <a:off x="571499" y="2358317"/>
            <a:ext cx="8761416" cy="1000834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zero13">
            <a:extLst>
              <a:ext uri="{FF2B5EF4-FFF2-40B4-BE49-F238E27FC236}">
                <a16:creationId xmlns:a16="http://schemas.microsoft.com/office/drawing/2014/main" id="{AF228B59-A61E-472E-A4BB-647653112DC7}"/>
              </a:ext>
            </a:extLst>
          </p:cNvPr>
          <p:cNvSpPr txBox="1"/>
          <p:nvPr/>
        </p:nvSpPr>
        <p:spPr>
          <a:xfrm>
            <a:off x="4239003" y="4754956"/>
            <a:ext cx="1427995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개선 과제 중</a:t>
            </a:r>
            <a:r>
              <a:rPr lang="en-US" altLang="ko-KR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우선 순위</a:t>
            </a:r>
          </a:p>
        </p:txBody>
      </p:sp>
      <p:sp>
        <p:nvSpPr>
          <p:cNvPr id="24" name="zero16">
            <a:extLst>
              <a:ext uri="{FF2B5EF4-FFF2-40B4-BE49-F238E27FC236}">
                <a16:creationId xmlns:a16="http://schemas.microsoft.com/office/drawing/2014/main" id="{054328B6-3C43-4A81-BB8E-FCCFD51C21E5}"/>
              </a:ext>
            </a:extLst>
          </p:cNvPr>
          <p:cNvSpPr txBox="1"/>
          <p:nvPr/>
        </p:nvSpPr>
        <p:spPr>
          <a:xfrm>
            <a:off x="536184" y="6121862"/>
            <a:ext cx="3375283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선정이 불가함</a:t>
            </a: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</p:spTree>
    <p:extLst>
      <p:ext uri="{BB962C8B-B14F-4D97-AF65-F5344CB8AC3E}">
        <p14:creationId xmlns:p14="http://schemas.microsoft.com/office/powerpoint/2010/main" val="227765858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ero11">
            <a:extLst>
              <a:ext uri="{FF2B5EF4-FFF2-40B4-BE49-F238E27FC236}">
                <a16:creationId xmlns:a16="http://schemas.microsoft.com/office/drawing/2014/main" id="{8B21F41C-3C41-8C4B-0198-DCE3B4C88F79}"/>
              </a:ext>
            </a:extLst>
          </p:cNvPr>
          <p:cNvSpPr txBox="1"/>
          <p:nvPr/>
        </p:nvSpPr>
        <p:spPr>
          <a:xfrm>
            <a:off x="5031301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31505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만족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불만족 의견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3" name="zero4">
            <a:extLst>
              <a:ext uri="{FF2B5EF4-FFF2-40B4-BE49-F238E27FC236}">
                <a16:creationId xmlns:a16="http://schemas.microsoft.com/office/drawing/2014/main" id="{D74751DD-31B6-4274-97CA-90301ECCF393}"/>
              </a:ext>
            </a:extLst>
          </p:cNvPr>
          <p:cNvSpPr/>
          <p:nvPr/>
        </p:nvSpPr>
        <p:spPr>
          <a:xfrm>
            <a:off x="588393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sp>
        <p:nvSpPr>
          <p:cNvPr id="15" name="zero5">
            <a:extLst>
              <a:ext uri="{FF2B5EF4-FFF2-40B4-BE49-F238E27FC236}">
                <a16:creationId xmlns:a16="http://schemas.microsoft.com/office/drawing/2014/main" id="{DEC57A56-7CFD-4CE3-959C-719A687F56AF}"/>
              </a:ext>
            </a:extLst>
          </p:cNvPr>
          <p:cNvSpPr/>
          <p:nvPr/>
        </p:nvSpPr>
        <p:spPr>
          <a:xfrm>
            <a:off x="5096576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불만족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graphicFrame>
        <p:nvGraphicFramePr>
          <p:cNvPr id="17" name="shp3">
            <a:extLst>
              <a:ext uri="{FF2B5EF4-FFF2-40B4-BE49-F238E27FC236}">
                <a16:creationId xmlns:a16="http://schemas.microsoft.com/office/drawing/2014/main" id="{71AF147A-6485-48B4-9EC5-614050F3E6DE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2415876"/>
          <a:ext cx="4267666" cy="3722556"/>
        </p:xfrm>
        <a:graphic>
          <a:graphicData uri="http://schemas.openxmlformats.org/drawingml/2006/table">
            <a:tbl>
              <a:tblPr/>
              <a:tblGrid>
                <a:gridCol w="29440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3542732068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021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이용료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수강료 저렴함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30.8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직원이 친절함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23.1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이용이 편리함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15.4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경로 할인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혜택이 있음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공영주차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불법주차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주차난 해소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723593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위치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접근성이 좋음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직원 응대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마인드 향상됨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16054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안전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주차요원이 배치되어 있음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465864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업무처리가 신속함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0844084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할인혜택이 좋음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다양함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426919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다자녀 혜택이 있음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graphicFrame>
        <p:nvGraphicFramePr>
          <p:cNvPr id="21" name="shp4">
            <a:extLst>
              <a:ext uri="{FF2B5EF4-FFF2-40B4-BE49-F238E27FC236}">
                <a16:creationId xmlns:a16="http://schemas.microsoft.com/office/drawing/2014/main" id="{55D7BBEB-DDE9-44D2-8F3C-1BCE1F2D20A8}"/>
              </a:ext>
            </a:extLst>
          </p:cNvPr>
          <p:cNvGraphicFramePr>
            <a:graphicFrameLocks noGrp="1"/>
          </p:cNvGraphicFramePr>
          <p:nvPr/>
        </p:nvGraphicFramePr>
        <p:xfrm>
          <a:off x="5065250" y="2415876"/>
          <a:ext cx="4267663" cy="3725842"/>
        </p:xfrm>
        <a:graphic>
          <a:graphicData uri="http://schemas.openxmlformats.org/drawingml/2006/table">
            <a:tbl>
              <a:tblPr/>
              <a:tblGrid>
                <a:gridCol w="29491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7335159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827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불만족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756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기계식 주차 고장이 잦음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ero10">
            <a:extLst>
              <a:ext uri="{FF2B5EF4-FFF2-40B4-BE49-F238E27FC236}">
                <a16:creationId xmlns:a16="http://schemas.microsoft.com/office/drawing/2014/main" id="{AF983DD8-70DD-4F25-097E-207BF3DBA42A}"/>
              </a:ext>
            </a:extLst>
          </p:cNvPr>
          <p:cNvSpPr txBox="1"/>
          <p:nvPr/>
        </p:nvSpPr>
        <p:spPr>
          <a:xfrm>
            <a:off x="536184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</p:spTree>
    <p:extLst>
      <p:ext uri="{BB962C8B-B14F-4D97-AF65-F5344CB8AC3E}">
        <p14:creationId xmlns:p14="http://schemas.microsoft.com/office/powerpoint/2010/main" val="259276239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02651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개선 요구사항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" name="zero5">
            <a:extLst>
              <a:ext uri="{FF2B5EF4-FFF2-40B4-BE49-F238E27FC236}">
                <a16:creationId xmlns:a16="http://schemas.microsoft.com/office/drawing/2014/main" id="{D49A8E2A-33D1-1675-6222-2F7B4C448A36}"/>
              </a:ext>
            </a:extLst>
          </p:cNvPr>
          <p:cNvSpPr txBox="1"/>
          <p:nvPr/>
        </p:nvSpPr>
        <p:spPr>
          <a:xfrm>
            <a:off x="536184" y="6138423"/>
            <a:ext cx="4704814" cy="21082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graphicFrame>
        <p:nvGraphicFramePr>
          <p:cNvPr id="11" name="shp2">
            <a:extLst>
              <a:ext uri="{FF2B5EF4-FFF2-40B4-BE49-F238E27FC236}">
                <a16:creationId xmlns:a16="http://schemas.microsoft.com/office/drawing/2014/main" id="{DA8F2DBE-A93F-48E0-8F28-4FB8CB8FC149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1751224"/>
          <a:ext cx="8762781" cy="4382153"/>
        </p:xfrm>
        <a:graphic>
          <a:graphicData uri="http://schemas.openxmlformats.org/drawingml/2006/table">
            <a:tbl>
              <a:tblPr/>
              <a:tblGrid>
                <a:gridCol w="63685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1698801416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298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개선 및 건의사항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신속한 고장수리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주차공간 확대 요망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공영주차장 확대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 요금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가격 인하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4.4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179570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 확장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공간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4.4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397084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고지대에 위치함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언덕이나 가파른 지대 개선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기구 유지 관리 필요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4591407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쾌적한 환경 조성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728389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무료 주차 및 주차시간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주차 요금 인하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970765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주차시스템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차단기 오류 개선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6993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주변환경 개선 요망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71989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232DC452-7BE1-444A-BE7A-48D7B17FEB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3818" y="2815897"/>
            <a:ext cx="1324700" cy="1279854"/>
          </a:xfrm>
          <a:prstGeom prst="rect">
            <a:avLst/>
          </a:prstGeom>
          <a:effectLst>
            <a:outerShdw blurRad="381000" dist="406400" dir="2700000" algn="tl" rotWithShape="0">
              <a:srgbClr val="495F77">
                <a:alpha val="40000"/>
              </a:srgbClr>
            </a:outerShdw>
          </a:effectLst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A027D623-7BD7-4810-9208-98B52E06B071}"/>
              </a:ext>
            </a:extLst>
          </p:cNvPr>
          <p:cNvSpPr txBox="1"/>
          <p:nvPr/>
        </p:nvSpPr>
        <p:spPr>
          <a:xfrm>
            <a:off x="1306243" y="2919381"/>
            <a:ext cx="63531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spc="-5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HG꼬딕씨 80g" panose="02020603020101020101" pitchFamily="18" charset="-127"/>
                <a:ea typeface="HG꼬딕씨 80g" panose="02020603020101020101" pitchFamily="18" charset="-127"/>
              </a:rPr>
              <a:t>Ⅰ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155FBB-855E-48E2-9547-E4E35DD3498E}"/>
              </a:ext>
            </a:extLst>
          </p:cNvPr>
          <p:cNvSpPr txBox="1"/>
          <p:nvPr/>
        </p:nvSpPr>
        <p:spPr>
          <a:xfrm>
            <a:off x="1900271" y="2856489"/>
            <a:ext cx="6224989" cy="111543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6000" b="1" spc="-60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조사 </a:t>
            </a:r>
            <a:r>
              <a:rPr lang="ko-KR" altLang="en-US" sz="6000" b="1" spc="-600">
                <a:ln w="3175">
                  <a:solidFill>
                    <a:srgbClr val="232323">
                      <a:alpha val="0"/>
                    </a:srgbClr>
                  </a:solidFill>
                </a:ln>
                <a:solidFill>
                  <a:srgbClr val="232323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개요</a:t>
            </a:r>
            <a:endParaRPr lang="ko-KR" altLang="en-US" sz="6000" b="1" spc="-600" dirty="0">
              <a:ln w="3175">
                <a:solidFill>
                  <a:srgbClr val="232323">
                    <a:alpha val="0"/>
                  </a:srgbClr>
                </a:solidFill>
              </a:ln>
              <a:solidFill>
                <a:srgbClr val="232323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332673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3513C4AB-7590-4DCA-9601-D3AE3AD04D8F}"/>
              </a:ext>
            </a:extLst>
          </p:cNvPr>
          <p:cNvSpPr txBox="1"/>
          <p:nvPr/>
        </p:nvSpPr>
        <p:spPr>
          <a:xfrm>
            <a:off x="2128871" y="2975849"/>
            <a:ext cx="6224989" cy="87671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4600" b="1" spc="-6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공원관리사업</a:t>
            </a: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4C76D544-118E-41B9-9B88-3C3ADFFF6D36}"/>
              </a:ext>
            </a:extLst>
          </p:cNvPr>
          <p:cNvGrpSpPr/>
          <p:nvPr/>
        </p:nvGrpSpPr>
        <p:grpSpPr>
          <a:xfrm>
            <a:off x="1073818" y="2815896"/>
            <a:ext cx="1324700" cy="1279854"/>
            <a:chOff x="1073818" y="2815896"/>
            <a:chExt cx="1324700" cy="1279854"/>
          </a:xfrm>
        </p:grpSpPr>
        <p:pic>
          <p:nvPicPr>
            <p:cNvPr id="7" name="그림 6">
              <a:extLst>
                <a:ext uri="{FF2B5EF4-FFF2-40B4-BE49-F238E27FC236}">
                  <a16:creationId xmlns:a16="http://schemas.microsoft.com/office/drawing/2014/main" id="{232DC452-7BE1-444A-BE7A-48D7B17FEBB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biLevel thresh="75000"/>
            </a:blip>
            <a:stretch>
              <a:fillRect/>
            </a:stretch>
          </p:blipFill>
          <p:spPr>
            <a:xfrm>
              <a:off x="1073818" y="2815896"/>
              <a:ext cx="1324700" cy="1279854"/>
            </a:xfrm>
            <a:prstGeom prst="rect">
              <a:avLst/>
            </a:prstGeom>
            <a:effectLst>
              <a:outerShdw blurRad="381000" dist="406400" dir="2700000" algn="tl" rotWithShape="0">
                <a:srgbClr val="495F77">
                  <a:alpha val="40000"/>
                </a:srgbClr>
              </a:outerShdw>
            </a:effectLst>
          </p:spPr>
        </p:pic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230390" y="2917933"/>
              <a:ext cx="768736" cy="8156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5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2</a:t>
              </a: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A903ED6B-060A-4308-BA20-A5249BDEBDAF}"/>
                </a:ext>
              </a:extLst>
            </p:cNvPr>
            <p:cNvGrpSpPr/>
            <p:nvPr/>
          </p:nvGrpSpPr>
          <p:grpSpPr>
            <a:xfrm>
              <a:off x="1174084" y="2912747"/>
              <a:ext cx="863025" cy="824925"/>
              <a:chOff x="1174084" y="2912747"/>
              <a:chExt cx="863025" cy="824925"/>
            </a:xfrm>
          </p:grpSpPr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DD849B05-4A9C-4B2B-B576-2A2F75F9B2E2}"/>
                  </a:ext>
                </a:extLst>
              </p:cNvPr>
              <p:cNvSpPr/>
              <p:nvPr/>
            </p:nvSpPr>
            <p:spPr>
              <a:xfrm>
                <a:off x="1188401" y="2928032"/>
                <a:ext cx="834391" cy="794354"/>
              </a:xfrm>
              <a:prstGeom prst="rect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23" name="그룹 22">
                <a:extLst>
                  <a:ext uri="{FF2B5EF4-FFF2-40B4-BE49-F238E27FC236}">
                    <a16:creationId xmlns:a16="http://schemas.microsoft.com/office/drawing/2014/main" id="{2DA6FB5F-B490-4A87-AD22-E4A4D5E9FBFE}"/>
                  </a:ext>
                </a:extLst>
              </p:cNvPr>
              <p:cNvGrpSpPr/>
              <p:nvPr/>
            </p:nvGrpSpPr>
            <p:grpSpPr>
              <a:xfrm>
                <a:off x="1174084" y="2912747"/>
                <a:ext cx="863025" cy="824925"/>
                <a:chOff x="1174084" y="2912747"/>
                <a:chExt cx="863025" cy="824925"/>
              </a:xfrm>
            </p:grpSpPr>
            <p:grpSp>
              <p:nvGrpSpPr>
                <p:cNvPr id="5" name="그룹 4">
                  <a:extLst>
                    <a:ext uri="{FF2B5EF4-FFF2-40B4-BE49-F238E27FC236}">
                      <a16:creationId xmlns:a16="http://schemas.microsoft.com/office/drawing/2014/main" id="{7570A919-ABC9-4470-AC1B-FC70EC9BB1FB}"/>
                    </a:ext>
                  </a:extLst>
                </p:cNvPr>
                <p:cNvGrpSpPr/>
                <p:nvPr/>
              </p:nvGrpSpPr>
              <p:grpSpPr>
                <a:xfrm>
                  <a:off x="1174084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4" name="직사각형 3">
                    <a:extLst>
                      <a:ext uri="{FF2B5EF4-FFF2-40B4-BE49-F238E27FC236}">
                        <a16:creationId xmlns:a16="http://schemas.microsoft.com/office/drawing/2014/main" id="{5549BF90-A2C7-4BDA-A555-C10A73AA3F73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0" name="직사각형 9">
                    <a:extLst>
                      <a:ext uri="{FF2B5EF4-FFF2-40B4-BE49-F238E27FC236}">
                        <a16:creationId xmlns:a16="http://schemas.microsoft.com/office/drawing/2014/main" id="{1F1933B7-CFBB-4E18-A9BA-B12CC444CA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1" name="직사각형 10">
                    <a:extLst>
                      <a:ext uri="{FF2B5EF4-FFF2-40B4-BE49-F238E27FC236}">
                        <a16:creationId xmlns:a16="http://schemas.microsoft.com/office/drawing/2014/main" id="{94CBB9CD-3D58-4228-89E3-51C97788ECCF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3" name="그룹 12">
                  <a:extLst>
                    <a:ext uri="{FF2B5EF4-FFF2-40B4-BE49-F238E27FC236}">
                      <a16:creationId xmlns:a16="http://schemas.microsoft.com/office/drawing/2014/main" id="{96CF6581-7ACF-4F65-8C2B-F832A5A78518}"/>
                    </a:ext>
                  </a:extLst>
                </p:cNvPr>
                <p:cNvGrpSpPr/>
                <p:nvPr/>
              </p:nvGrpSpPr>
              <p:grpSpPr>
                <a:xfrm>
                  <a:off x="2002759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14" name="직사각형 13">
                    <a:extLst>
                      <a:ext uri="{FF2B5EF4-FFF2-40B4-BE49-F238E27FC236}">
                        <a16:creationId xmlns:a16="http://schemas.microsoft.com/office/drawing/2014/main" id="{DAAB4B3C-63B3-44C1-9B1B-CB64609313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5" name="직사각형 14">
                    <a:extLst>
                      <a:ext uri="{FF2B5EF4-FFF2-40B4-BE49-F238E27FC236}">
                        <a16:creationId xmlns:a16="http://schemas.microsoft.com/office/drawing/2014/main" id="{9C15930F-2AC9-4320-B5A6-12A4849AFBD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6" name="직사각형 15">
                    <a:extLst>
                      <a:ext uri="{FF2B5EF4-FFF2-40B4-BE49-F238E27FC236}">
                        <a16:creationId xmlns:a16="http://schemas.microsoft.com/office/drawing/2014/main" id="{1C80481F-43A1-478D-8A04-F7D38B945729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sp>
              <p:nvSpPr>
                <p:cNvPr id="19" name="직사각형 18">
                  <a:extLst>
                    <a:ext uri="{FF2B5EF4-FFF2-40B4-BE49-F238E27FC236}">
                      <a16:creationId xmlns:a16="http://schemas.microsoft.com/office/drawing/2014/main" id="{B9F26541-18FC-4BE9-AE99-705A2BA324AB}"/>
                    </a:ext>
                  </a:extLst>
                </p:cNvPr>
                <p:cNvSpPr/>
                <p:nvPr/>
              </p:nvSpPr>
              <p:spPr>
                <a:xfrm rot="16200000">
                  <a:off x="1588422" y="3703322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직사각형 21">
                  <a:extLst>
                    <a:ext uri="{FF2B5EF4-FFF2-40B4-BE49-F238E27FC236}">
                      <a16:creationId xmlns:a16="http://schemas.microsoft.com/office/drawing/2014/main" id="{046153CB-B577-4233-98D2-8790ED5E8641}"/>
                    </a:ext>
                  </a:extLst>
                </p:cNvPr>
                <p:cNvSpPr/>
                <p:nvPr/>
              </p:nvSpPr>
              <p:spPr>
                <a:xfrm rot="16200000">
                  <a:off x="1588422" y="2912747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6407286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28F838CE-EE6D-4809-A944-0F670D89195A}"/>
              </a:ext>
            </a:extLst>
          </p:cNvPr>
          <p:cNvSpPr txBox="1"/>
          <p:nvPr/>
        </p:nvSpPr>
        <p:spPr>
          <a:xfrm>
            <a:off x="3563813" y="2752547"/>
            <a:ext cx="5928530" cy="104727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5600" b="1" spc="-6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사업 전체 결과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1355B192-F6D7-4835-B0D5-C2AB4414A514}"/>
              </a:ext>
            </a:extLst>
          </p:cNvPr>
          <p:cNvGrpSpPr/>
          <p:nvPr/>
        </p:nvGrpSpPr>
        <p:grpSpPr>
          <a:xfrm>
            <a:off x="1181099" y="2863653"/>
            <a:ext cx="1590675" cy="905268"/>
            <a:chOff x="1181099" y="2863653"/>
            <a:chExt cx="1590675" cy="905268"/>
          </a:xfrm>
        </p:grpSpPr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0C9CC50F-C482-483E-835B-A0C9B4E5406A}"/>
                </a:ext>
              </a:extLst>
            </p:cNvPr>
            <p:cNvSpPr/>
            <p:nvPr/>
          </p:nvSpPr>
          <p:spPr>
            <a:xfrm>
              <a:off x="1181099" y="2863653"/>
              <a:ext cx="1590675" cy="905268"/>
            </a:xfrm>
            <a:prstGeom prst="rect">
              <a:avLst/>
            </a:prstGeom>
            <a:solidFill>
              <a:srgbClr val="0F5BAA"/>
            </a:solidFill>
            <a:ln>
              <a:noFill/>
            </a:ln>
            <a:effectLst>
              <a:outerShdw blurRad="342900" dist="1524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323644" y="2993122"/>
              <a:ext cx="1381784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2-1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966CF13-9366-4FC6-96D4-1509F6571DD0}"/>
              </a:ext>
            </a:extLst>
          </p:cNvPr>
          <p:cNvGrpSpPr/>
          <p:nvPr/>
        </p:nvGrpSpPr>
        <p:grpSpPr>
          <a:xfrm>
            <a:off x="2524122" y="1"/>
            <a:ext cx="496024" cy="6858000"/>
            <a:chOff x="5218392" y="3025563"/>
            <a:chExt cx="673083" cy="3832437"/>
          </a:xfrm>
        </p:grpSpPr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E399B1D2-D474-4DB1-A368-DB6E6406F041}"/>
                </a:ext>
              </a:extLst>
            </p:cNvPr>
            <p:cNvSpPr/>
            <p:nvPr/>
          </p:nvSpPr>
          <p:spPr>
            <a:xfrm>
              <a:off x="5556718" y="3025563"/>
              <a:ext cx="334757" cy="3832437"/>
            </a:xfrm>
            <a:prstGeom prst="rect">
              <a:avLst/>
            </a:prstGeom>
            <a:gradFill flip="none" rotWithShape="1">
              <a:gsLst>
                <a:gs pos="100000">
                  <a:srgbClr val="4472C4">
                    <a:lumMod val="5000"/>
                    <a:lumOff val="95000"/>
                    <a:alpha val="0"/>
                  </a:srgbClr>
                </a:gs>
                <a:gs pos="8000">
                  <a:sysClr val="windowText" lastClr="000000">
                    <a:alpha val="1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83185FCD-07D9-4B78-94F2-5B0C44D570FE}"/>
                </a:ext>
              </a:extLst>
            </p:cNvPr>
            <p:cNvSpPr/>
            <p:nvPr/>
          </p:nvSpPr>
          <p:spPr>
            <a:xfrm flipH="1">
              <a:off x="5218392" y="3025563"/>
              <a:ext cx="340133" cy="3832437"/>
            </a:xfrm>
            <a:prstGeom prst="rect">
              <a:avLst/>
            </a:prstGeom>
            <a:gradFill flip="none" rotWithShape="1">
              <a:gsLst>
                <a:gs pos="44000">
                  <a:srgbClr val="4472C4">
                    <a:lumMod val="5000"/>
                    <a:lumOff val="95000"/>
                    <a:alpha val="0"/>
                  </a:srgbClr>
                </a:gs>
                <a:gs pos="0">
                  <a:sysClr val="windowText" lastClr="000000">
                    <a:alpha val="3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35960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1. </a:t>
            </a:r>
            <a:r>
              <a:rPr lang="ko-KR" altLang="en-US" dirty="0"/>
              <a:t>응답자 특성 및 조사 내용</a:t>
            </a:r>
          </a:p>
        </p:txBody>
      </p:sp>
      <p:graphicFrame>
        <p:nvGraphicFramePr>
          <p:cNvPr id="7" name="shp1">
            <a:extLst>
              <a:ext uri="{FF2B5EF4-FFF2-40B4-BE49-F238E27FC236}">
                <a16:creationId xmlns:a16="http://schemas.microsoft.com/office/drawing/2014/main" id="{EF80CAE9-01FD-4137-B700-E4E1AD3CA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2661170"/>
              </p:ext>
            </p:extLst>
          </p:nvPr>
        </p:nvGraphicFramePr>
        <p:xfrm>
          <a:off x="571498" y="1295849"/>
          <a:ext cx="4210052" cy="4989061"/>
        </p:xfrm>
        <a:graphic>
          <a:graphicData uri="http://schemas.openxmlformats.org/drawingml/2006/table">
            <a:tbl>
              <a:tblPr/>
              <a:tblGrid>
                <a:gridCol w="7129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05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628775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</a:tblGrid>
              <a:tr h="301829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응답자 특성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사례수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59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사업명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공원관리사업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590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성별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남성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여성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34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5904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연령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52077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8139716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283253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세 이상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0020311"/>
                  </a:ext>
                </a:extLst>
              </a:tr>
            </a:tbl>
          </a:graphicData>
        </a:graphic>
      </p:graphicFrame>
      <p:graphicFrame>
        <p:nvGraphicFramePr>
          <p:cNvPr id="10" name="shp2">
            <a:extLst>
              <a:ext uri="{FF2B5EF4-FFF2-40B4-BE49-F238E27FC236}">
                <a16:creationId xmlns:a16="http://schemas.microsoft.com/office/drawing/2014/main" id="{589D8EC4-E7DD-459C-B0C5-716A6AB246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49415"/>
              </p:ext>
            </p:extLst>
          </p:nvPr>
        </p:nvGraphicFramePr>
        <p:xfrm>
          <a:off x="3010275" y="1579932"/>
          <a:ext cx="1854199" cy="4704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shp3">
            <a:extLst>
              <a:ext uri="{FF2B5EF4-FFF2-40B4-BE49-F238E27FC236}">
                <a16:creationId xmlns:a16="http://schemas.microsoft.com/office/drawing/2014/main" id="{1F159383-937C-1AC9-3EDF-3116290D79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0692267"/>
              </p:ext>
            </p:extLst>
          </p:nvPr>
        </p:nvGraphicFramePr>
        <p:xfrm>
          <a:off x="5124447" y="1295850"/>
          <a:ext cx="4210052" cy="4989065"/>
        </p:xfrm>
        <a:graphic>
          <a:graphicData uri="http://schemas.openxmlformats.org/drawingml/2006/table">
            <a:tbl>
              <a:tblPr/>
              <a:tblGrid>
                <a:gridCol w="533403">
                  <a:extLst>
                    <a:ext uri="{9D8B030D-6E8A-4147-A177-3AD203B41FA5}">
                      <a16:colId xmlns:a16="http://schemas.microsoft.com/office/drawing/2014/main" val="776088605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1542594876"/>
                    </a:ext>
                  </a:extLst>
                </a:gridCol>
                <a:gridCol w="3181349">
                  <a:extLst>
                    <a:ext uri="{9D8B030D-6E8A-4147-A177-3AD203B41FA5}">
                      <a16:colId xmlns:a16="http://schemas.microsoft.com/office/drawing/2014/main" val="1853975617"/>
                    </a:ext>
                  </a:extLst>
                </a:gridCol>
              </a:tblGrid>
              <a:tr h="30153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0700798"/>
                  </a:ext>
                </a:extLst>
              </a:tr>
              <a:tr h="246712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시설은 이용하기 편하다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4869415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편의시설을 잘 갖추고 있다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(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화장실 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026150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주변의 환경이 쾌적하고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(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녹지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,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조경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) 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관리가 잘 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7283832"/>
                  </a:ext>
                </a:extLst>
              </a:tr>
              <a:tr h="246712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사업에 대한 안내가 잘 되고 있다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7603951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사업에 대한 건의사항을 해결하는 절차가 잘 갖춰져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1587303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직원들은 친절하다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529236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관련한 일들을 직원들이 신속하게 처리한다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25528"/>
                  </a:ext>
                </a:extLst>
              </a:tr>
              <a:tr h="246712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지역주민에게 도움이 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4595096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설치목적에 맞게 잘 운영되고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673279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관련된 업무 처리는 신뢰할 수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5821650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직원들은 고객의 불편을 해소하기 위해 노력한다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2077658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담당직원들은 업무에 대해 잘 알고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6711621"/>
                  </a:ext>
                </a:extLst>
              </a:tr>
              <a:tr h="246712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이용객의 여가활용에 기여한다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1115894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쾌적한 도시환경을 조성하는 데 기여한다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2537795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누구나 이용하기 쉽다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8664959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같은 곳을 확대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(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공급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)</a:t>
                      </a:r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할 필요가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1850093"/>
                  </a:ext>
                </a:extLst>
              </a:tr>
              <a:tr h="246712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전반적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향상적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제공하는 서비스는 나아지고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695527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상대적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제공하는 서비스는 기대했던 것보다 만족스럽다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619837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절대적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제공하는 서비스에 대해 전반적으로 만족한다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50945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519386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50" name="shp1">
            <a:extLst>
              <a:ext uri="{FF2B5EF4-FFF2-40B4-BE49-F238E27FC236}">
                <a16:creationId xmlns:a16="http://schemas.microsoft.com/office/drawing/2014/main" id="{7B41BFCB-8939-4820-8BA1-97086B69D179}"/>
              </a:ext>
            </a:extLst>
          </p:cNvPr>
          <p:cNvSpPr/>
          <p:nvPr/>
        </p:nvSpPr>
        <p:spPr>
          <a:xfrm>
            <a:off x="57149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공원관리사업의 종합만족도는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79.8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점</a:t>
            </a:r>
            <a:endParaRPr lang="ko-KR" altLang="en-US" sz="145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2" name="zero2">
            <a:extLst>
              <a:ext uri="{FF2B5EF4-FFF2-40B4-BE49-F238E27FC236}">
                <a16:creationId xmlns:a16="http://schemas.microsoft.com/office/drawing/2014/main" id="{75ABC1DD-8164-40E7-91FA-87503CEF615F}"/>
              </a:ext>
            </a:extLst>
          </p:cNvPr>
          <p:cNvSpPr/>
          <p:nvPr/>
        </p:nvSpPr>
        <p:spPr>
          <a:xfrm>
            <a:off x="63576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7" name="shp2">
            <a:extLst>
              <a:ext uri="{FF2B5EF4-FFF2-40B4-BE49-F238E27FC236}">
                <a16:creationId xmlns:a16="http://schemas.microsoft.com/office/drawing/2014/main" id="{C6EBE892-6D84-40A4-A603-085D0D87B6DE}"/>
              </a:ext>
            </a:extLst>
          </p:cNvPr>
          <p:cNvSpPr/>
          <p:nvPr/>
        </p:nvSpPr>
        <p:spPr>
          <a:xfrm>
            <a:off x="505205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강점요소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지속성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/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약점 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향상적</a:t>
            </a:r>
          </a:p>
        </p:txBody>
      </p:sp>
      <p:sp>
        <p:nvSpPr>
          <p:cNvPr id="68" name="zero4">
            <a:extLst>
              <a:ext uri="{FF2B5EF4-FFF2-40B4-BE49-F238E27FC236}">
                <a16:creationId xmlns:a16="http://schemas.microsoft.com/office/drawing/2014/main" id="{74B88198-3166-4B42-B19D-5764AF91C5FA}"/>
              </a:ext>
            </a:extLst>
          </p:cNvPr>
          <p:cNvSpPr/>
          <p:nvPr/>
        </p:nvSpPr>
        <p:spPr>
          <a:xfrm>
            <a:off x="511632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endParaRPr lang="ko-KR" altLang="en-US" sz="105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72" name="shp3">
            <a:extLst>
              <a:ext uri="{FF2B5EF4-FFF2-40B4-BE49-F238E27FC236}">
                <a16:creationId xmlns:a16="http://schemas.microsoft.com/office/drawing/2014/main" id="{E42F1161-EA0B-43C6-93EE-83693A7507B0}"/>
              </a:ext>
            </a:extLst>
          </p:cNvPr>
          <p:cNvGraphicFramePr/>
          <p:nvPr/>
        </p:nvGraphicFramePr>
        <p:xfrm>
          <a:off x="571500" y="1926490"/>
          <a:ext cx="4292152" cy="1354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3" name="zero6">
            <a:extLst>
              <a:ext uri="{FF2B5EF4-FFF2-40B4-BE49-F238E27FC236}">
                <a16:creationId xmlns:a16="http://schemas.microsoft.com/office/drawing/2014/main" id="{DE141008-FE3D-4605-B208-2BEC4B0FCA0C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3144520"/>
          <a:ext cx="4292154" cy="3914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5359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02924190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환경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과정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결과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</a:tbl>
          </a:graphicData>
        </a:graphic>
      </p:graphicFrame>
      <p:graphicFrame>
        <p:nvGraphicFramePr>
          <p:cNvPr id="84" name="shp4">
            <a:extLst>
              <a:ext uri="{FF2B5EF4-FFF2-40B4-BE49-F238E27FC236}">
                <a16:creationId xmlns:a16="http://schemas.microsoft.com/office/drawing/2014/main" id="{6F525149-4A03-4D9B-94EF-59A8702A476B}"/>
              </a:ext>
            </a:extLst>
          </p:cNvPr>
          <p:cNvGraphicFramePr/>
          <p:nvPr/>
        </p:nvGraphicFramePr>
        <p:xfrm>
          <a:off x="5262281" y="1928813"/>
          <a:ext cx="4070627" cy="1329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85" name="zero8">
            <a:extLst>
              <a:ext uri="{FF2B5EF4-FFF2-40B4-BE49-F238E27FC236}">
                <a16:creationId xmlns:a16="http://schemas.microsoft.com/office/drawing/2014/main" id="{FD821FB6-F002-4405-8764-4A37F10973B3}"/>
              </a:ext>
            </a:extLst>
          </p:cNvPr>
          <p:cNvCxnSpPr/>
          <p:nvPr/>
        </p:nvCxnSpPr>
        <p:spPr>
          <a:xfrm>
            <a:off x="5262283" y="3143613"/>
            <a:ext cx="408790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6" name="zero9">
            <a:extLst>
              <a:ext uri="{FF2B5EF4-FFF2-40B4-BE49-F238E27FC236}">
                <a16:creationId xmlns:a16="http://schemas.microsoft.com/office/drawing/2014/main" id="{46033A8A-49CF-4B02-A223-37E1CD7F2135}"/>
              </a:ext>
            </a:extLst>
          </p:cNvPr>
          <p:cNvGraphicFramePr>
            <a:graphicFrameLocks noGrp="1"/>
          </p:cNvGraphicFramePr>
          <p:nvPr/>
        </p:nvGraphicFramePr>
        <p:xfrm>
          <a:off x="5262284" y="3141980"/>
          <a:ext cx="4070625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1375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68097187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4298063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197282154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7571925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682863395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37887608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32614911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472232528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23682225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88726709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  <a:tr h="121957"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177295"/>
                  </a:ext>
                </a:extLst>
              </a:tr>
            </a:tbl>
          </a:graphicData>
        </a:graphic>
      </p:graphicFrame>
      <p:cxnSp>
        <p:nvCxnSpPr>
          <p:cNvPr id="90" name="zero10">
            <a:extLst>
              <a:ext uri="{FF2B5EF4-FFF2-40B4-BE49-F238E27FC236}">
                <a16:creationId xmlns:a16="http://schemas.microsoft.com/office/drawing/2014/main" id="{AC6189BC-63EE-4171-9D46-0EE1BEDB2B22}"/>
              </a:ext>
            </a:extLst>
          </p:cNvPr>
          <p:cNvCxnSpPr>
            <a:cxnSpLocks/>
          </p:cNvCxnSpPr>
          <p:nvPr/>
        </p:nvCxnSpPr>
        <p:spPr>
          <a:xfrm>
            <a:off x="8513348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zero11">
            <a:extLst>
              <a:ext uri="{FF2B5EF4-FFF2-40B4-BE49-F238E27FC236}">
                <a16:creationId xmlns:a16="http://schemas.microsoft.com/office/drawing/2014/main" id="{C8270FDC-7F01-4DF6-8FBF-A571322F429F}"/>
              </a:ext>
            </a:extLst>
          </p:cNvPr>
          <p:cNvCxnSpPr>
            <a:cxnSpLocks/>
          </p:cNvCxnSpPr>
          <p:nvPr/>
        </p:nvCxnSpPr>
        <p:spPr>
          <a:xfrm>
            <a:off x="7702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zero12">
            <a:extLst>
              <a:ext uri="{FF2B5EF4-FFF2-40B4-BE49-F238E27FC236}">
                <a16:creationId xmlns:a16="http://schemas.microsoft.com/office/drawing/2014/main" id="{6FFF9D18-D9A2-4F65-B3E6-A02A1361D3E8}"/>
              </a:ext>
            </a:extLst>
          </p:cNvPr>
          <p:cNvCxnSpPr>
            <a:cxnSpLocks/>
          </p:cNvCxnSpPr>
          <p:nvPr/>
        </p:nvCxnSpPr>
        <p:spPr>
          <a:xfrm>
            <a:off x="6887743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zero13">
            <a:extLst>
              <a:ext uri="{FF2B5EF4-FFF2-40B4-BE49-F238E27FC236}">
                <a16:creationId xmlns:a16="http://schemas.microsoft.com/office/drawing/2014/main" id="{B4C7EC24-C187-41A1-91E6-EBB91DF6CF1D}"/>
              </a:ext>
            </a:extLst>
          </p:cNvPr>
          <p:cNvCxnSpPr>
            <a:cxnSpLocks/>
          </p:cNvCxnSpPr>
          <p:nvPr/>
        </p:nvCxnSpPr>
        <p:spPr>
          <a:xfrm>
            <a:off x="6078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hp5">
            <a:extLst>
              <a:ext uri="{FF2B5EF4-FFF2-40B4-BE49-F238E27FC236}">
                <a16:creationId xmlns:a16="http://schemas.microsoft.com/office/drawing/2014/main" id="{C3568986-8B93-ECFF-AAA5-0A9DDB2B1C81}"/>
              </a:ext>
            </a:extLst>
          </p:cNvPr>
          <p:cNvSpPr/>
          <p:nvPr/>
        </p:nvSpPr>
        <p:spPr>
          <a:xfrm>
            <a:off x="571499" y="3798598"/>
            <a:ext cx="8772714" cy="322106"/>
          </a:xfrm>
          <a:prstGeom prst="roundRect">
            <a:avLst>
              <a:gd name="adj" fmla="val 26742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공원관리사업은 </a:t>
            </a:r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대응성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1, 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신속성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1, </a:t>
            </a:r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충족성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에 대한 우선 개선 노력 필요</a:t>
            </a:r>
          </a:p>
        </p:txBody>
      </p:sp>
      <p:sp>
        <p:nvSpPr>
          <p:cNvPr id="5" name="zero15">
            <a:extLst>
              <a:ext uri="{FF2B5EF4-FFF2-40B4-BE49-F238E27FC236}">
                <a16:creationId xmlns:a16="http://schemas.microsoft.com/office/drawing/2014/main" id="{C8032B2E-C925-DBC2-477C-DEE750C82AF2}"/>
              </a:ext>
            </a:extLst>
          </p:cNvPr>
          <p:cNvSpPr/>
          <p:nvPr/>
        </p:nvSpPr>
        <p:spPr>
          <a:xfrm>
            <a:off x="635765" y="3859864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3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5" name="zero17">
            <a:extLst>
              <a:ext uri="{FF2B5EF4-FFF2-40B4-BE49-F238E27FC236}">
                <a16:creationId xmlns:a16="http://schemas.microsoft.com/office/drawing/2014/main" id="{8527198E-A776-EF02-F22E-0F4A5635E76B}"/>
              </a:ext>
            </a:extLst>
          </p:cNvPr>
          <p:cNvSpPr/>
          <p:nvPr/>
        </p:nvSpPr>
        <p:spPr>
          <a:xfrm>
            <a:off x="5487136" y="4626163"/>
            <a:ext cx="3857077" cy="1658749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E2E2E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shp7">
            <a:extLst>
              <a:ext uri="{FF2B5EF4-FFF2-40B4-BE49-F238E27FC236}">
                <a16:creationId xmlns:a16="http://schemas.microsoft.com/office/drawing/2014/main" id="{122FCE48-2D64-FD30-9A02-D3AF782DECAD}"/>
              </a:ext>
            </a:extLst>
          </p:cNvPr>
          <p:cNvSpPr/>
          <p:nvPr/>
        </p:nvSpPr>
        <p:spPr>
          <a:xfrm flipH="1">
            <a:off x="6020075" y="4768273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대응성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  <a:endParaRPr lang="ko-KR" altLang="en-US" sz="1050" b="1" spc="-50" dirty="0">
              <a:ln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8" name="zero19">
            <a:extLst>
              <a:ext uri="{FF2B5EF4-FFF2-40B4-BE49-F238E27FC236}">
                <a16:creationId xmlns:a16="http://schemas.microsoft.com/office/drawing/2014/main" id="{52BE43FC-EE29-F4FE-2884-777AEE70C068}"/>
              </a:ext>
            </a:extLst>
          </p:cNvPr>
          <p:cNvSpPr/>
          <p:nvPr/>
        </p:nvSpPr>
        <p:spPr>
          <a:xfrm flipH="1">
            <a:off x="5572403" y="4774933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19" name="zero20">
            <a:extLst>
              <a:ext uri="{FF2B5EF4-FFF2-40B4-BE49-F238E27FC236}">
                <a16:creationId xmlns:a16="http://schemas.microsoft.com/office/drawing/2014/main" id="{D8C43D38-A67F-0B97-4B49-80E6BB45F8CB}"/>
              </a:ext>
            </a:extLst>
          </p:cNvPr>
          <p:cNvSpPr txBox="1"/>
          <p:nvPr/>
        </p:nvSpPr>
        <p:spPr>
          <a:xfrm>
            <a:off x="5607503" y="4782238"/>
            <a:ext cx="473206" cy="31641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0" name="shp9">
            <a:extLst>
              <a:ext uri="{FF2B5EF4-FFF2-40B4-BE49-F238E27FC236}">
                <a16:creationId xmlns:a16="http://schemas.microsoft.com/office/drawing/2014/main" id="{061AB992-ACC9-5E8F-3A23-1AC2B483045C}"/>
              </a:ext>
            </a:extLst>
          </p:cNvPr>
          <p:cNvSpPr/>
          <p:nvPr/>
        </p:nvSpPr>
        <p:spPr>
          <a:xfrm flipH="1">
            <a:off x="6020075" y="5286695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신속성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  <a:endParaRPr lang="en-US" altLang="ko-KR" sz="1050" b="1" spc="-50" dirty="0">
              <a:ln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2" name="zero22">
            <a:extLst>
              <a:ext uri="{FF2B5EF4-FFF2-40B4-BE49-F238E27FC236}">
                <a16:creationId xmlns:a16="http://schemas.microsoft.com/office/drawing/2014/main" id="{DD13A18F-20EE-A78A-0597-ACC9862336EC}"/>
              </a:ext>
            </a:extLst>
          </p:cNvPr>
          <p:cNvSpPr/>
          <p:nvPr/>
        </p:nvSpPr>
        <p:spPr>
          <a:xfrm flipH="1">
            <a:off x="5572403" y="5293355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23">
            <a:extLst>
              <a:ext uri="{FF2B5EF4-FFF2-40B4-BE49-F238E27FC236}">
                <a16:creationId xmlns:a16="http://schemas.microsoft.com/office/drawing/2014/main" id="{CD28FD24-1223-F4D6-B2E0-90B48B5FE1E1}"/>
              </a:ext>
            </a:extLst>
          </p:cNvPr>
          <p:cNvSpPr txBox="1"/>
          <p:nvPr/>
        </p:nvSpPr>
        <p:spPr>
          <a:xfrm>
            <a:off x="5607503" y="5328063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4" name="shp11">
            <a:extLst>
              <a:ext uri="{FF2B5EF4-FFF2-40B4-BE49-F238E27FC236}">
                <a16:creationId xmlns:a16="http://schemas.microsoft.com/office/drawing/2014/main" id="{B716C21A-3EF9-C69C-6FE7-A96494D142CF}"/>
              </a:ext>
            </a:extLst>
          </p:cNvPr>
          <p:cNvSpPr/>
          <p:nvPr/>
        </p:nvSpPr>
        <p:spPr>
          <a:xfrm flipH="1">
            <a:off x="6020075" y="5805118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충족성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</a:p>
        </p:txBody>
      </p:sp>
      <p:sp>
        <p:nvSpPr>
          <p:cNvPr id="26" name="zero25">
            <a:extLst>
              <a:ext uri="{FF2B5EF4-FFF2-40B4-BE49-F238E27FC236}">
                <a16:creationId xmlns:a16="http://schemas.microsoft.com/office/drawing/2014/main" id="{59A453EB-CA4F-3783-62AF-F1C2B3DABBAC}"/>
              </a:ext>
            </a:extLst>
          </p:cNvPr>
          <p:cNvSpPr/>
          <p:nvPr/>
        </p:nvSpPr>
        <p:spPr>
          <a:xfrm flipH="1">
            <a:off x="5572403" y="5811778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7" name="zero26">
            <a:extLst>
              <a:ext uri="{FF2B5EF4-FFF2-40B4-BE49-F238E27FC236}">
                <a16:creationId xmlns:a16="http://schemas.microsoft.com/office/drawing/2014/main" id="{344B6849-FF9E-ED85-220D-3DEB3DAAA1ED}"/>
              </a:ext>
            </a:extLst>
          </p:cNvPr>
          <p:cNvSpPr txBox="1"/>
          <p:nvPr/>
        </p:nvSpPr>
        <p:spPr>
          <a:xfrm>
            <a:off x="5607503" y="5846486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8" name="zero27">
            <a:extLst>
              <a:ext uri="{FF2B5EF4-FFF2-40B4-BE49-F238E27FC236}">
                <a16:creationId xmlns:a16="http://schemas.microsoft.com/office/drawing/2014/main" id="{9691F416-6BCA-4EA2-4136-AC7BCCBC6728}"/>
              </a:ext>
            </a:extLst>
          </p:cNvPr>
          <p:cNvSpPr>
            <a:spLocks/>
          </p:cNvSpPr>
          <p:nvPr/>
        </p:nvSpPr>
        <p:spPr bwMode="auto">
          <a:xfrm rot="5400000">
            <a:off x="4829049" y="5203043"/>
            <a:ext cx="574195" cy="504990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50000"/>
                  <a:lumOff val="5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9" name="shp8">
            <a:extLst>
              <a:ext uri="{FF2B5EF4-FFF2-40B4-BE49-F238E27FC236}">
                <a16:creationId xmlns:a16="http://schemas.microsoft.com/office/drawing/2014/main" id="{B34DECE2-08FE-85B0-9CD7-466C5BEC3677}"/>
              </a:ext>
            </a:extLst>
          </p:cNvPr>
          <p:cNvSpPr txBox="1"/>
          <p:nvPr/>
        </p:nvSpPr>
        <p:spPr>
          <a:xfrm>
            <a:off x="6778324" y="4766888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사업에 대한 건의사항을 해결하는 절차가 잘 갖춰져 있다</a:t>
            </a:r>
          </a:p>
        </p:txBody>
      </p:sp>
      <p:sp>
        <p:nvSpPr>
          <p:cNvPr id="30" name="shp10">
            <a:extLst>
              <a:ext uri="{FF2B5EF4-FFF2-40B4-BE49-F238E27FC236}">
                <a16:creationId xmlns:a16="http://schemas.microsoft.com/office/drawing/2014/main" id="{F713BA93-8F1B-2191-33FA-850F00279CE9}"/>
              </a:ext>
            </a:extLst>
          </p:cNvPr>
          <p:cNvSpPr txBox="1"/>
          <p:nvPr/>
        </p:nvSpPr>
        <p:spPr>
          <a:xfrm>
            <a:off x="6778324" y="5288384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pPr marL="0" algn="l" defTabSz="914400" rtl="0" eaLnBrk="1" fontAlgn="ctr" latinLnBrk="1" hangingPunct="1"/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관련한 일들을 직원들이 신속하게 처리한다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1" name="shp12">
            <a:extLst>
              <a:ext uri="{FF2B5EF4-FFF2-40B4-BE49-F238E27FC236}">
                <a16:creationId xmlns:a16="http://schemas.microsoft.com/office/drawing/2014/main" id="{906AB8AC-A962-55CD-B202-BAB9DB18F800}"/>
              </a:ext>
            </a:extLst>
          </p:cNvPr>
          <p:cNvSpPr txBox="1"/>
          <p:nvPr/>
        </p:nvSpPr>
        <p:spPr>
          <a:xfrm>
            <a:off x="6778324" y="5813590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직원들은 고객의 불편을 해소하기 위해 노력한다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" name="zero32">
            <a:extLst>
              <a:ext uri="{FF2B5EF4-FFF2-40B4-BE49-F238E27FC236}">
                <a16:creationId xmlns:a16="http://schemas.microsoft.com/office/drawing/2014/main" id="{E3E8FE64-B7D1-F03C-1FDE-75A03E89CA42}"/>
              </a:ext>
            </a:extLst>
          </p:cNvPr>
          <p:cNvSpPr/>
          <p:nvPr/>
        </p:nvSpPr>
        <p:spPr>
          <a:xfrm>
            <a:off x="2725527" y="4328830"/>
            <a:ext cx="1093998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 </a:t>
            </a:r>
            <a:r>
              <a:rPr lang="en-US" altLang="ko-KR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(IPA)</a:t>
            </a:r>
          </a:p>
        </p:txBody>
      </p:sp>
      <p:sp>
        <p:nvSpPr>
          <p:cNvPr id="11" name="zero33">
            <a:extLst>
              <a:ext uri="{FF2B5EF4-FFF2-40B4-BE49-F238E27FC236}">
                <a16:creationId xmlns:a16="http://schemas.microsoft.com/office/drawing/2014/main" id="{1847F509-960F-E706-ABB4-958707BED981}"/>
              </a:ext>
            </a:extLst>
          </p:cNvPr>
          <p:cNvSpPr/>
          <p:nvPr/>
        </p:nvSpPr>
        <p:spPr>
          <a:xfrm>
            <a:off x="3860761" y="4328830"/>
            <a:ext cx="1002891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효과 높은 항목</a:t>
            </a:r>
          </a:p>
        </p:txBody>
      </p:sp>
      <p:cxnSp>
        <p:nvCxnSpPr>
          <p:cNvPr id="13" name="zero34">
            <a:extLst>
              <a:ext uri="{FF2B5EF4-FFF2-40B4-BE49-F238E27FC236}">
                <a16:creationId xmlns:a16="http://schemas.microsoft.com/office/drawing/2014/main" id="{C44434D6-4130-43F6-8368-B0376A730645}"/>
              </a:ext>
            </a:extLst>
          </p:cNvPr>
          <p:cNvCxnSpPr/>
          <p:nvPr/>
        </p:nvCxnSpPr>
        <p:spPr>
          <a:xfrm>
            <a:off x="6757037" y="4825897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zero35">
            <a:extLst>
              <a:ext uri="{FF2B5EF4-FFF2-40B4-BE49-F238E27FC236}">
                <a16:creationId xmlns:a16="http://schemas.microsoft.com/office/drawing/2014/main" id="{71FEAD20-5DB8-487F-891E-D0A6A4F87A85}"/>
              </a:ext>
            </a:extLst>
          </p:cNvPr>
          <p:cNvCxnSpPr/>
          <p:nvPr/>
        </p:nvCxnSpPr>
        <p:spPr>
          <a:xfrm>
            <a:off x="6757037" y="5344319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zero36">
            <a:extLst>
              <a:ext uri="{FF2B5EF4-FFF2-40B4-BE49-F238E27FC236}">
                <a16:creationId xmlns:a16="http://schemas.microsoft.com/office/drawing/2014/main" id="{A983235B-16F0-430D-A0D8-CE6CD8B20176}"/>
              </a:ext>
            </a:extLst>
          </p:cNvPr>
          <p:cNvCxnSpPr/>
          <p:nvPr/>
        </p:nvCxnSpPr>
        <p:spPr>
          <a:xfrm>
            <a:off x="6757037" y="5862742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pyMax">
            <a:extLst>
              <a:ext uri="{FF2B5EF4-FFF2-40B4-BE49-F238E27FC236}">
                <a16:creationId xmlns:a16="http://schemas.microsoft.com/office/drawing/2014/main" id="{5BC420CE-AD25-DD0C-EBFE-61E9B384BE3C}"/>
              </a:ext>
            </a:extLst>
          </p:cNvPr>
          <p:cNvSpPr/>
          <p:nvPr/>
        </p:nvSpPr>
        <p:spPr>
          <a:xfrm>
            <a:off x="1509754" y="1966539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" name="copyMin">
            <a:extLst>
              <a:ext uri="{FF2B5EF4-FFF2-40B4-BE49-F238E27FC236}">
                <a16:creationId xmlns:a16="http://schemas.microsoft.com/office/drawing/2014/main" id="{C962FD3B-69EE-0087-12AD-9711A51EFA40}"/>
              </a:ext>
            </a:extLst>
          </p:cNvPr>
          <p:cNvSpPr/>
          <p:nvPr/>
        </p:nvSpPr>
        <p:spPr>
          <a:xfrm>
            <a:off x="4371189" y="2186999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8" name="copyMax">
            <a:extLst>
              <a:ext uri="{FF2B5EF4-FFF2-40B4-BE49-F238E27FC236}">
                <a16:creationId xmlns:a16="http://schemas.microsoft.com/office/drawing/2014/main" id="{0BF83085-3BA6-14B4-7064-9D69DDFD2854}"/>
              </a:ext>
            </a:extLst>
          </p:cNvPr>
          <p:cNvSpPr/>
          <p:nvPr/>
        </p:nvSpPr>
        <p:spPr>
          <a:xfrm>
            <a:off x="8248311" y="1868419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" name="copyMin">
            <a:extLst>
              <a:ext uri="{FF2B5EF4-FFF2-40B4-BE49-F238E27FC236}">
                <a16:creationId xmlns:a16="http://schemas.microsoft.com/office/drawing/2014/main" id="{667FB911-D652-26BC-1763-6CC6A1070668}"/>
              </a:ext>
            </a:extLst>
          </p:cNvPr>
          <p:cNvSpPr/>
          <p:nvPr/>
        </p:nvSpPr>
        <p:spPr>
          <a:xfrm>
            <a:off x="8519687" y="2172197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14" name="shp6">
            <a:extLst>
              <a:ext uri="{FF2B5EF4-FFF2-40B4-BE49-F238E27FC236}">
                <a16:creationId xmlns:a16="http://schemas.microsoft.com/office/drawing/2014/main" id="{B4B0C51E-9832-4C12-169C-8BDF2018A5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2618449"/>
              </p:ext>
            </p:extLst>
          </p:nvPr>
        </p:nvGraphicFramePr>
        <p:xfrm>
          <a:off x="582780" y="4634716"/>
          <a:ext cx="4296736" cy="1480336"/>
        </p:xfrm>
        <a:graphic>
          <a:graphicData uri="http://schemas.openxmlformats.org/drawingml/2006/table">
            <a:tbl>
              <a:tblPr/>
              <a:tblGrid>
                <a:gridCol w="537092">
                  <a:extLst>
                    <a:ext uri="{9D8B030D-6E8A-4147-A177-3AD203B41FA5}">
                      <a16:colId xmlns:a16="http://schemas.microsoft.com/office/drawing/2014/main" val="2050120589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4223961074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697464353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3380523298"/>
                    </a:ext>
                  </a:extLst>
                </a:gridCol>
                <a:gridCol w="446392">
                  <a:extLst>
                    <a:ext uri="{9D8B030D-6E8A-4147-A177-3AD203B41FA5}">
                      <a16:colId xmlns:a16="http://schemas.microsoft.com/office/drawing/2014/main" val="3777593995"/>
                    </a:ext>
                  </a:extLst>
                </a:gridCol>
                <a:gridCol w="479316">
                  <a:extLst>
                    <a:ext uri="{9D8B030D-6E8A-4147-A177-3AD203B41FA5}">
                      <a16:colId xmlns:a16="http://schemas.microsoft.com/office/drawing/2014/main" val="2915992107"/>
                    </a:ext>
                  </a:extLst>
                </a:gridCol>
                <a:gridCol w="602724">
                  <a:extLst>
                    <a:ext uri="{9D8B030D-6E8A-4147-A177-3AD203B41FA5}">
                      <a16:colId xmlns:a16="http://schemas.microsoft.com/office/drawing/2014/main" val="3712356633"/>
                    </a:ext>
                  </a:extLst>
                </a:gridCol>
                <a:gridCol w="619936">
                  <a:extLst>
                    <a:ext uri="{9D8B030D-6E8A-4147-A177-3AD203B41FA5}">
                      <a16:colId xmlns:a16="http://schemas.microsoft.com/office/drawing/2014/main" val="4075846768"/>
                    </a:ext>
                  </a:extLst>
                </a:gridCol>
              </a:tblGrid>
              <a:tr h="19573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193411"/>
                  </a:ext>
                </a:extLst>
              </a:tr>
              <a:tr h="16057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6.473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5242687"/>
                  </a:ext>
                </a:extLst>
              </a:tr>
              <a:tr h="16057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71.4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529225"/>
                  </a:ext>
                </a:extLst>
              </a:tr>
              <a:tr h="16057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812396"/>
                  </a:ext>
                </a:extLst>
              </a:tr>
              <a:tr h="16057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7231494"/>
                  </a:ext>
                </a:extLst>
              </a:tr>
              <a:tr h="16057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1.088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072529"/>
                  </a:ext>
                </a:extLst>
              </a:tr>
              <a:tr h="16057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1.072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1694415"/>
                  </a:ext>
                </a:extLst>
              </a:tr>
              <a:tr h="16057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0.609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7100108"/>
                  </a:ext>
                </a:extLst>
              </a:tr>
              <a:tr h="16057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0.990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</a:t>
                      </a:r>
                      <a:r>
                        <a:rPr lang="ko-KR" altLang="en-US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2532950"/>
                  </a:ext>
                </a:extLst>
              </a:tr>
            </a:tbl>
          </a:graphicData>
        </a:graphic>
      </p:graphicFrame>
      <p:sp>
        <p:nvSpPr>
          <p:cNvPr id="17" name="copyred">
            <a:extLst>
              <a:ext uri="{FF2B5EF4-FFF2-40B4-BE49-F238E27FC236}">
                <a16:creationId xmlns:a16="http://schemas.microsoft.com/office/drawing/2014/main" id="{8A4E990C-9D6E-223E-5D63-7720C0EBE423}"/>
              </a:ext>
            </a:extLst>
          </p:cNvPr>
          <p:cNvSpPr/>
          <p:nvPr/>
        </p:nvSpPr>
        <p:spPr>
          <a:xfrm>
            <a:off x="582779" y="4830452"/>
            <a:ext cx="4296736" cy="479735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zero16">
            <a:extLst>
              <a:ext uri="{FF2B5EF4-FFF2-40B4-BE49-F238E27FC236}">
                <a16:creationId xmlns:a16="http://schemas.microsoft.com/office/drawing/2014/main" id="{D68383D5-0B7C-479C-8F22-80CEF7CE29AE}"/>
              </a:ext>
            </a:extLst>
          </p:cNvPr>
          <p:cNvSpPr/>
          <p:nvPr/>
        </p:nvSpPr>
        <p:spPr>
          <a:xfrm>
            <a:off x="5487136" y="4328830"/>
            <a:ext cx="3857077" cy="252672"/>
          </a:xfrm>
          <a:prstGeom prst="round2SameRect">
            <a:avLst/>
          </a:prstGeom>
          <a:solidFill>
            <a:srgbClr val="0F5BAA"/>
          </a:solidFill>
          <a:ln w="12700">
            <a:noFill/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5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항목 중 우선 개선 순위</a:t>
            </a:r>
          </a:p>
        </p:txBody>
      </p:sp>
      <p:sp>
        <p:nvSpPr>
          <p:cNvPr id="46" name="zero37">
            <a:extLst>
              <a:ext uri="{FF2B5EF4-FFF2-40B4-BE49-F238E27FC236}">
                <a16:creationId xmlns:a16="http://schemas.microsoft.com/office/drawing/2014/main" id="{5D7A1E41-14CF-47DF-8C29-A38DC2804F61}"/>
              </a:ext>
            </a:extLst>
          </p:cNvPr>
          <p:cNvSpPr txBox="1"/>
          <p:nvPr/>
        </p:nvSpPr>
        <p:spPr>
          <a:xfrm>
            <a:off x="536184" y="6121862"/>
            <a:ext cx="3580147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불가함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선정이「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  <p:sp>
        <p:nvSpPr>
          <p:cNvPr id="47" name="zero37">
            <a:extLst>
              <a:ext uri="{FF2B5EF4-FFF2-40B4-BE49-F238E27FC236}">
                <a16:creationId xmlns:a16="http://schemas.microsoft.com/office/drawing/2014/main" id="{5BDB02E0-C772-4141-ADE4-F1CC7F24DDCE}"/>
              </a:ext>
            </a:extLst>
          </p:cNvPr>
          <p:cNvSpPr txBox="1"/>
          <p:nvPr/>
        </p:nvSpPr>
        <p:spPr>
          <a:xfrm>
            <a:off x="5455699" y="6364431"/>
            <a:ext cx="3064942" cy="20736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항목 중 집중개선 항목을 우선으로 개선 효용도가 높은 순서대로 우선 개선 항목을 선정함 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3190717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graphicFrame>
        <p:nvGraphicFramePr>
          <p:cNvPr id="75" name="shp3">
            <a:extLst>
              <a:ext uri="{FF2B5EF4-FFF2-40B4-BE49-F238E27FC236}">
                <a16:creationId xmlns:a16="http://schemas.microsoft.com/office/drawing/2014/main" id="{90524D41-E997-CF67-6DD3-15E88A27D92C}"/>
              </a:ext>
            </a:extLst>
          </p:cNvPr>
          <p:cNvGraphicFramePr/>
          <p:nvPr/>
        </p:nvGraphicFramePr>
        <p:xfrm>
          <a:off x="1517904" y="2697480"/>
          <a:ext cx="7814177" cy="2241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2" name="zero2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645002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전체 만족도 비교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1" name="shp4">
            <a:extLst>
              <a:ext uri="{FF2B5EF4-FFF2-40B4-BE49-F238E27FC236}">
                <a16:creationId xmlns:a16="http://schemas.microsoft.com/office/drawing/2014/main" id="{50903239-CF17-4046-9398-70B2450419E6}"/>
              </a:ext>
            </a:extLst>
          </p:cNvPr>
          <p:cNvGraphicFramePr>
            <a:graphicFrameLocks noGrp="1"/>
          </p:cNvGraphicFramePr>
          <p:nvPr/>
        </p:nvGraphicFramePr>
        <p:xfrm>
          <a:off x="570134" y="4802694"/>
          <a:ext cx="8761948" cy="1485101"/>
        </p:xfrm>
        <a:graphic>
          <a:graphicData uri="http://schemas.openxmlformats.org/drawingml/2006/table">
            <a:tbl>
              <a:tblPr/>
              <a:tblGrid>
                <a:gridCol w="947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889990629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2885431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567135018"/>
                    </a:ext>
                  </a:extLst>
                </a:gridCol>
              </a:tblGrid>
              <a:tr h="296381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en-US" altLang="ko-KR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GAP</a:t>
                      </a:r>
                      <a:endParaRPr kumimoji="1" lang="ko-KR" altLang="en-US" sz="105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해당사업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-6.2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-7.0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-5.0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-11.3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과천도시공사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-5.5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3.5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-10.3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-5.1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-6.8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시설관리공단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-9.4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-13.4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-6.7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-5.6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-14.7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sp>
        <p:nvSpPr>
          <p:cNvPr id="16" name="zero6">
            <a:extLst>
              <a:ext uri="{FF2B5EF4-FFF2-40B4-BE49-F238E27FC236}">
                <a16:creationId xmlns:a16="http://schemas.microsoft.com/office/drawing/2014/main" id="{E9851CF4-19A7-BBDB-ED75-69C6ECCDE04C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2" name="zero7">
            <a:extLst>
              <a:ext uri="{FF2B5EF4-FFF2-40B4-BE49-F238E27FC236}">
                <a16:creationId xmlns:a16="http://schemas.microsoft.com/office/drawing/2014/main" id="{1CAADEA3-ECB4-E698-C6A7-A693116BE38A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8">
            <a:extLst>
              <a:ext uri="{FF2B5EF4-FFF2-40B4-BE49-F238E27FC236}">
                <a16:creationId xmlns:a16="http://schemas.microsoft.com/office/drawing/2014/main" id="{E1B9D6AF-5055-F099-8A91-FFB0D3EA8A25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0" name="zero9">
            <a:extLst>
              <a:ext uri="{FF2B5EF4-FFF2-40B4-BE49-F238E27FC236}">
                <a16:creationId xmlns:a16="http://schemas.microsoft.com/office/drawing/2014/main" id="{CA1A0882-726F-3590-0910-FDBCFA7225F7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1" name="zero10">
            <a:extLst>
              <a:ext uri="{FF2B5EF4-FFF2-40B4-BE49-F238E27FC236}">
                <a16:creationId xmlns:a16="http://schemas.microsoft.com/office/drawing/2014/main" id="{D10A0D63-6E84-3BC4-62BA-7A4C588F6F22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2" name="shp1">
            <a:extLst>
              <a:ext uri="{FF2B5EF4-FFF2-40B4-BE49-F238E27FC236}">
                <a16:creationId xmlns:a16="http://schemas.microsoft.com/office/drawing/2014/main" id="{CB30E731-C1B1-6426-DD88-24F252038813}"/>
              </a:ext>
            </a:extLst>
          </p:cNvPr>
          <p:cNvSpPr txBox="1"/>
          <p:nvPr/>
        </p:nvSpPr>
        <p:spPr>
          <a:xfrm>
            <a:off x="970570" y="1749024"/>
            <a:ext cx="617380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공원관리사업의 종합 만족도는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79.8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공원관리사업 전체 점수 대비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6.2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4" name="zero12">
            <a:extLst>
              <a:ext uri="{FF2B5EF4-FFF2-40B4-BE49-F238E27FC236}">
                <a16:creationId xmlns:a16="http://schemas.microsoft.com/office/drawing/2014/main" id="{4FBE1671-F650-E0BD-CF4F-B0A31B178414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5" name="zero13">
            <a:extLst>
              <a:ext uri="{FF2B5EF4-FFF2-40B4-BE49-F238E27FC236}">
                <a16:creationId xmlns:a16="http://schemas.microsoft.com/office/drawing/2014/main" id="{0A5299B0-32BF-9286-82FA-22897E5742C4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E661985B-6C77-6A9C-171B-02884A286655}"/>
              </a:ext>
            </a:extLst>
          </p:cNvPr>
          <p:cNvSpPr txBox="1"/>
          <p:nvPr/>
        </p:nvSpPr>
        <p:spPr>
          <a:xfrm>
            <a:off x="970570" y="2053493"/>
            <a:ext cx="689932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과천도시공사 전체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5.5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시설관리공단 점체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9.4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0" name="zero15">
            <a:extLst>
              <a:ext uri="{FF2B5EF4-FFF2-40B4-BE49-F238E27FC236}">
                <a16:creationId xmlns:a16="http://schemas.microsoft.com/office/drawing/2014/main" id="{FD8E782F-B40B-9DE1-3A95-E45F000F7A5D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" name="zero16">
            <a:extLst>
              <a:ext uri="{FF2B5EF4-FFF2-40B4-BE49-F238E27FC236}">
                <a16:creationId xmlns:a16="http://schemas.microsoft.com/office/drawing/2014/main" id="{2CB37DF7-F33D-5200-0D20-0CD6A654A95C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</p:spTree>
    <p:extLst>
      <p:ext uri="{BB962C8B-B14F-4D97-AF65-F5344CB8AC3E}">
        <p14:creationId xmlns:p14="http://schemas.microsoft.com/office/powerpoint/2010/main" val="213153310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/>
              <a:t>3. </a:t>
            </a:r>
            <a:r>
              <a:rPr lang="ko-KR" altLang="en-US"/>
              <a:t>조사 결과</a:t>
            </a:r>
            <a:endParaRPr lang="ko-KR" altLang="en-US" dirty="0"/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089033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차원 및 요소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별 만족도</a:t>
            </a: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46" name="shp1">
            <a:extLst>
              <a:ext uri="{FF2B5EF4-FFF2-40B4-BE49-F238E27FC236}">
                <a16:creationId xmlns:a16="http://schemas.microsoft.com/office/drawing/2014/main" id="{AAEE0EC5-365F-4730-AE17-7FB123265CB6}"/>
              </a:ext>
            </a:extLst>
          </p:cNvPr>
          <p:cNvGraphicFramePr/>
          <p:nvPr/>
        </p:nvGraphicFramePr>
        <p:xfrm>
          <a:off x="570134" y="1508760"/>
          <a:ext cx="8750633" cy="21133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7" name="shp2">
            <a:extLst>
              <a:ext uri="{FF2B5EF4-FFF2-40B4-BE49-F238E27FC236}">
                <a16:creationId xmlns:a16="http://schemas.microsoft.com/office/drawing/2014/main" id="{686584BF-A305-4918-98A0-1FE23559C3B0}"/>
              </a:ext>
            </a:extLst>
          </p:cNvPr>
          <p:cNvGraphicFramePr/>
          <p:nvPr/>
        </p:nvGraphicFramePr>
        <p:xfrm>
          <a:off x="2031710" y="4276268"/>
          <a:ext cx="7310698" cy="20024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48" name="zero6">
            <a:extLst>
              <a:ext uri="{FF2B5EF4-FFF2-40B4-BE49-F238E27FC236}">
                <a16:creationId xmlns:a16="http://schemas.microsoft.com/office/drawing/2014/main" id="{A9D0E51F-14FC-4D2A-B36E-B13BB19192EA}"/>
              </a:ext>
            </a:extLst>
          </p:cNvPr>
          <p:cNvCxnSpPr/>
          <p:nvPr/>
        </p:nvCxnSpPr>
        <p:spPr>
          <a:xfrm>
            <a:off x="2031710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zero7">
            <a:extLst>
              <a:ext uri="{FF2B5EF4-FFF2-40B4-BE49-F238E27FC236}">
                <a16:creationId xmlns:a16="http://schemas.microsoft.com/office/drawing/2014/main" id="{3F3AEF1D-2EF9-4A0C-B1CA-D16A2359E285}"/>
              </a:ext>
            </a:extLst>
          </p:cNvPr>
          <p:cNvCxnSpPr/>
          <p:nvPr/>
        </p:nvCxnSpPr>
        <p:spPr>
          <a:xfrm>
            <a:off x="3492738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zero8">
            <a:extLst>
              <a:ext uri="{FF2B5EF4-FFF2-40B4-BE49-F238E27FC236}">
                <a16:creationId xmlns:a16="http://schemas.microsoft.com/office/drawing/2014/main" id="{792C2AD9-C07F-4EE5-897E-8B363AF949FF}"/>
              </a:ext>
            </a:extLst>
          </p:cNvPr>
          <p:cNvCxnSpPr/>
          <p:nvPr/>
        </p:nvCxnSpPr>
        <p:spPr>
          <a:xfrm>
            <a:off x="495066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zero9">
            <a:extLst>
              <a:ext uri="{FF2B5EF4-FFF2-40B4-BE49-F238E27FC236}">
                <a16:creationId xmlns:a16="http://schemas.microsoft.com/office/drawing/2014/main" id="{5F71BD1D-131F-42EA-B32E-06AC8EEDF785}"/>
              </a:ext>
            </a:extLst>
          </p:cNvPr>
          <p:cNvCxnSpPr/>
          <p:nvPr/>
        </p:nvCxnSpPr>
        <p:spPr>
          <a:xfrm>
            <a:off x="640919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zero10">
            <a:extLst>
              <a:ext uri="{FF2B5EF4-FFF2-40B4-BE49-F238E27FC236}">
                <a16:creationId xmlns:a16="http://schemas.microsoft.com/office/drawing/2014/main" id="{168E50D8-8704-4082-8D92-3D2996717013}"/>
              </a:ext>
            </a:extLst>
          </p:cNvPr>
          <p:cNvCxnSpPr/>
          <p:nvPr/>
        </p:nvCxnSpPr>
        <p:spPr>
          <a:xfrm>
            <a:off x="7870972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6" name="zero11">
            <a:extLst>
              <a:ext uri="{FF2B5EF4-FFF2-40B4-BE49-F238E27FC236}">
                <a16:creationId xmlns:a16="http://schemas.microsoft.com/office/drawing/2014/main" id="{D43A2FA2-6F79-4F9C-8326-F108DF986E2E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3483481"/>
          <a:ext cx="8761416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0236">
                  <a:extLst>
                    <a:ext uri="{9D8B030D-6E8A-4147-A177-3AD203B41FA5}">
                      <a16:colId xmlns:a16="http://schemas.microsoft.com/office/drawing/2014/main" val="70071190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2537153804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40206326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61693188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856929698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004941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5572110"/>
                  </a:ext>
                </a:extLst>
              </a:tr>
            </a:tbl>
          </a:graphicData>
        </a:graphic>
      </p:graphicFrame>
      <p:sp>
        <p:nvSpPr>
          <p:cNvPr id="81" name="zero12">
            <a:extLst>
              <a:ext uri="{FF2B5EF4-FFF2-40B4-BE49-F238E27FC236}">
                <a16:creationId xmlns:a16="http://schemas.microsoft.com/office/drawing/2014/main" id="{5644E31A-C0D7-43FA-A684-67B03F66A578}"/>
              </a:ext>
            </a:extLst>
          </p:cNvPr>
          <p:cNvSpPr txBox="1"/>
          <p:nvPr/>
        </p:nvSpPr>
        <p:spPr>
          <a:xfrm>
            <a:off x="536184" y="5767487"/>
            <a:ext cx="1373736" cy="32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기관의 전체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점수는</a:t>
            </a: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/>
            </a:r>
            <a:b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</a:b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  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사업별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가중치가 적용된 점수임</a:t>
            </a:r>
          </a:p>
        </p:txBody>
      </p:sp>
      <p:sp>
        <p:nvSpPr>
          <p:cNvPr id="8" name="shp3">
            <a:extLst>
              <a:ext uri="{FF2B5EF4-FFF2-40B4-BE49-F238E27FC236}">
                <a16:creationId xmlns:a16="http://schemas.microsoft.com/office/drawing/2014/main" id="{672E9634-4B45-68AC-19AA-EE19A6E3971F}"/>
              </a:ext>
            </a:extLst>
          </p:cNvPr>
          <p:cNvSpPr/>
          <p:nvPr/>
        </p:nvSpPr>
        <p:spPr>
          <a:xfrm>
            <a:off x="573625" y="4891869"/>
            <a:ext cx="1393198" cy="278617"/>
          </a:xfrm>
          <a:prstGeom prst="homePlate">
            <a:avLst/>
          </a:prstGeom>
          <a:solidFill>
            <a:srgbClr val="093B6D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공원관리사업</a:t>
            </a:r>
            <a:endParaRPr lang="ko-KR" altLang="en-US" sz="10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5" name="zero14">
            <a:extLst>
              <a:ext uri="{FF2B5EF4-FFF2-40B4-BE49-F238E27FC236}">
                <a16:creationId xmlns:a16="http://schemas.microsoft.com/office/drawing/2014/main" id="{A0B73912-1CC4-4426-84E7-4A03FFE8D788}"/>
              </a:ext>
            </a:extLst>
          </p:cNvPr>
          <p:cNvSpPr/>
          <p:nvPr/>
        </p:nvSpPr>
        <p:spPr>
          <a:xfrm>
            <a:off x="625934" y="5018936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shp4">
            <a:extLst>
              <a:ext uri="{FF2B5EF4-FFF2-40B4-BE49-F238E27FC236}">
                <a16:creationId xmlns:a16="http://schemas.microsoft.com/office/drawing/2014/main" id="{16CF8406-E950-DFE6-936F-E33291EE8020}"/>
              </a:ext>
            </a:extLst>
          </p:cNvPr>
          <p:cNvSpPr/>
          <p:nvPr/>
        </p:nvSpPr>
        <p:spPr>
          <a:xfrm>
            <a:off x="573625" y="5302136"/>
            <a:ext cx="1393198" cy="278617"/>
          </a:xfrm>
          <a:prstGeom prst="homePlate">
            <a:avLst/>
          </a:prstGeom>
          <a:solidFill>
            <a:srgbClr val="D5D5D5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과천도시공사 전체 평균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82" name="zero16">
            <a:extLst>
              <a:ext uri="{FF2B5EF4-FFF2-40B4-BE49-F238E27FC236}">
                <a16:creationId xmlns:a16="http://schemas.microsoft.com/office/drawing/2014/main" id="{A9D124C2-184F-4125-9E7C-F1C3526D4AE5}"/>
              </a:ext>
            </a:extLst>
          </p:cNvPr>
          <p:cNvSpPr/>
          <p:nvPr/>
        </p:nvSpPr>
        <p:spPr>
          <a:xfrm>
            <a:off x="625934" y="5429203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zero17">
            <a:extLst>
              <a:ext uri="{FF2B5EF4-FFF2-40B4-BE49-F238E27FC236}">
                <a16:creationId xmlns:a16="http://schemas.microsoft.com/office/drawing/2014/main" id="{48DDE305-B140-9685-4CF9-4D295066BE85}"/>
              </a:ext>
            </a:extLst>
          </p:cNvPr>
          <p:cNvSpPr/>
          <p:nvPr/>
        </p:nvSpPr>
        <p:spPr>
          <a:xfrm>
            <a:off x="355581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접근성</a:t>
            </a:r>
          </a:p>
        </p:txBody>
      </p:sp>
      <p:sp>
        <p:nvSpPr>
          <p:cNvPr id="4" name="zero18">
            <a:extLst>
              <a:ext uri="{FF2B5EF4-FFF2-40B4-BE49-F238E27FC236}">
                <a16:creationId xmlns:a16="http://schemas.microsoft.com/office/drawing/2014/main" id="{2F3E80FF-9DE9-A33E-1D91-D94647FBCE75}"/>
              </a:ext>
            </a:extLst>
          </p:cNvPr>
          <p:cNvSpPr/>
          <p:nvPr/>
        </p:nvSpPr>
        <p:spPr>
          <a:xfrm>
            <a:off x="40226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대응성</a:t>
            </a:r>
          </a:p>
        </p:txBody>
      </p:sp>
      <p:sp>
        <p:nvSpPr>
          <p:cNvPr id="5" name="zero19">
            <a:extLst>
              <a:ext uri="{FF2B5EF4-FFF2-40B4-BE49-F238E27FC236}">
                <a16:creationId xmlns:a16="http://schemas.microsoft.com/office/drawing/2014/main" id="{C4F8EC5B-68C3-0438-31C0-61B142A3789A}"/>
              </a:ext>
            </a:extLst>
          </p:cNvPr>
          <p:cNvSpPr/>
          <p:nvPr/>
        </p:nvSpPr>
        <p:spPr>
          <a:xfrm>
            <a:off x="4483120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신속성</a:t>
            </a:r>
          </a:p>
        </p:txBody>
      </p:sp>
      <p:sp>
        <p:nvSpPr>
          <p:cNvPr id="6" name="zero20">
            <a:extLst>
              <a:ext uri="{FF2B5EF4-FFF2-40B4-BE49-F238E27FC236}">
                <a16:creationId xmlns:a16="http://schemas.microsoft.com/office/drawing/2014/main" id="{5A6591D7-F48C-31EF-EE90-AEC398D4D715}"/>
              </a:ext>
            </a:extLst>
          </p:cNvPr>
          <p:cNvSpPr/>
          <p:nvPr/>
        </p:nvSpPr>
        <p:spPr>
          <a:xfrm>
            <a:off x="21063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편의성</a:t>
            </a:r>
          </a:p>
        </p:txBody>
      </p:sp>
      <p:sp>
        <p:nvSpPr>
          <p:cNvPr id="10" name="zero21">
            <a:extLst>
              <a:ext uri="{FF2B5EF4-FFF2-40B4-BE49-F238E27FC236}">
                <a16:creationId xmlns:a16="http://schemas.microsoft.com/office/drawing/2014/main" id="{F7442C41-AB97-AA89-B27A-22501ACB47E3}"/>
              </a:ext>
            </a:extLst>
          </p:cNvPr>
          <p:cNvSpPr/>
          <p:nvPr/>
        </p:nvSpPr>
        <p:spPr>
          <a:xfrm>
            <a:off x="2573168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쾌적성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1" name="zero22">
            <a:extLst>
              <a:ext uri="{FF2B5EF4-FFF2-40B4-BE49-F238E27FC236}">
                <a16:creationId xmlns:a16="http://schemas.microsoft.com/office/drawing/2014/main" id="{8E5722B4-CBF6-A82E-4395-255BE134D1D4}"/>
              </a:ext>
            </a:extLst>
          </p:cNvPr>
          <p:cNvSpPr/>
          <p:nvPr/>
        </p:nvSpPr>
        <p:spPr>
          <a:xfrm>
            <a:off x="303364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안전성</a:t>
            </a:r>
          </a:p>
        </p:txBody>
      </p:sp>
      <p:sp>
        <p:nvSpPr>
          <p:cNvPr id="22" name="zero23">
            <a:extLst>
              <a:ext uri="{FF2B5EF4-FFF2-40B4-BE49-F238E27FC236}">
                <a16:creationId xmlns:a16="http://schemas.microsoft.com/office/drawing/2014/main" id="{20D998D9-9FA5-199B-1587-1FBDEEC41794}"/>
              </a:ext>
            </a:extLst>
          </p:cNvPr>
          <p:cNvSpPr/>
          <p:nvPr/>
        </p:nvSpPr>
        <p:spPr>
          <a:xfrm>
            <a:off x="647506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공익성</a:t>
            </a:r>
          </a:p>
        </p:txBody>
      </p:sp>
      <p:sp>
        <p:nvSpPr>
          <p:cNvPr id="23" name="zero24">
            <a:extLst>
              <a:ext uri="{FF2B5EF4-FFF2-40B4-BE49-F238E27FC236}">
                <a16:creationId xmlns:a16="http://schemas.microsoft.com/office/drawing/2014/main" id="{AF258BDB-A3FB-72FF-38D4-D262CC82578A}"/>
              </a:ext>
            </a:extLst>
          </p:cNvPr>
          <p:cNvSpPr/>
          <p:nvPr/>
        </p:nvSpPr>
        <p:spPr>
          <a:xfrm>
            <a:off x="69418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공정성</a:t>
            </a:r>
          </a:p>
        </p:txBody>
      </p:sp>
      <p:sp>
        <p:nvSpPr>
          <p:cNvPr id="24" name="zero25">
            <a:extLst>
              <a:ext uri="{FF2B5EF4-FFF2-40B4-BE49-F238E27FC236}">
                <a16:creationId xmlns:a16="http://schemas.microsoft.com/office/drawing/2014/main" id="{385C467D-3117-8FC6-1680-6AADF8057A6B}"/>
              </a:ext>
            </a:extLst>
          </p:cNvPr>
          <p:cNvSpPr/>
          <p:nvPr/>
        </p:nvSpPr>
        <p:spPr>
          <a:xfrm>
            <a:off x="740236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지속성</a:t>
            </a:r>
          </a:p>
        </p:txBody>
      </p:sp>
      <p:sp>
        <p:nvSpPr>
          <p:cNvPr id="25" name="zero26">
            <a:extLst>
              <a:ext uri="{FF2B5EF4-FFF2-40B4-BE49-F238E27FC236}">
                <a16:creationId xmlns:a16="http://schemas.microsoft.com/office/drawing/2014/main" id="{4F3EC6D0-9D77-50C2-5912-7544BD3F47AA}"/>
              </a:ext>
            </a:extLst>
          </p:cNvPr>
          <p:cNvSpPr/>
          <p:nvPr/>
        </p:nvSpPr>
        <p:spPr>
          <a:xfrm>
            <a:off x="50255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편익성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6" name="zero27">
            <a:extLst>
              <a:ext uri="{FF2B5EF4-FFF2-40B4-BE49-F238E27FC236}">
                <a16:creationId xmlns:a16="http://schemas.microsoft.com/office/drawing/2014/main" id="{1164B8A1-A26E-858C-B51E-06A1E5A2E839}"/>
              </a:ext>
            </a:extLst>
          </p:cNvPr>
          <p:cNvSpPr/>
          <p:nvPr/>
        </p:nvSpPr>
        <p:spPr>
          <a:xfrm>
            <a:off x="5492417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신뢰성</a:t>
            </a:r>
          </a:p>
        </p:txBody>
      </p:sp>
      <p:sp>
        <p:nvSpPr>
          <p:cNvPr id="27" name="zero28">
            <a:extLst>
              <a:ext uri="{FF2B5EF4-FFF2-40B4-BE49-F238E27FC236}">
                <a16:creationId xmlns:a16="http://schemas.microsoft.com/office/drawing/2014/main" id="{F0E0801B-CB2C-3008-3C20-CFB59B73478C}"/>
              </a:ext>
            </a:extLst>
          </p:cNvPr>
          <p:cNvSpPr/>
          <p:nvPr/>
        </p:nvSpPr>
        <p:spPr>
          <a:xfrm>
            <a:off x="595289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충족성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8" name="zero29">
            <a:extLst>
              <a:ext uri="{FF2B5EF4-FFF2-40B4-BE49-F238E27FC236}">
                <a16:creationId xmlns:a16="http://schemas.microsoft.com/office/drawing/2014/main" id="{9158ABBC-03BE-C21A-AAA1-A751326FADE7}"/>
              </a:ext>
            </a:extLst>
          </p:cNvPr>
          <p:cNvSpPr/>
          <p:nvPr/>
        </p:nvSpPr>
        <p:spPr>
          <a:xfrm>
            <a:off x="793321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향상적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9" name="zero30">
            <a:extLst>
              <a:ext uri="{FF2B5EF4-FFF2-40B4-BE49-F238E27FC236}">
                <a16:creationId xmlns:a16="http://schemas.microsoft.com/office/drawing/2014/main" id="{3A46275D-D315-22FC-8F68-F3963C3344A7}"/>
              </a:ext>
            </a:extLst>
          </p:cNvPr>
          <p:cNvSpPr/>
          <p:nvPr/>
        </p:nvSpPr>
        <p:spPr>
          <a:xfrm>
            <a:off x="840004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상대적</a:t>
            </a:r>
          </a:p>
        </p:txBody>
      </p:sp>
      <p:sp>
        <p:nvSpPr>
          <p:cNvPr id="30" name="zero31">
            <a:extLst>
              <a:ext uri="{FF2B5EF4-FFF2-40B4-BE49-F238E27FC236}">
                <a16:creationId xmlns:a16="http://schemas.microsoft.com/office/drawing/2014/main" id="{FA708CA3-6E12-72C3-4CC1-EED26196F4EB}"/>
              </a:ext>
            </a:extLst>
          </p:cNvPr>
          <p:cNvSpPr/>
          <p:nvPr/>
        </p:nvSpPr>
        <p:spPr>
          <a:xfrm>
            <a:off x="8860523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절대적</a:t>
            </a:r>
          </a:p>
        </p:txBody>
      </p:sp>
    </p:spTree>
    <p:extLst>
      <p:ext uri="{BB962C8B-B14F-4D97-AF65-F5344CB8AC3E}">
        <p14:creationId xmlns:p14="http://schemas.microsoft.com/office/powerpoint/2010/main" val="321030942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310248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만족도 상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하위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5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개 항목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2" name="zero4">
            <a:extLst>
              <a:ext uri="{FF2B5EF4-FFF2-40B4-BE49-F238E27FC236}">
                <a16:creationId xmlns:a16="http://schemas.microsoft.com/office/drawing/2014/main" id="{721E827C-D383-93EC-76AF-34AABBBE6AC9}"/>
              </a:ext>
            </a:extLst>
          </p:cNvPr>
          <p:cNvSpPr/>
          <p:nvPr/>
        </p:nvSpPr>
        <p:spPr>
          <a:xfrm>
            <a:off x="571499" y="1751124"/>
            <a:ext cx="1990726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상위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4" name="zero6">
            <a:extLst>
              <a:ext uri="{FF2B5EF4-FFF2-40B4-BE49-F238E27FC236}">
                <a16:creationId xmlns:a16="http://schemas.microsoft.com/office/drawing/2014/main" id="{EBF18693-C98C-3B93-A0D2-81D407FDCA27}"/>
              </a:ext>
            </a:extLst>
          </p:cNvPr>
          <p:cNvSpPr/>
          <p:nvPr/>
        </p:nvSpPr>
        <p:spPr>
          <a:xfrm>
            <a:off x="571499" y="4165140"/>
            <a:ext cx="1990726" cy="305733"/>
          </a:xfrm>
          <a:prstGeom prst="round2SameRect">
            <a:avLst/>
          </a:prstGeom>
          <a:solidFill>
            <a:schemeClr val="tx1">
              <a:lumMod val="75000"/>
              <a:lumOff val="2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하위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1572A1B-D071-30F7-DB5C-8E8AEC36361D}"/>
              </a:ext>
            </a:extLst>
          </p:cNvPr>
          <p:cNvSpPr txBox="1"/>
          <p:nvPr/>
        </p:nvSpPr>
        <p:spPr>
          <a:xfrm>
            <a:off x="536184" y="6291902"/>
            <a:ext cx="2832640" cy="20736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 상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/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하위 항목은 전반적 만족 차원을 제외한 후 분석함</a:t>
            </a:r>
            <a:endParaRPr lang="en-US" altLang="ko-KR" sz="7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C47A041E-C79F-1836-02DD-CF1EDB6CB394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063184"/>
          <a:ext cx="8761417" cy="1832514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359021949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3211957672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3770300871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2091710162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419679997"/>
                    </a:ext>
                  </a:extLst>
                </a:gridCol>
              </a:tblGrid>
              <a:tr h="31744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91084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지역주민에게 도움이 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749941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이용객의 여가활용에 기여한다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8920749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같은 곳을 확대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(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공급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)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할 필요가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1006583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주변의 환경이 쾌적하고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(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녹지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, 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조경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) 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3952669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편의시설을 잘 갖추고 있다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(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화장실 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8740441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AEDA0533-A283-7E77-2631-A4158C68E9CF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4477200"/>
          <a:ext cx="8761417" cy="1804725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2654840963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1569502188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4062606386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1587131636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2420801506"/>
                    </a:ext>
                  </a:extLst>
                </a:gridCol>
              </a:tblGrid>
              <a:tr h="31263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593210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2070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관련한 일들을 직원들이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71.4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8149965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누구나 이용하기 쉽다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5871643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고객의 불편을 해소하기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0796714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담당직원들은 업무에 대해 잘 알고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46741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795726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0" name="zero1">
            <a:extLst>
              <a:ext uri="{FF2B5EF4-FFF2-40B4-BE49-F238E27FC236}">
                <a16:creationId xmlns:a16="http://schemas.microsoft.com/office/drawing/2014/main" id="{1FD41ACF-2038-86EF-C8D0-6CE680CC91CD}"/>
              </a:ext>
            </a:extLst>
          </p:cNvPr>
          <p:cNvSpPr txBox="1"/>
          <p:nvPr/>
        </p:nvSpPr>
        <p:spPr>
          <a:xfrm>
            <a:off x="708726" y="1144092"/>
            <a:ext cx="1498424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Box-Plot 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분석</a:t>
            </a:r>
          </a:p>
        </p:txBody>
      </p:sp>
      <p:sp>
        <p:nvSpPr>
          <p:cNvPr id="42" name="zero2">
            <a:extLst>
              <a:ext uri="{FF2B5EF4-FFF2-40B4-BE49-F238E27FC236}">
                <a16:creationId xmlns:a16="http://schemas.microsoft.com/office/drawing/2014/main" id="{3E097825-70E9-F451-E646-C5555F98D991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3" name="zero3">
            <a:extLst>
              <a:ext uri="{FF2B5EF4-FFF2-40B4-BE49-F238E27FC236}">
                <a16:creationId xmlns:a16="http://schemas.microsoft.com/office/drawing/2014/main" id="{C281FA39-BF3E-B566-6A49-E320221AA2AE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9" name="zero4">
            <a:extLst>
              <a:ext uri="{FF2B5EF4-FFF2-40B4-BE49-F238E27FC236}">
                <a16:creationId xmlns:a16="http://schemas.microsoft.com/office/drawing/2014/main" id="{7BCCEF03-3515-7395-FEF7-8B6310E54E7B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5" name="zero5">
            <a:extLst>
              <a:ext uri="{FF2B5EF4-FFF2-40B4-BE49-F238E27FC236}">
                <a16:creationId xmlns:a16="http://schemas.microsoft.com/office/drawing/2014/main" id="{9E205207-F89A-F194-87D5-74AB977D1CCD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6" name="zero6">
            <a:extLst>
              <a:ext uri="{FF2B5EF4-FFF2-40B4-BE49-F238E27FC236}">
                <a16:creationId xmlns:a16="http://schemas.microsoft.com/office/drawing/2014/main" id="{627565E7-5644-7494-5D47-F7819ED319A2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7">
            <a:extLst>
              <a:ext uri="{FF2B5EF4-FFF2-40B4-BE49-F238E27FC236}">
                <a16:creationId xmlns:a16="http://schemas.microsoft.com/office/drawing/2014/main" id="{F0D313EB-B4ED-3A9F-C447-4F8453F4E9FF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4" name="zero8">
            <a:extLst>
              <a:ext uri="{FF2B5EF4-FFF2-40B4-BE49-F238E27FC236}">
                <a16:creationId xmlns:a16="http://schemas.microsoft.com/office/drawing/2014/main" id="{D05A6CBA-2888-5CD0-003F-872731CD8776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shp1">
            <a:extLst>
              <a:ext uri="{FF2B5EF4-FFF2-40B4-BE49-F238E27FC236}">
                <a16:creationId xmlns:a16="http://schemas.microsoft.com/office/drawing/2014/main" id="{1B3F7744-72E0-33DB-CC41-943981212CD3}"/>
              </a:ext>
            </a:extLst>
          </p:cNvPr>
          <p:cNvSpPr txBox="1"/>
          <p:nvPr/>
        </p:nvSpPr>
        <p:spPr>
          <a:xfrm>
            <a:off x="970570" y="1749024"/>
            <a:ext cx="64674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사회적 만족 차원의 공익성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0.97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높아 품질 표준화 수준이 가장 우수함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7" name="zero10">
            <a:extLst>
              <a:ext uri="{FF2B5EF4-FFF2-40B4-BE49-F238E27FC236}">
                <a16:creationId xmlns:a16="http://schemas.microsoft.com/office/drawing/2014/main" id="{C81292C3-FD41-2D44-69B5-B06AC6DE0D91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8" name="zero11">
            <a:extLst>
              <a:ext uri="{FF2B5EF4-FFF2-40B4-BE49-F238E27FC236}">
                <a16:creationId xmlns:a16="http://schemas.microsoft.com/office/drawing/2014/main" id="{51BE3F23-B907-924F-647F-9C570755F1AF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1" name="shp2">
            <a:extLst>
              <a:ext uri="{FF2B5EF4-FFF2-40B4-BE49-F238E27FC236}">
                <a16:creationId xmlns:a16="http://schemas.microsoft.com/office/drawing/2014/main" id="{22F1EDB6-D283-61EB-F43B-9D99F1840562}"/>
              </a:ext>
            </a:extLst>
          </p:cNvPr>
          <p:cNvSpPr txBox="1"/>
          <p:nvPr/>
        </p:nvSpPr>
        <p:spPr>
          <a:xfrm>
            <a:off x="970570" y="2053493"/>
            <a:ext cx="589039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서비스 과정 차원의 대응성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-0.34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낮아 서비스 품질 개선이 필요함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3" name="zero13">
            <a:extLst>
              <a:ext uri="{FF2B5EF4-FFF2-40B4-BE49-F238E27FC236}">
                <a16:creationId xmlns:a16="http://schemas.microsoft.com/office/drawing/2014/main" id="{AB4AC2B1-37F8-02E3-6E90-E8AEF59F03BE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55AC889A-C83C-1981-67CB-C24812A6D423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29" name="zero15">
            <a:extLst>
              <a:ext uri="{FF2B5EF4-FFF2-40B4-BE49-F238E27FC236}">
                <a16:creationId xmlns:a16="http://schemas.microsoft.com/office/drawing/2014/main" id="{2780B902-22F0-3708-1395-06867A0F1EFA}"/>
              </a:ext>
            </a:extLst>
          </p:cNvPr>
          <p:cNvSpPr txBox="1"/>
          <p:nvPr/>
        </p:nvSpPr>
        <p:spPr>
          <a:xfrm>
            <a:off x="536184" y="5829317"/>
            <a:ext cx="4704814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Box-Plot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분석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구성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특성별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데이터의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중간값과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산포 정도 등의 비교를 통해 서비스 포지셔닝 적절성 혹은 서비스 표준화 수준 등을 평가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만족도 평균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요소별 만족도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표준편차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평균에서 벗어난 정도의 기준이 되는 값으로 표준편차가 클수록 집단 내 만족도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3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ko-KR" altLang="en-US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</p:txBody>
      </p:sp>
      <p:sp>
        <p:nvSpPr>
          <p:cNvPr id="30" name="zero16">
            <a:extLst>
              <a:ext uri="{FF2B5EF4-FFF2-40B4-BE49-F238E27FC236}">
                <a16:creationId xmlns:a16="http://schemas.microsoft.com/office/drawing/2014/main" id="{D9196217-DD31-180E-9589-85E10152BB59}"/>
              </a:ext>
            </a:extLst>
          </p:cNvPr>
          <p:cNvSpPr txBox="1"/>
          <p:nvPr/>
        </p:nvSpPr>
        <p:spPr>
          <a:xfrm>
            <a:off x="5131044" y="5829317"/>
            <a:ext cx="4393956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50%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하위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3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–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분위수를 측정한 값으로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이 클수록 고객마다 제공받은 서비스의 체감 만족 수준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표준화 점수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요소들의 평균과 차를 표준편차로 나눈 값으로 차원 및 요소간 서비스 표준화 수준의 비교 평가가 가능함</a:t>
            </a:r>
          </a:p>
        </p:txBody>
      </p:sp>
      <p:graphicFrame>
        <p:nvGraphicFramePr>
          <p:cNvPr id="31" name="shp4">
            <a:extLst>
              <a:ext uri="{FF2B5EF4-FFF2-40B4-BE49-F238E27FC236}">
                <a16:creationId xmlns:a16="http://schemas.microsoft.com/office/drawing/2014/main" id="{BE062535-0B6D-B3BF-E999-F28539F5F8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1052018"/>
              </p:ext>
            </p:extLst>
          </p:nvPr>
        </p:nvGraphicFramePr>
        <p:xfrm>
          <a:off x="571499" y="3774322"/>
          <a:ext cx="8761399" cy="20502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879">
                  <a:extLst>
                    <a:ext uri="{9D8B030D-6E8A-4147-A177-3AD203B41FA5}">
                      <a16:colId xmlns:a16="http://schemas.microsoft.com/office/drawing/2014/main" val="272643756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494711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90513514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30221553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344512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668979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64023510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8506749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4451377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08858989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8383321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18386964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96513288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86106547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990063853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45947019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0798200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8905173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19825808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163781439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675567338"/>
                    </a:ext>
                  </a:extLst>
                </a:gridCol>
              </a:tblGrid>
              <a:tr h="258432"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9985679"/>
                  </a:ext>
                </a:extLst>
              </a:tr>
              <a:tr h="2412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417997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표준편차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13.5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26.3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31.4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22.0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26.6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27.1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29.1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32.5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29.8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27.9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051298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3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96.0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2123353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중간값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95.8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81.6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79.6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9820360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63.9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58.3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75.0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77.8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61.1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6209706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IQR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32.1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29.6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22.2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863062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표준화 점수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0.75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0.60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0.81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-0.34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0.13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0.53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0.49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0.97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0.82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-0.13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084130"/>
                  </a:ext>
                </a:extLst>
              </a:tr>
            </a:tbl>
          </a:graphicData>
        </a:graphic>
      </p:graphicFrame>
      <p:graphicFrame>
        <p:nvGraphicFramePr>
          <p:cNvPr id="32" name="shp3">
            <a:extLst>
              <a:ext uri="{FF2B5EF4-FFF2-40B4-BE49-F238E27FC236}">
                <a16:creationId xmlns:a16="http://schemas.microsoft.com/office/drawing/2014/main" id="{12551F9D-CBA4-FEA4-6CC9-8AAD9582629F}"/>
              </a:ext>
            </a:extLst>
          </p:cNvPr>
          <p:cNvGraphicFramePr/>
          <p:nvPr/>
        </p:nvGraphicFramePr>
        <p:xfrm>
          <a:off x="1801906" y="2630979"/>
          <a:ext cx="7530176" cy="1040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34" name="zero19">
            <a:extLst>
              <a:ext uri="{FF2B5EF4-FFF2-40B4-BE49-F238E27FC236}">
                <a16:creationId xmlns:a16="http://schemas.microsoft.com/office/drawing/2014/main" id="{DC868458-2244-3859-3C6A-229412159C42}"/>
              </a:ext>
            </a:extLst>
          </p:cNvPr>
          <p:cNvCxnSpPr>
            <a:cxnSpLocks/>
          </p:cNvCxnSpPr>
          <p:nvPr/>
        </p:nvCxnSpPr>
        <p:spPr>
          <a:xfrm>
            <a:off x="1640541" y="269778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zero21">
            <a:extLst>
              <a:ext uri="{FF2B5EF4-FFF2-40B4-BE49-F238E27FC236}">
                <a16:creationId xmlns:a16="http://schemas.microsoft.com/office/drawing/2014/main" id="{CF823C07-4BBB-30B9-9144-75F3A24DE491}"/>
              </a:ext>
            </a:extLst>
          </p:cNvPr>
          <p:cNvCxnSpPr>
            <a:cxnSpLocks/>
          </p:cNvCxnSpPr>
          <p:nvPr/>
        </p:nvCxnSpPr>
        <p:spPr>
          <a:xfrm>
            <a:off x="1649503" y="314330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zero22">
            <a:extLst>
              <a:ext uri="{FF2B5EF4-FFF2-40B4-BE49-F238E27FC236}">
                <a16:creationId xmlns:a16="http://schemas.microsoft.com/office/drawing/2014/main" id="{8FD801F4-8945-C421-F25D-867D0CCF366B}"/>
              </a:ext>
            </a:extLst>
          </p:cNvPr>
          <p:cNvSpPr txBox="1"/>
          <p:nvPr/>
        </p:nvSpPr>
        <p:spPr>
          <a:xfrm>
            <a:off x="516310" y="2579868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만족</a:t>
            </a:r>
          </a:p>
        </p:txBody>
      </p:sp>
      <p:sp>
        <p:nvSpPr>
          <p:cNvPr id="38" name="zero23">
            <a:extLst>
              <a:ext uri="{FF2B5EF4-FFF2-40B4-BE49-F238E27FC236}">
                <a16:creationId xmlns:a16="http://schemas.microsoft.com/office/drawing/2014/main" id="{022A3EB2-00F8-00DB-0C27-F7F55146582A}"/>
              </a:ext>
            </a:extLst>
          </p:cNvPr>
          <p:cNvSpPr txBox="1"/>
          <p:nvPr/>
        </p:nvSpPr>
        <p:spPr>
          <a:xfrm>
            <a:off x="503449" y="3451951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불만족</a:t>
            </a:r>
            <a:endParaRPr lang="ko-KR" altLang="en-US" sz="10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9" name="zero24">
            <a:extLst>
              <a:ext uri="{FF2B5EF4-FFF2-40B4-BE49-F238E27FC236}">
                <a16:creationId xmlns:a16="http://schemas.microsoft.com/office/drawing/2014/main" id="{EEA7ED51-8461-9AAF-C0F8-3D84C77058A6}"/>
              </a:ext>
            </a:extLst>
          </p:cNvPr>
          <p:cNvSpPr txBox="1"/>
          <p:nvPr/>
        </p:nvSpPr>
        <p:spPr>
          <a:xfrm>
            <a:off x="1163011" y="2584631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100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zero25">
            <a:extLst>
              <a:ext uri="{FF2B5EF4-FFF2-40B4-BE49-F238E27FC236}">
                <a16:creationId xmlns:a16="http://schemas.microsoft.com/office/drawing/2014/main" id="{347E194E-B9F8-C3CF-F337-C8484A6D497C}"/>
              </a:ext>
            </a:extLst>
          </p:cNvPr>
          <p:cNvSpPr txBox="1"/>
          <p:nvPr/>
        </p:nvSpPr>
        <p:spPr>
          <a:xfrm>
            <a:off x="1177148" y="3028367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50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zero26">
            <a:extLst>
              <a:ext uri="{FF2B5EF4-FFF2-40B4-BE49-F238E27FC236}">
                <a16:creationId xmlns:a16="http://schemas.microsoft.com/office/drawing/2014/main" id="{DEC269CD-0A6F-3F7C-B9F9-EBCC68FB1F8A}"/>
              </a:ext>
            </a:extLst>
          </p:cNvPr>
          <p:cNvSpPr txBox="1"/>
          <p:nvPr/>
        </p:nvSpPr>
        <p:spPr>
          <a:xfrm>
            <a:off x="1159219" y="3472103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D93A87DE-B064-2EB1-4356-A0F8D50EA6D4}"/>
              </a:ext>
            </a:extLst>
          </p:cNvPr>
          <p:cNvSpPr/>
          <p:nvPr/>
        </p:nvSpPr>
        <p:spPr>
          <a:xfrm>
            <a:off x="3060811" y="3540845"/>
            <a:ext cx="126778" cy="11397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zero20">
            <a:extLst>
              <a:ext uri="{FF2B5EF4-FFF2-40B4-BE49-F238E27FC236}">
                <a16:creationId xmlns:a16="http://schemas.microsoft.com/office/drawing/2014/main" id="{AD571F5A-C15D-6304-FB81-E6FCBC96B5B1}"/>
              </a:ext>
            </a:extLst>
          </p:cNvPr>
          <p:cNvCxnSpPr>
            <a:cxnSpLocks/>
          </p:cNvCxnSpPr>
          <p:nvPr/>
        </p:nvCxnSpPr>
        <p:spPr>
          <a:xfrm>
            <a:off x="1640541" y="3591529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735582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zero0">
            <a:extLst>
              <a:ext uri="{FF2B5EF4-FFF2-40B4-BE49-F238E27FC236}">
                <a16:creationId xmlns:a16="http://schemas.microsoft.com/office/drawing/2014/main" id="{8C2A1FC7-17FD-4FA9-898F-54FF718CA272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zero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2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(1)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64" name="zero3">
            <a:extLst>
              <a:ext uri="{FF2B5EF4-FFF2-40B4-BE49-F238E27FC236}">
                <a16:creationId xmlns:a16="http://schemas.microsoft.com/office/drawing/2014/main" id="{B1C1C180-6BBB-4597-BF6B-FF40B0043698}"/>
              </a:ext>
            </a:extLst>
          </p:cNvPr>
          <p:cNvGrpSpPr/>
          <p:nvPr/>
        </p:nvGrpSpPr>
        <p:grpSpPr>
          <a:xfrm>
            <a:off x="570134" y="1221279"/>
            <a:ext cx="135631" cy="218268"/>
            <a:chOff x="428625" y="1031081"/>
            <a:chExt cx="180524" cy="290514"/>
          </a:xfrm>
        </p:grpSpPr>
        <p:sp>
          <p:nvSpPr>
            <p:cNvPr id="70" name="평행 사변형 69">
              <a:extLst>
                <a:ext uri="{FF2B5EF4-FFF2-40B4-BE49-F238E27FC236}">
                  <a16:creationId xmlns:a16="http://schemas.microsoft.com/office/drawing/2014/main" id="{185DD18E-190C-4FDF-A547-0588F6D6ED3A}"/>
                </a:ext>
              </a:extLst>
            </p:cNvPr>
            <p:cNvSpPr/>
            <p:nvPr/>
          </p:nvSpPr>
          <p:spPr>
            <a:xfrm>
              <a:off x="428625" y="1031081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  <p:sp>
          <p:nvSpPr>
            <p:cNvPr id="71" name="평행 사변형 70">
              <a:extLst>
                <a:ext uri="{FF2B5EF4-FFF2-40B4-BE49-F238E27FC236}">
                  <a16:creationId xmlns:a16="http://schemas.microsoft.com/office/drawing/2014/main" id="{C52BDE0F-C502-47FE-9F5C-17A1265A3255}"/>
                </a:ext>
              </a:extLst>
            </p:cNvPr>
            <p:cNvSpPr/>
            <p:nvPr/>
          </p:nvSpPr>
          <p:spPr>
            <a:xfrm>
              <a:off x="428625" y="1185863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1D8F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</p:grp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1004211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zero5">
            <a:extLst>
              <a:ext uri="{FF2B5EF4-FFF2-40B4-BE49-F238E27FC236}">
                <a16:creationId xmlns:a16="http://schemas.microsoft.com/office/drawing/2014/main" id="{0EB30AB9-3226-EC55-C9E8-0A5EE3EB14C8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052118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 상대적으로 약함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kumimoji="0"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낮은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** 상대적으로 강함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높은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110C635B-DA0B-4761-874B-E20F0E217072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zero7">
            <a:extLst>
              <a:ext uri="{FF2B5EF4-FFF2-40B4-BE49-F238E27FC236}">
                <a16:creationId xmlns:a16="http://schemas.microsoft.com/office/drawing/2014/main" id="{9C5CC6BF-F85C-DB6A-A459-A5EDC3920D7F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전체 대비 강 ∙ 약점</a:t>
            </a:r>
          </a:p>
        </p:txBody>
      </p:sp>
      <p:grpSp>
        <p:nvGrpSpPr>
          <p:cNvPr id="30" name="zero8">
            <a:extLst>
              <a:ext uri="{FF2B5EF4-FFF2-40B4-BE49-F238E27FC236}">
                <a16:creationId xmlns:a16="http://schemas.microsoft.com/office/drawing/2014/main" id="{3711066B-7980-4FE6-AE5D-31348D5292EC}"/>
              </a:ext>
            </a:extLst>
          </p:cNvPr>
          <p:cNvGrpSpPr/>
          <p:nvPr/>
        </p:nvGrpSpPr>
        <p:grpSpPr>
          <a:xfrm>
            <a:off x="6575192" y="2179135"/>
            <a:ext cx="2731705" cy="161583"/>
            <a:chOff x="6143392" y="2179135"/>
            <a:chExt cx="2731705" cy="161583"/>
          </a:xfrm>
        </p:grpSpPr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03480DDE-9A71-4949-87BC-7EEBA2D47AC1}"/>
                </a:ext>
              </a:extLst>
            </p:cNvPr>
            <p:cNvGrpSpPr/>
            <p:nvPr/>
          </p:nvGrpSpPr>
          <p:grpSpPr>
            <a:xfrm>
              <a:off x="6143392" y="2186481"/>
              <a:ext cx="924717" cy="146894"/>
              <a:chOff x="5469589" y="2248148"/>
              <a:chExt cx="1017189" cy="161583"/>
            </a:xfrm>
          </p:grpSpPr>
          <p:sp>
            <p:nvSpPr>
              <p:cNvPr id="9" name="직사각형 45">
                <a:extLst>
                  <a:ext uri="{FF2B5EF4-FFF2-40B4-BE49-F238E27FC236}">
                    <a16:creationId xmlns:a16="http://schemas.microsoft.com/office/drawing/2014/main" id="{EA8A97DB-AFC4-86C3-5557-D08C0FF11D0B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D3F2FD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10" name="Text Box 3173">
                <a:extLst>
                  <a:ext uri="{FF2B5EF4-FFF2-40B4-BE49-F238E27FC236}">
                    <a16:creationId xmlns:a16="http://schemas.microsoft.com/office/drawing/2014/main" id="{D745BB1A-3173-7CAF-9BA8-9590E67EE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8148"/>
                <a:ext cx="859210" cy="161583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 dirty="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약함*</a:t>
                </a:r>
              </a:p>
            </p:txBody>
          </p:sp>
        </p:grp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52F0DB7D-36AC-43F1-9409-EC782DD502C4}"/>
                </a:ext>
              </a:extLst>
            </p:cNvPr>
            <p:cNvGrpSpPr/>
            <p:nvPr/>
          </p:nvGrpSpPr>
          <p:grpSpPr>
            <a:xfrm>
              <a:off x="7845019" y="2179135"/>
              <a:ext cx="1030078" cy="161583"/>
              <a:chOff x="5469589" y="2240067"/>
              <a:chExt cx="1133086" cy="177741"/>
            </a:xfrm>
          </p:grpSpPr>
          <p:sp>
            <p:nvSpPr>
              <p:cNvPr id="37" name="직사각형 45">
                <a:extLst>
                  <a:ext uri="{FF2B5EF4-FFF2-40B4-BE49-F238E27FC236}">
                    <a16:creationId xmlns:a16="http://schemas.microsoft.com/office/drawing/2014/main" id="{274F7A56-7498-437C-9742-EC54E5160B51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FAD4CA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38" name="Text Box 3173">
                <a:extLst>
                  <a:ext uri="{FF2B5EF4-FFF2-40B4-BE49-F238E27FC236}">
                    <a16:creationId xmlns:a16="http://schemas.microsoft.com/office/drawing/2014/main" id="{514316E8-CCDF-48C0-A782-BB418E4CC3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0067"/>
                <a:ext cx="975107" cy="177741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강함**</a:t>
                </a:r>
              </a:p>
            </p:txBody>
          </p:sp>
        </p:grpSp>
      </p:grp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911A0224-8736-2C95-D193-6F02B649355C}"/>
              </a:ext>
            </a:extLst>
          </p:cNvPr>
          <p:cNvGraphicFramePr>
            <a:graphicFrameLocks noGrp="1"/>
          </p:cNvGraphicFramePr>
          <p:nvPr/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606837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1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(2)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70" name="zero2">
            <a:extLst>
              <a:ext uri="{FF2B5EF4-FFF2-40B4-BE49-F238E27FC236}">
                <a16:creationId xmlns:a16="http://schemas.microsoft.com/office/drawing/2014/main" id="{185DD18E-190C-4FDF-A547-0588F6D6ED3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1" name="zero3">
            <a:extLst>
              <a:ext uri="{FF2B5EF4-FFF2-40B4-BE49-F238E27FC236}">
                <a16:creationId xmlns:a16="http://schemas.microsoft.com/office/drawing/2014/main" id="{C52BDE0F-C502-47FE-9F5C-17A1265A3255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2438727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zero5">
            <a:extLst>
              <a:ext uri="{FF2B5EF4-FFF2-40B4-BE49-F238E27FC236}">
                <a16:creationId xmlns:a16="http://schemas.microsoft.com/office/drawing/2014/main" id="{7B9D8D42-6D1C-47FA-8973-8DCD704D2160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89863AAD-B69B-41D8-A0E4-699C8C40D1EE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최고 점수 대비 강 ∙ 약점 </a:t>
            </a:r>
          </a:p>
        </p:txBody>
      </p:sp>
      <p:sp>
        <p:nvSpPr>
          <p:cNvPr id="34" name="zero7">
            <a:extLst>
              <a:ext uri="{FF2B5EF4-FFF2-40B4-BE49-F238E27FC236}">
                <a16:creationId xmlns:a16="http://schemas.microsoft.com/office/drawing/2014/main" id="{DADCB6DB-B3B6-4B6E-9B1C-49A6FCA4C854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zero8">
            <a:extLst>
              <a:ext uri="{FF2B5EF4-FFF2-40B4-BE49-F238E27FC236}">
                <a16:creationId xmlns:a16="http://schemas.microsoft.com/office/drawing/2014/main" id="{8FED3B22-B382-497F-8C43-1255A39B6CE1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221075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 우선개선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가장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** 점진개선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두번째로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</p:txBody>
      </p:sp>
      <p:sp>
        <p:nvSpPr>
          <p:cNvPr id="44" name="zero9">
            <a:extLst>
              <a:ext uri="{FF2B5EF4-FFF2-40B4-BE49-F238E27FC236}">
                <a16:creationId xmlns:a16="http://schemas.microsoft.com/office/drawing/2014/main" id="{5A118F7D-AD00-4843-9CCB-82247CB916F4}"/>
              </a:ext>
            </a:extLst>
          </p:cNvPr>
          <p:cNvSpPr/>
          <p:nvPr/>
        </p:nvSpPr>
        <p:spPr>
          <a:xfrm>
            <a:off x="6575164" y="2217397"/>
            <a:ext cx="85059" cy="85058"/>
          </a:xfrm>
          <a:prstGeom prst="rect">
            <a:avLst/>
          </a:prstGeom>
          <a:solidFill>
            <a:srgbClr val="D3F2FD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5" name="zero10">
            <a:extLst>
              <a:ext uri="{FF2B5EF4-FFF2-40B4-BE49-F238E27FC236}">
                <a16:creationId xmlns:a16="http://schemas.microsoft.com/office/drawing/2014/main" id="{AE67F1A8-BEAE-41E2-B10B-8E72DE7A5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8781" y="2179136"/>
            <a:ext cx="482504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우선개선*</a:t>
            </a:r>
          </a:p>
        </p:txBody>
      </p:sp>
      <p:sp>
        <p:nvSpPr>
          <p:cNvPr id="40" name="zero13">
            <a:extLst>
              <a:ext uri="{FF2B5EF4-FFF2-40B4-BE49-F238E27FC236}">
                <a16:creationId xmlns:a16="http://schemas.microsoft.com/office/drawing/2014/main" id="{E06C0D72-C140-44D9-8AD2-EB13B3CE7236}"/>
              </a:ext>
            </a:extLst>
          </p:cNvPr>
          <p:cNvSpPr/>
          <p:nvPr/>
        </p:nvSpPr>
        <p:spPr>
          <a:xfrm>
            <a:off x="8276824" y="2217399"/>
            <a:ext cx="85059" cy="85058"/>
          </a:xfrm>
          <a:prstGeom prst="rect">
            <a:avLst/>
          </a:prstGeom>
          <a:solidFill>
            <a:srgbClr val="FAD4CA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1" name="zero14">
            <a:extLst>
              <a:ext uri="{FF2B5EF4-FFF2-40B4-BE49-F238E27FC236}">
                <a16:creationId xmlns:a16="http://schemas.microsoft.com/office/drawing/2014/main" id="{9DB0D36F-FA00-41BA-BE64-387A49B7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441" y="2179135"/>
            <a:ext cx="532838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점진개선**</a:t>
            </a:r>
          </a:p>
        </p:txBody>
      </p: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61C12333-1841-7397-B4D6-45A422BA01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5641974"/>
              </p:ext>
            </p:extLst>
          </p:nvPr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534263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모서리가 둥근 직사각형 80">
            <a:extLst>
              <a:ext uri="{FF2B5EF4-FFF2-40B4-BE49-F238E27FC236}">
                <a16:creationId xmlns:a16="http://schemas.microsoft.com/office/drawing/2014/main" id="{961115C7-9672-479D-B40E-BDD272FA02EA}"/>
              </a:ext>
            </a:extLst>
          </p:cNvPr>
          <p:cNvSpPr/>
          <p:nvPr/>
        </p:nvSpPr>
        <p:spPr>
          <a:xfrm flipH="1">
            <a:off x="573716" y="4617719"/>
            <a:ext cx="4292179" cy="1667195"/>
          </a:xfrm>
          <a:prstGeom prst="roundRect">
            <a:avLst>
              <a:gd name="adj" fmla="val 2384"/>
            </a:avLst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5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C67E763F-91B6-4689-87BA-D1A61A1DCC79}"/>
              </a:ext>
            </a:extLst>
          </p:cNvPr>
          <p:cNvSpPr/>
          <p:nvPr/>
        </p:nvSpPr>
        <p:spPr>
          <a:xfrm>
            <a:off x="647509" y="4705024"/>
            <a:ext cx="522924" cy="703638"/>
          </a:xfrm>
          <a:prstGeom prst="roundRect">
            <a:avLst>
              <a:gd name="adj" fmla="val 6088"/>
            </a:avLst>
          </a:prstGeom>
          <a:solidFill>
            <a:schemeClr val="bg1"/>
          </a:solidFill>
          <a:ln w="12700">
            <a:solidFill>
              <a:srgbClr val="093B6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경영적</a:t>
            </a:r>
            <a:endParaRPr lang="en-US" altLang="ko-KR" sz="1100" spc="-10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  <a:p>
            <a:pPr algn="ctr"/>
            <a:r>
              <a:rPr lang="ko-KR" altLang="en-US" sz="1100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측면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6008315F-2790-407F-BBEE-7D2DAFB2BD4C}"/>
              </a:ext>
            </a:extLst>
          </p:cNvPr>
          <p:cNvSpPr/>
          <p:nvPr/>
        </p:nvSpPr>
        <p:spPr>
          <a:xfrm>
            <a:off x="647509" y="5493972"/>
            <a:ext cx="522924" cy="703638"/>
          </a:xfrm>
          <a:prstGeom prst="roundRect">
            <a:avLst>
              <a:gd name="adj" fmla="val 6088"/>
            </a:avLst>
          </a:prstGeom>
          <a:solidFill>
            <a:schemeClr val="bg1"/>
          </a:solidFill>
          <a:ln w="12700">
            <a:solidFill>
              <a:srgbClr val="093B6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법제도적</a:t>
            </a:r>
          </a:p>
          <a:p>
            <a:pPr algn="ctr"/>
            <a:r>
              <a:rPr lang="ko-KR" altLang="en-US" sz="1100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측면</a:t>
            </a:r>
          </a:p>
        </p:txBody>
      </p:sp>
      <p:cxnSp>
        <p:nvCxnSpPr>
          <p:cNvPr id="130" name="직선 연결선 129">
            <a:extLst>
              <a:ext uri="{FF2B5EF4-FFF2-40B4-BE49-F238E27FC236}">
                <a16:creationId xmlns:a16="http://schemas.microsoft.com/office/drawing/2014/main" id="{6247DB26-7D7F-41C3-A5BC-9BA00D2E105F}"/>
              </a:ext>
            </a:extLst>
          </p:cNvPr>
          <p:cNvCxnSpPr>
            <a:cxnSpLocks/>
          </p:cNvCxnSpPr>
          <p:nvPr/>
        </p:nvCxnSpPr>
        <p:spPr>
          <a:xfrm flipH="1">
            <a:off x="1206500" y="5451317"/>
            <a:ext cx="358140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>
            <a:extLst>
              <a:ext uri="{FF2B5EF4-FFF2-40B4-BE49-F238E27FC236}">
                <a16:creationId xmlns:a16="http://schemas.microsoft.com/office/drawing/2014/main" id="{F539B751-6FEF-4F93-9220-2E5F49473BAF}"/>
              </a:ext>
            </a:extLst>
          </p:cNvPr>
          <p:cNvCxnSpPr>
            <a:cxnSpLocks/>
          </p:cNvCxnSpPr>
          <p:nvPr/>
        </p:nvCxnSpPr>
        <p:spPr>
          <a:xfrm>
            <a:off x="4312844" y="2399982"/>
            <a:ext cx="643204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원호 66">
            <a:extLst>
              <a:ext uri="{FF2B5EF4-FFF2-40B4-BE49-F238E27FC236}">
                <a16:creationId xmlns:a16="http://schemas.microsoft.com/office/drawing/2014/main" id="{25E31EE4-11B5-48C5-AFA9-86492EC1EE7F}"/>
              </a:ext>
            </a:extLst>
          </p:cNvPr>
          <p:cNvSpPr/>
          <p:nvPr/>
        </p:nvSpPr>
        <p:spPr>
          <a:xfrm>
            <a:off x="4760511" y="2399982"/>
            <a:ext cx="404092" cy="404092"/>
          </a:xfrm>
          <a:prstGeom prst="arc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모서리가 둥근 직사각형 54">
            <a:extLst>
              <a:ext uri="{FF2B5EF4-FFF2-40B4-BE49-F238E27FC236}">
                <a16:creationId xmlns:a16="http://schemas.microsoft.com/office/drawing/2014/main" id="{3912E68B-5FB3-4271-89C4-606CD31DD501}"/>
              </a:ext>
            </a:extLst>
          </p:cNvPr>
          <p:cNvSpPr/>
          <p:nvPr/>
        </p:nvSpPr>
        <p:spPr>
          <a:xfrm>
            <a:off x="0" y="1249790"/>
            <a:ext cx="9906000" cy="551438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5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7FF065C-67B8-49A8-AB04-E9095829C885}"/>
              </a:ext>
            </a:extLst>
          </p:cNvPr>
          <p:cNvSpPr txBox="1"/>
          <p:nvPr/>
        </p:nvSpPr>
        <p:spPr>
          <a:xfrm>
            <a:off x="1945928" y="1333019"/>
            <a:ext cx="6014147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6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지방공기업의 </a:t>
            </a:r>
            <a:r>
              <a:rPr lang="ko-KR" altLang="en-US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서비스 개선</a:t>
            </a:r>
            <a:r>
              <a:rPr lang="ko-KR" altLang="en-US" sz="16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을 통한 </a:t>
            </a:r>
            <a:r>
              <a:rPr lang="ko-KR" altLang="en-US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고객만족도 향상 및 공공복리 증진</a:t>
            </a:r>
          </a:p>
        </p:txBody>
      </p:sp>
      <p:sp>
        <p:nvSpPr>
          <p:cNvPr id="46" name="모서리가 둥근 직사각형 54">
            <a:extLst>
              <a:ext uri="{FF2B5EF4-FFF2-40B4-BE49-F238E27FC236}">
                <a16:creationId xmlns:a16="http://schemas.microsoft.com/office/drawing/2014/main" id="{7F4C32BE-40CB-4090-A335-A6004A902ADC}"/>
              </a:ext>
            </a:extLst>
          </p:cNvPr>
          <p:cNvSpPr/>
          <p:nvPr/>
        </p:nvSpPr>
        <p:spPr>
          <a:xfrm>
            <a:off x="0" y="1762872"/>
            <a:ext cx="9906000" cy="1442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5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8" name="Freeform 5">
            <a:extLst>
              <a:ext uri="{FF2B5EF4-FFF2-40B4-BE49-F238E27FC236}">
                <a16:creationId xmlns:a16="http://schemas.microsoft.com/office/drawing/2014/main" id="{B66928E7-A587-441C-AB43-D11E22DA58BA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8806440" y="1380939"/>
            <a:ext cx="217921" cy="148647"/>
          </a:xfrm>
          <a:custGeom>
            <a:avLst/>
            <a:gdLst>
              <a:gd name="T0" fmla="*/ 0 w 121"/>
              <a:gd name="T1" fmla="*/ 52 h 81"/>
              <a:gd name="T2" fmla="*/ 9 w 121"/>
              <a:gd name="T3" fmla="*/ 20 h 81"/>
              <a:gd name="T4" fmla="*/ 37 w 121"/>
              <a:gd name="T5" fmla="*/ 1 h 81"/>
              <a:gd name="T6" fmla="*/ 44 w 121"/>
              <a:gd name="T7" fmla="*/ 0 h 81"/>
              <a:gd name="T8" fmla="*/ 49 w 121"/>
              <a:gd name="T9" fmla="*/ 4 h 81"/>
              <a:gd name="T10" fmla="*/ 48 w 121"/>
              <a:gd name="T11" fmla="*/ 8 h 81"/>
              <a:gd name="T12" fmla="*/ 44 w 121"/>
              <a:gd name="T13" fmla="*/ 10 h 81"/>
              <a:gd name="T14" fmla="*/ 33 w 121"/>
              <a:gd name="T15" fmla="*/ 20 h 81"/>
              <a:gd name="T16" fmla="*/ 32 w 121"/>
              <a:gd name="T17" fmla="*/ 30 h 81"/>
              <a:gd name="T18" fmla="*/ 49 w 121"/>
              <a:gd name="T19" fmla="*/ 39 h 81"/>
              <a:gd name="T20" fmla="*/ 55 w 121"/>
              <a:gd name="T21" fmla="*/ 55 h 81"/>
              <a:gd name="T22" fmla="*/ 47 w 121"/>
              <a:gd name="T23" fmla="*/ 74 h 81"/>
              <a:gd name="T24" fmla="*/ 28 w 121"/>
              <a:gd name="T25" fmla="*/ 81 h 81"/>
              <a:gd name="T26" fmla="*/ 7 w 121"/>
              <a:gd name="T27" fmla="*/ 72 h 81"/>
              <a:gd name="T28" fmla="*/ 0 w 121"/>
              <a:gd name="T29" fmla="*/ 52 h 81"/>
              <a:gd name="T30" fmla="*/ 66 w 121"/>
              <a:gd name="T31" fmla="*/ 52 h 81"/>
              <a:gd name="T32" fmla="*/ 75 w 121"/>
              <a:gd name="T33" fmla="*/ 20 h 81"/>
              <a:gd name="T34" fmla="*/ 102 w 121"/>
              <a:gd name="T35" fmla="*/ 1 h 81"/>
              <a:gd name="T36" fmla="*/ 110 w 121"/>
              <a:gd name="T37" fmla="*/ 0 h 81"/>
              <a:gd name="T38" fmla="*/ 115 w 121"/>
              <a:gd name="T39" fmla="*/ 4 h 81"/>
              <a:gd name="T40" fmla="*/ 114 w 121"/>
              <a:gd name="T41" fmla="*/ 8 h 81"/>
              <a:gd name="T42" fmla="*/ 111 w 121"/>
              <a:gd name="T43" fmla="*/ 10 h 81"/>
              <a:gd name="T44" fmla="*/ 99 w 121"/>
              <a:gd name="T45" fmla="*/ 20 h 81"/>
              <a:gd name="T46" fmla="*/ 98 w 121"/>
              <a:gd name="T47" fmla="*/ 30 h 81"/>
              <a:gd name="T48" fmla="*/ 115 w 121"/>
              <a:gd name="T49" fmla="*/ 39 h 81"/>
              <a:gd name="T50" fmla="*/ 121 w 121"/>
              <a:gd name="T51" fmla="*/ 55 h 81"/>
              <a:gd name="T52" fmla="*/ 113 w 121"/>
              <a:gd name="T53" fmla="*/ 74 h 81"/>
              <a:gd name="T54" fmla="*/ 94 w 121"/>
              <a:gd name="T55" fmla="*/ 81 h 81"/>
              <a:gd name="T56" fmla="*/ 73 w 121"/>
              <a:gd name="T57" fmla="*/ 72 h 81"/>
              <a:gd name="T58" fmla="*/ 66 w 121"/>
              <a:gd name="T59" fmla="*/ 52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1" h="81">
                <a:moveTo>
                  <a:pt x="0" y="52"/>
                </a:moveTo>
                <a:cubicBezTo>
                  <a:pt x="0" y="40"/>
                  <a:pt x="3" y="29"/>
                  <a:pt x="9" y="20"/>
                </a:cubicBezTo>
                <a:cubicBezTo>
                  <a:pt x="15" y="11"/>
                  <a:pt x="24" y="5"/>
                  <a:pt x="37" y="1"/>
                </a:cubicBezTo>
                <a:cubicBezTo>
                  <a:pt x="39" y="0"/>
                  <a:pt x="41" y="0"/>
                  <a:pt x="44" y="0"/>
                </a:cubicBezTo>
                <a:cubicBezTo>
                  <a:pt x="47" y="1"/>
                  <a:pt x="48" y="2"/>
                  <a:pt x="49" y="4"/>
                </a:cubicBezTo>
                <a:cubicBezTo>
                  <a:pt x="50" y="5"/>
                  <a:pt x="50" y="7"/>
                  <a:pt x="48" y="8"/>
                </a:cubicBezTo>
                <a:cubicBezTo>
                  <a:pt x="47" y="9"/>
                  <a:pt x="46" y="10"/>
                  <a:pt x="44" y="10"/>
                </a:cubicBezTo>
                <a:cubicBezTo>
                  <a:pt x="39" y="13"/>
                  <a:pt x="35" y="16"/>
                  <a:pt x="33" y="20"/>
                </a:cubicBezTo>
                <a:cubicBezTo>
                  <a:pt x="31" y="24"/>
                  <a:pt x="31" y="28"/>
                  <a:pt x="32" y="30"/>
                </a:cubicBezTo>
                <a:cubicBezTo>
                  <a:pt x="39" y="31"/>
                  <a:pt x="45" y="34"/>
                  <a:pt x="49" y="39"/>
                </a:cubicBezTo>
                <a:cubicBezTo>
                  <a:pt x="53" y="44"/>
                  <a:pt x="55" y="49"/>
                  <a:pt x="55" y="55"/>
                </a:cubicBezTo>
                <a:cubicBezTo>
                  <a:pt x="55" y="63"/>
                  <a:pt x="53" y="69"/>
                  <a:pt x="47" y="74"/>
                </a:cubicBezTo>
                <a:cubicBezTo>
                  <a:pt x="42" y="79"/>
                  <a:pt x="35" y="81"/>
                  <a:pt x="28" y="81"/>
                </a:cubicBezTo>
                <a:cubicBezTo>
                  <a:pt x="18" y="81"/>
                  <a:pt x="11" y="78"/>
                  <a:pt x="7" y="72"/>
                </a:cubicBezTo>
                <a:cubicBezTo>
                  <a:pt x="2" y="66"/>
                  <a:pt x="0" y="59"/>
                  <a:pt x="0" y="52"/>
                </a:cubicBezTo>
                <a:close/>
                <a:moveTo>
                  <a:pt x="66" y="52"/>
                </a:moveTo>
                <a:cubicBezTo>
                  <a:pt x="66" y="40"/>
                  <a:pt x="69" y="29"/>
                  <a:pt x="75" y="20"/>
                </a:cubicBezTo>
                <a:cubicBezTo>
                  <a:pt x="81" y="11"/>
                  <a:pt x="90" y="5"/>
                  <a:pt x="102" y="1"/>
                </a:cubicBezTo>
                <a:cubicBezTo>
                  <a:pt x="105" y="0"/>
                  <a:pt x="108" y="0"/>
                  <a:pt x="110" y="0"/>
                </a:cubicBezTo>
                <a:cubicBezTo>
                  <a:pt x="113" y="1"/>
                  <a:pt x="114" y="2"/>
                  <a:pt x="115" y="4"/>
                </a:cubicBezTo>
                <a:cubicBezTo>
                  <a:pt x="116" y="5"/>
                  <a:pt x="116" y="7"/>
                  <a:pt x="114" y="8"/>
                </a:cubicBezTo>
                <a:cubicBezTo>
                  <a:pt x="113" y="9"/>
                  <a:pt x="112" y="10"/>
                  <a:pt x="111" y="10"/>
                </a:cubicBezTo>
                <a:cubicBezTo>
                  <a:pt x="105" y="13"/>
                  <a:pt x="101" y="16"/>
                  <a:pt x="99" y="20"/>
                </a:cubicBezTo>
                <a:cubicBezTo>
                  <a:pt x="97" y="24"/>
                  <a:pt x="97" y="28"/>
                  <a:pt x="98" y="30"/>
                </a:cubicBezTo>
                <a:cubicBezTo>
                  <a:pt x="105" y="31"/>
                  <a:pt x="111" y="34"/>
                  <a:pt x="115" y="39"/>
                </a:cubicBezTo>
                <a:cubicBezTo>
                  <a:pt x="119" y="44"/>
                  <a:pt x="121" y="49"/>
                  <a:pt x="121" y="55"/>
                </a:cubicBezTo>
                <a:cubicBezTo>
                  <a:pt x="121" y="63"/>
                  <a:pt x="119" y="69"/>
                  <a:pt x="113" y="74"/>
                </a:cubicBezTo>
                <a:cubicBezTo>
                  <a:pt x="108" y="79"/>
                  <a:pt x="102" y="81"/>
                  <a:pt x="94" y="81"/>
                </a:cubicBezTo>
                <a:cubicBezTo>
                  <a:pt x="84" y="81"/>
                  <a:pt x="77" y="78"/>
                  <a:pt x="73" y="72"/>
                </a:cubicBezTo>
                <a:cubicBezTo>
                  <a:pt x="68" y="66"/>
                  <a:pt x="66" y="59"/>
                  <a:pt x="66" y="5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9" name="Freeform 5">
            <a:extLst>
              <a:ext uri="{FF2B5EF4-FFF2-40B4-BE49-F238E27FC236}">
                <a16:creationId xmlns:a16="http://schemas.microsoft.com/office/drawing/2014/main" id="{7D4A0CAE-ECD0-46D1-BC25-EB26974D09C4}"/>
              </a:ext>
            </a:extLst>
          </p:cNvPr>
          <p:cNvSpPr>
            <a:spLocks noEditPoints="1"/>
          </p:cNvSpPr>
          <p:nvPr/>
        </p:nvSpPr>
        <p:spPr bwMode="auto">
          <a:xfrm>
            <a:off x="881640" y="1380939"/>
            <a:ext cx="217921" cy="148647"/>
          </a:xfrm>
          <a:custGeom>
            <a:avLst/>
            <a:gdLst>
              <a:gd name="T0" fmla="*/ 0 w 121"/>
              <a:gd name="T1" fmla="*/ 52 h 81"/>
              <a:gd name="T2" fmla="*/ 9 w 121"/>
              <a:gd name="T3" fmla="*/ 20 h 81"/>
              <a:gd name="T4" fmla="*/ 37 w 121"/>
              <a:gd name="T5" fmla="*/ 1 h 81"/>
              <a:gd name="T6" fmla="*/ 44 w 121"/>
              <a:gd name="T7" fmla="*/ 0 h 81"/>
              <a:gd name="T8" fmla="*/ 49 w 121"/>
              <a:gd name="T9" fmla="*/ 4 h 81"/>
              <a:gd name="T10" fmla="*/ 48 w 121"/>
              <a:gd name="T11" fmla="*/ 8 h 81"/>
              <a:gd name="T12" fmla="*/ 44 w 121"/>
              <a:gd name="T13" fmla="*/ 10 h 81"/>
              <a:gd name="T14" fmla="*/ 33 w 121"/>
              <a:gd name="T15" fmla="*/ 20 h 81"/>
              <a:gd name="T16" fmla="*/ 32 w 121"/>
              <a:gd name="T17" fmla="*/ 30 h 81"/>
              <a:gd name="T18" fmla="*/ 49 w 121"/>
              <a:gd name="T19" fmla="*/ 39 h 81"/>
              <a:gd name="T20" fmla="*/ 55 w 121"/>
              <a:gd name="T21" fmla="*/ 55 h 81"/>
              <a:gd name="T22" fmla="*/ 47 w 121"/>
              <a:gd name="T23" fmla="*/ 74 h 81"/>
              <a:gd name="T24" fmla="*/ 28 w 121"/>
              <a:gd name="T25" fmla="*/ 81 h 81"/>
              <a:gd name="T26" fmla="*/ 7 w 121"/>
              <a:gd name="T27" fmla="*/ 72 h 81"/>
              <a:gd name="T28" fmla="*/ 0 w 121"/>
              <a:gd name="T29" fmla="*/ 52 h 81"/>
              <a:gd name="T30" fmla="*/ 66 w 121"/>
              <a:gd name="T31" fmla="*/ 52 h 81"/>
              <a:gd name="T32" fmla="*/ 75 w 121"/>
              <a:gd name="T33" fmla="*/ 20 h 81"/>
              <a:gd name="T34" fmla="*/ 102 w 121"/>
              <a:gd name="T35" fmla="*/ 1 h 81"/>
              <a:gd name="T36" fmla="*/ 110 w 121"/>
              <a:gd name="T37" fmla="*/ 0 h 81"/>
              <a:gd name="T38" fmla="*/ 115 w 121"/>
              <a:gd name="T39" fmla="*/ 4 h 81"/>
              <a:gd name="T40" fmla="*/ 114 w 121"/>
              <a:gd name="T41" fmla="*/ 8 h 81"/>
              <a:gd name="T42" fmla="*/ 111 w 121"/>
              <a:gd name="T43" fmla="*/ 10 h 81"/>
              <a:gd name="T44" fmla="*/ 99 w 121"/>
              <a:gd name="T45" fmla="*/ 20 h 81"/>
              <a:gd name="T46" fmla="*/ 98 w 121"/>
              <a:gd name="T47" fmla="*/ 30 h 81"/>
              <a:gd name="T48" fmla="*/ 115 w 121"/>
              <a:gd name="T49" fmla="*/ 39 h 81"/>
              <a:gd name="T50" fmla="*/ 121 w 121"/>
              <a:gd name="T51" fmla="*/ 55 h 81"/>
              <a:gd name="T52" fmla="*/ 113 w 121"/>
              <a:gd name="T53" fmla="*/ 74 h 81"/>
              <a:gd name="T54" fmla="*/ 94 w 121"/>
              <a:gd name="T55" fmla="*/ 81 h 81"/>
              <a:gd name="T56" fmla="*/ 73 w 121"/>
              <a:gd name="T57" fmla="*/ 72 h 81"/>
              <a:gd name="T58" fmla="*/ 66 w 121"/>
              <a:gd name="T59" fmla="*/ 52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1" h="81">
                <a:moveTo>
                  <a:pt x="0" y="52"/>
                </a:moveTo>
                <a:cubicBezTo>
                  <a:pt x="0" y="40"/>
                  <a:pt x="3" y="29"/>
                  <a:pt x="9" y="20"/>
                </a:cubicBezTo>
                <a:cubicBezTo>
                  <a:pt x="15" y="11"/>
                  <a:pt x="24" y="5"/>
                  <a:pt x="37" y="1"/>
                </a:cubicBezTo>
                <a:cubicBezTo>
                  <a:pt x="39" y="0"/>
                  <a:pt x="41" y="0"/>
                  <a:pt x="44" y="0"/>
                </a:cubicBezTo>
                <a:cubicBezTo>
                  <a:pt x="47" y="1"/>
                  <a:pt x="48" y="2"/>
                  <a:pt x="49" y="4"/>
                </a:cubicBezTo>
                <a:cubicBezTo>
                  <a:pt x="50" y="5"/>
                  <a:pt x="50" y="7"/>
                  <a:pt x="48" y="8"/>
                </a:cubicBezTo>
                <a:cubicBezTo>
                  <a:pt x="47" y="9"/>
                  <a:pt x="46" y="10"/>
                  <a:pt x="44" y="10"/>
                </a:cubicBezTo>
                <a:cubicBezTo>
                  <a:pt x="39" y="13"/>
                  <a:pt x="35" y="16"/>
                  <a:pt x="33" y="20"/>
                </a:cubicBezTo>
                <a:cubicBezTo>
                  <a:pt x="31" y="24"/>
                  <a:pt x="31" y="28"/>
                  <a:pt x="32" y="30"/>
                </a:cubicBezTo>
                <a:cubicBezTo>
                  <a:pt x="39" y="31"/>
                  <a:pt x="45" y="34"/>
                  <a:pt x="49" y="39"/>
                </a:cubicBezTo>
                <a:cubicBezTo>
                  <a:pt x="53" y="44"/>
                  <a:pt x="55" y="49"/>
                  <a:pt x="55" y="55"/>
                </a:cubicBezTo>
                <a:cubicBezTo>
                  <a:pt x="55" y="63"/>
                  <a:pt x="53" y="69"/>
                  <a:pt x="47" y="74"/>
                </a:cubicBezTo>
                <a:cubicBezTo>
                  <a:pt x="42" y="79"/>
                  <a:pt x="35" y="81"/>
                  <a:pt x="28" y="81"/>
                </a:cubicBezTo>
                <a:cubicBezTo>
                  <a:pt x="18" y="81"/>
                  <a:pt x="11" y="78"/>
                  <a:pt x="7" y="72"/>
                </a:cubicBezTo>
                <a:cubicBezTo>
                  <a:pt x="2" y="66"/>
                  <a:pt x="0" y="59"/>
                  <a:pt x="0" y="52"/>
                </a:cubicBezTo>
                <a:close/>
                <a:moveTo>
                  <a:pt x="66" y="52"/>
                </a:moveTo>
                <a:cubicBezTo>
                  <a:pt x="66" y="40"/>
                  <a:pt x="69" y="29"/>
                  <a:pt x="75" y="20"/>
                </a:cubicBezTo>
                <a:cubicBezTo>
                  <a:pt x="81" y="11"/>
                  <a:pt x="90" y="5"/>
                  <a:pt x="102" y="1"/>
                </a:cubicBezTo>
                <a:cubicBezTo>
                  <a:pt x="105" y="0"/>
                  <a:pt x="108" y="0"/>
                  <a:pt x="110" y="0"/>
                </a:cubicBezTo>
                <a:cubicBezTo>
                  <a:pt x="113" y="1"/>
                  <a:pt x="114" y="2"/>
                  <a:pt x="115" y="4"/>
                </a:cubicBezTo>
                <a:cubicBezTo>
                  <a:pt x="116" y="5"/>
                  <a:pt x="116" y="7"/>
                  <a:pt x="114" y="8"/>
                </a:cubicBezTo>
                <a:cubicBezTo>
                  <a:pt x="113" y="9"/>
                  <a:pt x="112" y="10"/>
                  <a:pt x="111" y="10"/>
                </a:cubicBezTo>
                <a:cubicBezTo>
                  <a:pt x="105" y="13"/>
                  <a:pt x="101" y="16"/>
                  <a:pt x="99" y="20"/>
                </a:cubicBezTo>
                <a:cubicBezTo>
                  <a:pt x="97" y="24"/>
                  <a:pt x="97" y="28"/>
                  <a:pt x="98" y="30"/>
                </a:cubicBezTo>
                <a:cubicBezTo>
                  <a:pt x="105" y="31"/>
                  <a:pt x="111" y="34"/>
                  <a:pt x="115" y="39"/>
                </a:cubicBezTo>
                <a:cubicBezTo>
                  <a:pt x="119" y="44"/>
                  <a:pt x="121" y="49"/>
                  <a:pt x="121" y="55"/>
                </a:cubicBezTo>
                <a:cubicBezTo>
                  <a:pt x="121" y="63"/>
                  <a:pt x="119" y="69"/>
                  <a:pt x="113" y="74"/>
                </a:cubicBezTo>
                <a:cubicBezTo>
                  <a:pt x="108" y="79"/>
                  <a:pt x="102" y="81"/>
                  <a:pt x="94" y="81"/>
                </a:cubicBezTo>
                <a:cubicBezTo>
                  <a:pt x="84" y="81"/>
                  <a:pt x="77" y="78"/>
                  <a:pt x="73" y="72"/>
                </a:cubicBezTo>
                <a:cubicBezTo>
                  <a:pt x="68" y="66"/>
                  <a:pt x="66" y="59"/>
                  <a:pt x="66" y="5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5" name="텍스트 개체 틀 24">
            <a:extLst>
              <a:ext uri="{FF2B5EF4-FFF2-40B4-BE49-F238E27FC236}">
                <a16:creationId xmlns:a16="http://schemas.microsoft.com/office/drawing/2014/main" id="{885D5A0F-A1C3-4CEE-89AE-347E9D35985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1. </a:t>
            </a:r>
            <a:r>
              <a:rPr lang="ko-KR" altLang="en-US"/>
              <a:t>조사 배경 및 목적</a:t>
            </a:r>
          </a:p>
        </p:txBody>
      </p:sp>
      <p:cxnSp>
        <p:nvCxnSpPr>
          <p:cNvPr id="63" name="직선 연결선 62">
            <a:extLst>
              <a:ext uri="{FF2B5EF4-FFF2-40B4-BE49-F238E27FC236}">
                <a16:creationId xmlns:a16="http://schemas.microsoft.com/office/drawing/2014/main" id="{FD0340B5-7631-4B5D-9A34-75FFACE2356E}"/>
              </a:ext>
            </a:extLst>
          </p:cNvPr>
          <p:cNvCxnSpPr>
            <a:cxnSpLocks/>
          </p:cNvCxnSpPr>
          <p:nvPr/>
        </p:nvCxnSpPr>
        <p:spPr>
          <a:xfrm flipH="1">
            <a:off x="5340096" y="6284914"/>
            <a:ext cx="4565906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311EDB3B-7162-4C1E-B331-EE4E50029379}"/>
              </a:ext>
            </a:extLst>
          </p:cNvPr>
          <p:cNvCxnSpPr>
            <a:cxnSpLocks/>
          </p:cNvCxnSpPr>
          <p:nvPr/>
        </p:nvCxnSpPr>
        <p:spPr>
          <a:xfrm flipV="1">
            <a:off x="5164603" y="2578608"/>
            <a:ext cx="0" cy="352958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원호 61">
            <a:extLst>
              <a:ext uri="{FF2B5EF4-FFF2-40B4-BE49-F238E27FC236}">
                <a16:creationId xmlns:a16="http://schemas.microsoft.com/office/drawing/2014/main" id="{6DCAFC25-E6E0-4ACF-8987-863A32E3DB02}"/>
              </a:ext>
            </a:extLst>
          </p:cNvPr>
          <p:cNvSpPr/>
          <p:nvPr/>
        </p:nvSpPr>
        <p:spPr>
          <a:xfrm rot="10800000">
            <a:off x="5164604" y="5880821"/>
            <a:ext cx="404092" cy="404092"/>
          </a:xfrm>
          <a:prstGeom prst="arc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모서리가 둥근 직사각형 77">
            <a:extLst>
              <a:ext uri="{FF2B5EF4-FFF2-40B4-BE49-F238E27FC236}">
                <a16:creationId xmlns:a16="http://schemas.microsoft.com/office/drawing/2014/main" id="{45CD87BD-CD18-437E-BF4C-F087849E59A4}"/>
              </a:ext>
            </a:extLst>
          </p:cNvPr>
          <p:cNvSpPr/>
          <p:nvPr/>
        </p:nvSpPr>
        <p:spPr>
          <a:xfrm>
            <a:off x="571499" y="2204606"/>
            <a:ext cx="4296813" cy="292824"/>
          </a:xfrm>
          <a:prstGeom prst="roundRect">
            <a:avLst>
              <a:gd name="adj" fmla="val 26742"/>
            </a:avLst>
          </a:prstGeom>
          <a:solidFill>
            <a:srgbClr val="262626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5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조사 배경 및 필요성</a:t>
            </a:r>
          </a:p>
        </p:txBody>
      </p:sp>
      <p:sp>
        <p:nvSpPr>
          <p:cNvPr id="54" name="모서리가 둥근 직사각형 80">
            <a:extLst>
              <a:ext uri="{FF2B5EF4-FFF2-40B4-BE49-F238E27FC236}">
                <a16:creationId xmlns:a16="http://schemas.microsoft.com/office/drawing/2014/main" id="{3BF085AA-8D18-4C01-8242-8ED08AA89B68}"/>
              </a:ext>
            </a:extLst>
          </p:cNvPr>
          <p:cNvSpPr/>
          <p:nvPr/>
        </p:nvSpPr>
        <p:spPr>
          <a:xfrm flipH="1">
            <a:off x="573916" y="2541982"/>
            <a:ext cx="4294396" cy="1545336"/>
          </a:xfrm>
          <a:prstGeom prst="roundRect">
            <a:avLst>
              <a:gd name="adj" fmla="val 5527"/>
            </a:avLst>
          </a:prstGeom>
          <a:solidFill>
            <a:srgbClr val="E6E6E6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5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3" name="모서리가 둥근 직사각형 80">
            <a:extLst>
              <a:ext uri="{FF2B5EF4-FFF2-40B4-BE49-F238E27FC236}">
                <a16:creationId xmlns:a16="http://schemas.microsoft.com/office/drawing/2014/main" id="{2690F08C-84AD-4E65-B500-0DB5737D1799}"/>
              </a:ext>
            </a:extLst>
          </p:cNvPr>
          <p:cNvSpPr/>
          <p:nvPr/>
        </p:nvSpPr>
        <p:spPr>
          <a:xfrm flipH="1">
            <a:off x="652798" y="2617992"/>
            <a:ext cx="4136632" cy="310946"/>
          </a:xfrm>
          <a:prstGeom prst="roundRect">
            <a:avLst>
              <a:gd name="adj" fmla="val 14055"/>
            </a:avLst>
          </a:prstGeom>
          <a:solidFill>
            <a:schemeClr val="bg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5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9" name="모서리가 둥근 직사각형 80">
            <a:extLst>
              <a:ext uri="{FF2B5EF4-FFF2-40B4-BE49-F238E27FC236}">
                <a16:creationId xmlns:a16="http://schemas.microsoft.com/office/drawing/2014/main" id="{B4E40EED-D610-419D-B6A2-BBCA1609C85B}"/>
              </a:ext>
            </a:extLst>
          </p:cNvPr>
          <p:cNvSpPr/>
          <p:nvPr/>
        </p:nvSpPr>
        <p:spPr>
          <a:xfrm flipH="1">
            <a:off x="652798" y="3700362"/>
            <a:ext cx="4136632" cy="310946"/>
          </a:xfrm>
          <a:prstGeom prst="roundRect">
            <a:avLst>
              <a:gd name="adj" fmla="val 14055"/>
            </a:avLst>
          </a:prstGeom>
          <a:solidFill>
            <a:schemeClr val="bg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5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0" name="모서리가 둥근 직사각형 80">
            <a:extLst>
              <a:ext uri="{FF2B5EF4-FFF2-40B4-BE49-F238E27FC236}">
                <a16:creationId xmlns:a16="http://schemas.microsoft.com/office/drawing/2014/main" id="{CA639691-DD3B-4D8D-82E1-FB82EFDA494E}"/>
              </a:ext>
            </a:extLst>
          </p:cNvPr>
          <p:cNvSpPr/>
          <p:nvPr/>
        </p:nvSpPr>
        <p:spPr>
          <a:xfrm flipH="1">
            <a:off x="652798" y="3339572"/>
            <a:ext cx="4136632" cy="310946"/>
          </a:xfrm>
          <a:prstGeom prst="roundRect">
            <a:avLst>
              <a:gd name="adj" fmla="val 14055"/>
            </a:avLst>
          </a:prstGeom>
          <a:solidFill>
            <a:schemeClr val="bg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5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1" name="모서리가 둥근 직사각형 80">
            <a:extLst>
              <a:ext uri="{FF2B5EF4-FFF2-40B4-BE49-F238E27FC236}">
                <a16:creationId xmlns:a16="http://schemas.microsoft.com/office/drawing/2014/main" id="{DBCDB8C6-9EB1-4199-9920-09A46D3AAEFF}"/>
              </a:ext>
            </a:extLst>
          </p:cNvPr>
          <p:cNvSpPr/>
          <p:nvPr/>
        </p:nvSpPr>
        <p:spPr>
          <a:xfrm flipH="1">
            <a:off x="652798" y="2978782"/>
            <a:ext cx="4136632" cy="310946"/>
          </a:xfrm>
          <a:prstGeom prst="roundRect">
            <a:avLst>
              <a:gd name="adj" fmla="val 14055"/>
            </a:avLst>
          </a:prstGeom>
          <a:solidFill>
            <a:schemeClr val="bg1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5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927813D-3898-493B-83AD-3690F3CEC514}"/>
              </a:ext>
            </a:extLst>
          </p:cNvPr>
          <p:cNvSpPr txBox="1"/>
          <p:nvPr/>
        </p:nvSpPr>
        <p:spPr>
          <a:xfrm>
            <a:off x="913451" y="2641483"/>
            <a:ext cx="3004669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200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정부 및 공공부문과 국민간 상호작용 패러다임 변화</a:t>
            </a: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3D540CF0-F441-4F7A-B8F6-26B3ADABF82C}"/>
              </a:ext>
            </a:extLst>
          </p:cNvPr>
          <p:cNvSpPr/>
          <p:nvPr/>
        </p:nvSpPr>
        <p:spPr>
          <a:xfrm>
            <a:off x="731015" y="2680195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tx1">
              <a:lumMod val="50000"/>
              <a:lumOff val="50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endParaRPr lang="ko-KR" altLang="en-US" sz="105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476EFE8-971D-413C-ADDB-772881DAC734}"/>
              </a:ext>
            </a:extLst>
          </p:cNvPr>
          <p:cNvSpPr txBox="1"/>
          <p:nvPr/>
        </p:nvSpPr>
        <p:spPr>
          <a:xfrm>
            <a:off x="913451" y="3714244"/>
            <a:ext cx="3198311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200" spc="-8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고객을 위한 공공 서비스의 품질 수준에 대한 평가 필요</a:t>
            </a: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4A4D715C-6A50-4B94-98EA-7622D7D38C45}"/>
              </a:ext>
            </a:extLst>
          </p:cNvPr>
          <p:cNvSpPr/>
          <p:nvPr/>
        </p:nvSpPr>
        <p:spPr>
          <a:xfrm>
            <a:off x="731015" y="375295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tx1">
              <a:lumMod val="50000"/>
              <a:lumOff val="50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4</a:t>
            </a:r>
            <a:endParaRPr lang="ko-KR" altLang="en-US" sz="105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7A2227B-B2E7-4C57-872C-22E433F31D27}"/>
              </a:ext>
            </a:extLst>
          </p:cNvPr>
          <p:cNvSpPr txBox="1"/>
          <p:nvPr/>
        </p:nvSpPr>
        <p:spPr>
          <a:xfrm>
            <a:off x="913451" y="3356657"/>
            <a:ext cx="2472472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200" spc="-8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공급자로서 공익성과 효율성 측정</a:t>
            </a: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F3718523-4412-4239-9DDC-A60506C2AD85}"/>
              </a:ext>
            </a:extLst>
          </p:cNvPr>
          <p:cNvSpPr/>
          <p:nvPr/>
        </p:nvSpPr>
        <p:spPr>
          <a:xfrm>
            <a:off x="731015" y="3395369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tx1">
              <a:lumMod val="50000"/>
              <a:lumOff val="50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3</a:t>
            </a:r>
            <a:endParaRPr lang="ko-KR" altLang="en-US" sz="105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5D9B2F4-390F-4A37-8E58-E7936A6D6092}"/>
              </a:ext>
            </a:extLst>
          </p:cNvPr>
          <p:cNvSpPr txBox="1"/>
          <p:nvPr/>
        </p:nvSpPr>
        <p:spPr>
          <a:xfrm>
            <a:off x="913451" y="2999070"/>
            <a:ext cx="3253455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200" spc="-8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지방공기업은 업무 수행에서 서비스 제공으로 기능 변화</a:t>
            </a: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53BAD5E9-6F40-404B-B1F1-B9EFFDB665F7}"/>
              </a:ext>
            </a:extLst>
          </p:cNvPr>
          <p:cNvSpPr/>
          <p:nvPr/>
        </p:nvSpPr>
        <p:spPr>
          <a:xfrm>
            <a:off x="731015" y="3037782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tx1">
              <a:lumMod val="50000"/>
              <a:lumOff val="50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endParaRPr lang="ko-KR" altLang="en-US" sz="105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3" name="모서리가 둥근 직사각형 77">
            <a:extLst>
              <a:ext uri="{FF2B5EF4-FFF2-40B4-BE49-F238E27FC236}">
                <a16:creationId xmlns:a16="http://schemas.microsoft.com/office/drawing/2014/main" id="{64DFFA79-0DDC-421B-B9AA-06ABB5DABB15}"/>
              </a:ext>
            </a:extLst>
          </p:cNvPr>
          <p:cNvSpPr/>
          <p:nvPr/>
        </p:nvSpPr>
        <p:spPr>
          <a:xfrm>
            <a:off x="571499" y="4271582"/>
            <a:ext cx="4292154" cy="292824"/>
          </a:xfrm>
          <a:prstGeom prst="roundRect">
            <a:avLst>
              <a:gd name="adj" fmla="val 26742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5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법제도 ∙ 경영적 시행 근거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2DD7296-EA0A-41B0-9139-1B134DD074F0}"/>
              </a:ext>
            </a:extLst>
          </p:cNvPr>
          <p:cNvSpPr txBox="1"/>
          <p:nvPr/>
        </p:nvSpPr>
        <p:spPr>
          <a:xfrm>
            <a:off x="1412263" y="4664334"/>
            <a:ext cx="2545569" cy="289503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고객서비스는 지방공기업의 핵심 키워드 </a:t>
            </a:r>
          </a:p>
        </p:txBody>
      </p:sp>
      <p:sp>
        <p:nvSpPr>
          <p:cNvPr id="114" name="Freeform 5">
            <a:extLst>
              <a:ext uri="{FF2B5EF4-FFF2-40B4-BE49-F238E27FC236}">
                <a16:creationId xmlns:a16="http://schemas.microsoft.com/office/drawing/2014/main" id="{A37BC14C-68F9-428C-81DE-E285B623E99E}"/>
              </a:ext>
            </a:extLst>
          </p:cNvPr>
          <p:cNvSpPr>
            <a:spLocks/>
          </p:cNvSpPr>
          <p:nvPr/>
        </p:nvSpPr>
        <p:spPr bwMode="auto">
          <a:xfrm>
            <a:off x="1292784" y="4762556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5" name="Freeform 6">
            <a:extLst>
              <a:ext uri="{FF2B5EF4-FFF2-40B4-BE49-F238E27FC236}">
                <a16:creationId xmlns:a16="http://schemas.microsoft.com/office/drawing/2014/main" id="{9E46D944-9692-4C9E-8444-75D85E9CACE3}"/>
              </a:ext>
            </a:extLst>
          </p:cNvPr>
          <p:cNvSpPr>
            <a:spLocks/>
          </p:cNvSpPr>
          <p:nvPr/>
        </p:nvSpPr>
        <p:spPr bwMode="auto">
          <a:xfrm>
            <a:off x="1311836" y="4744929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54A9756E-128E-4E5A-84AB-BB764B3BCE85}"/>
              </a:ext>
            </a:extLst>
          </p:cNvPr>
          <p:cNvSpPr txBox="1"/>
          <p:nvPr/>
        </p:nvSpPr>
        <p:spPr>
          <a:xfrm>
            <a:off x="1412263" y="4937384"/>
            <a:ext cx="3312137" cy="4963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지방공기업의 제품 ∙ 서비스 품질 경쟁력 제고를 위한 제도적 장치</a:t>
            </a:r>
          </a:p>
        </p:txBody>
      </p:sp>
      <p:sp>
        <p:nvSpPr>
          <p:cNvPr id="128" name="Freeform 5">
            <a:extLst>
              <a:ext uri="{FF2B5EF4-FFF2-40B4-BE49-F238E27FC236}">
                <a16:creationId xmlns:a16="http://schemas.microsoft.com/office/drawing/2014/main" id="{01DB3BAB-DEB6-4556-A4BA-730B22548A39}"/>
              </a:ext>
            </a:extLst>
          </p:cNvPr>
          <p:cNvSpPr>
            <a:spLocks/>
          </p:cNvSpPr>
          <p:nvPr/>
        </p:nvSpPr>
        <p:spPr bwMode="auto">
          <a:xfrm>
            <a:off x="1292784" y="5035606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29" name="Freeform 6">
            <a:extLst>
              <a:ext uri="{FF2B5EF4-FFF2-40B4-BE49-F238E27FC236}">
                <a16:creationId xmlns:a16="http://schemas.microsoft.com/office/drawing/2014/main" id="{8CEDC78B-D946-4D3D-92F9-940F3AE99D11}"/>
              </a:ext>
            </a:extLst>
          </p:cNvPr>
          <p:cNvSpPr>
            <a:spLocks/>
          </p:cNvSpPr>
          <p:nvPr/>
        </p:nvSpPr>
        <p:spPr bwMode="auto">
          <a:xfrm>
            <a:off x="1311836" y="5017979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B6094AC0-B303-4593-85ED-707B2482377F}"/>
              </a:ext>
            </a:extLst>
          </p:cNvPr>
          <p:cNvSpPr txBox="1"/>
          <p:nvPr/>
        </p:nvSpPr>
        <p:spPr>
          <a:xfrm>
            <a:off x="1412263" y="5465450"/>
            <a:ext cx="2894382" cy="289503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경영평가에서 고객서비스를 평가하도록 의무화</a:t>
            </a:r>
          </a:p>
        </p:txBody>
      </p:sp>
      <p:sp>
        <p:nvSpPr>
          <p:cNvPr id="141" name="Freeform 5">
            <a:extLst>
              <a:ext uri="{FF2B5EF4-FFF2-40B4-BE49-F238E27FC236}">
                <a16:creationId xmlns:a16="http://schemas.microsoft.com/office/drawing/2014/main" id="{628F9B88-5125-480A-B6B3-BF83FED6CF3C}"/>
              </a:ext>
            </a:extLst>
          </p:cNvPr>
          <p:cNvSpPr>
            <a:spLocks/>
          </p:cNvSpPr>
          <p:nvPr/>
        </p:nvSpPr>
        <p:spPr bwMode="auto">
          <a:xfrm>
            <a:off x="1292784" y="5563672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42" name="Freeform 6">
            <a:extLst>
              <a:ext uri="{FF2B5EF4-FFF2-40B4-BE49-F238E27FC236}">
                <a16:creationId xmlns:a16="http://schemas.microsoft.com/office/drawing/2014/main" id="{3EB45DFC-E79C-46E4-BED1-C8D843663F07}"/>
              </a:ext>
            </a:extLst>
          </p:cNvPr>
          <p:cNvSpPr>
            <a:spLocks/>
          </p:cNvSpPr>
          <p:nvPr/>
        </p:nvSpPr>
        <p:spPr bwMode="auto">
          <a:xfrm>
            <a:off x="1311836" y="5546045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5E2B32EC-9A1A-405A-A906-679B1B93B939}"/>
              </a:ext>
            </a:extLst>
          </p:cNvPr>
          <p:cNvSpPr txBox="1"/>
          <p:nvPr/>
        </p:nvSpPr>
        <p:spPr>
          <a:xfrm>
            <a:off x="1412263" y="5714560"/>
            <a:ext cx="2894382" cy="289503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조사결과에 따라 지방공기업의 경영평가 반영</a:t>
            </a:r>
          </a:p>
        </p:txBody>
      </p:sp>
      <p:sp>
        <p:nvSpPr>
          <p:cNvPr id="147" name="Freeform 5">
            <a:extLst>
              <a:ext uri="{FF2B5EF4-FFF2-40B4-BE49-F238E27FC236}">
                <a16:creationId xmlns:a16="http://schemas.microsoft.com/office/drawing/2014/main" id="{9CD95A10-A2A8-48DF-AD33-9F25F2A9B759}"/>
              </a:ext>
            </a:extLst>
          </p:cNvPr>
          <p:cNvSpPr>
            <a:spLocks/>
          </p:cNvSpPr>
          <p:nvPr/>
        </p:nvSpPr>
        <p:spPr bwMode="auto">
          <a:xfrm>
            <a:off x="1292784" y="5812782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48" name="Freeform 6">
            <a:extLst>
              <a:ext uri="{FF2B5EF4-FFF2-40B4-BE49-F238E27FC236}">
                <a16:creationId xmlns:a16="http://schemas.microsoft.com/office/drawing/2014/main" id="{84B9ADFD-254E-4772-9564-F5F98B0705B4}"/>
              </a:ext>
            </a:extLst>
          </p:cNvPr>
          <p:cNvSpPr>
            <a:spLocks/>
          </p:cNvSpPr>
          <p:nvPr/>
        </p:nvSpPr>
        <p:spPr bwMode="auto">
          <a:xfrm>
            <a:off x="1311836" y="5795155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C853A18A-A8C6-4E18-A6A4-048E96AC12D4}"/>
              </a:ext>
            </a:extLst>
          </p:cNvPr>
          <p:cNvSpPr txBox="1"/>
          <p:nvPr/>
        </p:nvSpPr>
        <p:spPr>
          <a:xfrm>
            <a:off x="1412263" y="5963671"/>
            <a:ext cx="1843453" cy="289503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지방공기업법 </a:t>
            </a:r>
            <a:r>
              <a:rPr lang="en-US" altLang="ko-KR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78</a:t>
            </a: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조 </a:t>
            </a:r>
            <a:r>
              <a:rPr lang="en-US" altLang="ko-KR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2</a:t>
            </a: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항 근거</a:t>
            </a:r>
          </a:p>
        </p:txBody>
      </p:sp>
      <p:sp>
        <p:nvSpPr>
          <p:cNvPr id="152" name="Freeform 5">
            <a:extLst>
              <a:ext uri="{FF2B5EF4-FFF2-40B4-BE49-F238E27FC236}">
                <a16:creationId xmlns:a16="http://schemas.microsoft.com/office/drawing/2014/main" id="{85259C1D-D513-4093-ADBA-403302F046A9}"/>
              </a:ext>
            </a:extLst>
          </p:cNvPr>
          <p:cNvSpPr>
            <a:spLocks/>
          </p:cNvSpPr>
          <p:nvPr/>
        </p:nvSpPr>
        <p:spPr bwMode="auto">
          <a:xfrm>
            <a:off x="1292784" y="6061893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53" name="Freeform 6">
            <a:extLst>
              <a:ext uri="{FF2B5EF4-FFF2-40B4-BE49-F238E27FC236}">
                <a16:creationId xmlns:a16="http://schemas.microsoft.com/office/drawing/2014/main" id="{73849089-EC28-4FF0-B402-86CC96D8095A}"/>
              </a:ext>
            </a:extLst>
          </p:cNvPr>
          <p:cNvSpPr>
            <a:spLocks/>
          </p:cNvSpPr>
          <p:nvPr/>
        </p:nvSpPr>
        <p:spPr bwMode="auto">
          <a:xfrm>
            <a:off x="1311836" y="6044266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02208832-4847-4F0D-896B-9CED74138833}"/>
              </a:ext>
            </a:extLst>
          </p:cNvPr>
          <p:cNvSpPr txBox="1"/>
          <p:nvPr/>
        </p:nvSpPr>
        <p:spPr>
          <a:xfrm>
            <a:off x="5788176" y="2207033"/>
            <a:ext cx="3863846" cy="3231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5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[ </a:t>
            </a:r>
            <a:r>
              <a:rPr lang="ko-KR" altLang="en-US" sz="15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조사 목적 </a:t>
            </a:r>
            <a:r>
              <a:rPr lang="en-US" altLang="ko-KR" sz="15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]</a:t>
            </a:r>
            <a:endParaRPr lang="ko-KR" altLang="en-US" sz="1500" spc="-4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j-ea"/>
              <a:ea typeface="+mj-ea"/>
            </a:endParaRPr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DB816AD0-EB1B-4860-925E-BAA24DA08AA4}"/>
              </a:ext>
            </a:extLst>
          </p:cNvPr>
          <p:cNvSpPr/>
          <p:nvPr/>
        </p:nvSpPr>
        <p:spPr>
          <a:xfrm flipH="1">
            <a:off x="6103801" y="2644133"/>
            <a:ext cx="3232596" cy="331160"/>
          </a:xfrm>
          <a:prstGeom prst="roundRect">
            <a:avLst>
              <a:gd name="adj" fmla="val 50000"/>
            </a:avLst>
          </a:prstGeom>
          <a:gradFill>
            <a:gsLst>
              <a:gs pos="6000">
                <a:srgbClr val="000000">
                  <a:alpha val="10000"/>
                </a:srgbClr>
              </a:gs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0"/>
          </a:gradFill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9BC8177B-AC84-48A7-9DF1-96C0E5956545}"/>
              </a:ext>
            </a:extLst>
          </p:cNvPr>
          <p:cNvSpPr txBox="1"/>
          <p:nvPr/>
        </p:nvSpPr>
        <p:spPr>
          <a:xfrm>
            <a:off x="6466390" y="2667366"/>
            <a:ext cx="2507418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객관적이고 정확한 고객만족도 측정</a:t>
            </a:r>
            <a:r>
              <a:rPr lang="en-US" altLang="ko-KR" sz="120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, </a:t>
            </a:r>
            <a:r>
              <a:rPr lang="ko-KR" altLang="en-US" sz="120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분석</a:t>
            </a:r>
          </a:p>
        </p:txBody>
      </p:sp>
      <p:sp>
        <p:nvSpPr>
          <p:cNvPr id="162" name="사각형: 둥근 모서리 161">
            <a:extLst>
              <a:ext uri="{FF2B5EF4-FFF2-40B4-BE49-F238E27FC236}">
                <a16:creationId xmlns:a16="http://schemas.microsoft.com/office/drawing/2014/main" id="{4C4B5A06-9EBE-4991-88C7-2E4FCF771370}"/>
              </a:ext>
            </a:extLst>
          </p:cNvPr>
          <p:cNvSpPr/>
          <p:nvPr/>
        </p:nvSpPr>
        <p:spPr>
          <a:xfrm flipH="1">
            <a:off x="6103801" y="3027040"/>
            <a:ext cx="3232596" cy="331160"/>
          </a:xfrm>
          <a:prstGeom prst="roundRect">
            <a:avLst>
              <a:gd name="adj" fmla="val 50000"/>
            </a:avLst>
          </a:prstGeom>
          <a:gradFill>
            <a:gsLst>
              <a:gs pos="6000">
                <a:srgbClr val="000000">
                  <a:alpha val="10000"/>
                </a:srgbClr>
              </a:gs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0"/>
          </a:gradFill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E3BCB871-0428-44F6-9644-F7B12DC2CFDB}"/>
              </a:ext>
            </a:extLst>
          </p:cNvPr>
          <p:cNvSpPr txBox="1"/>
          <p:nvPr/>
        </p:nvSpPr>
        <p:spPr>
          <a:xfrm>
            <a:off x="6627493" y="3050273"/>
            <a:ext cx="2185214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고객만족도 현수준의 체계적인 진단</a:t>
            </a: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44D5F3DE-4DA7-442D-9C78-87EBEF89A636}"/>
              </a:ext>
            </a:extLst>
          </p:cNvPr>
          <p:cNvSpPr/>
          <p:nvPr/>
        </p:nvSpPr>
        <p:spPr>
          <a:xfrm flipH="1">
            <a:off x="6103801" y="3409947"/>
            <a:ext cx="3232596" cy="331160"/>
          </a:xfrm>
          <a:prstGeom prst="roundRect">
            <a:avLst>
              <a:gd name="adj" fmla="val 50000"/>
            </a:avLst>
          </a:prstGeom>
          <a:gradFill>
            <a:gsLst>
              <a:gs pos="6000">
                <a:srgbClr val="000000">
                  <a:alpha val="10000"/>
                </a:srgbClr>
              </a:gs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0"/>
          </a:gradFill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BD295B5A-7D1C-4D4C-9239-B498B4D74E4F}"/>
              </a:ext>
            </a:extLst>
          </p:cNvPr>
          <p:cNvSpPr txBox="1"/>
          <p:nvPr/>
        </p:nvSpPr>
        <p:spPr>
          <a:xfrm>
            <a:off x="6754130" y="3433180"/>
            <a:ext cx="1931939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고객서비스 품질 개선방안 도출</a:t>
            </a: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DA7ABFC2-5001-4554-B86C-A985565C6CCB}"/>
              </a:ext>
            </a:extLst>
          </p:cNvPr>
          <p:cNvSpPr/>
          <p:nvPr/>
        </p:nvSpPr>
        <p:spPr>
          <a:xfrm flipH="1">
            <a:off x="6103801" y="3792854"/>
            <a:ext cx="3232596" cy="331160"/>
          </a:xfrm>
          <a:prstGeom prst="roundRect">
            <a:avLst>
              <a:gd name="adj" fmla="val 50000"/>
            </a:avLst>
          </a:prstGeom>
          <a:gradFill>
            <a:gsLst>
              <a:gs pos="6000">
                <a:srgbClr val="000000">
                  <a:alpha val="10000"/>
                </a:srgbClr>
              </a:gs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lin ang="16200000" scaled="0"/>
          </a:gradFill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C80701C5-EB12-4C58-9B24-D6ADC9FFB113}"/>
              </a:ext>
            </a:extLst>
          </p:cNvPr>
          <p:cNvSpPr txBox="1"/>
          <p:nvPr/>
        </p:nvSpPr>
        <p:spPr>
          <a:xfrm>
            <a:off x="6449559" y="3816087"/>
            <a:ext cx="2541080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0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고객만족 경영 확산</a:t>
            </a:r>
            <a:r>
              <a:rPr lang="en-US" altLang="ko-KR" sz="120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, </a:t>
            </a:r>
            <a:r>
              <a:rPr lang="ko-KR" altLang="en-US" sz="120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고객중심 서비스 구현</a:t>
            </a:r>
          </a:p>
        </p:txBody>
      </p:sp>
      <p:sp>
        <p:nvSpPr>
          <p:cNvPr id="172" name="Freeform 17">
            <a:extLst>
              <a:ext uri="{FF2B5EF4-FFF2-40B4-BE49-F238E27FC236}">
                <a16:creationId xmlns:a16="http://schemas.microsoft.com/office/drawing/2014/main" id="{50613ED8-1692-4956-927F-798171A22E0F}"/>
              </a:ext>
            </a:extLst>
          </p:cNvPr>
          <p:cNvSpPr>
            <a:spLocks/>
          </p:cNvSpPr>
          <p:nvPr/>
        </p:nvSpPr>
        <p:spPr bwMode="auto">
          <a:xfrm rot="5400000">
            <a:off x="5037382" y="3945748"/>
            <a:ext cx="1049746" cy="795305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272FF898-9786-449E-ABAC-60A099063974}"/>
              </a:ext>
            </a:extLst>
          </p:cNvPr>
          <p:cNvSpPr txBox="1"/>
          <p:nvPr/>
        </p:nvSpPr>
        <p:spPr>
          <a:xfrm>
            <a:off x="5165241" y="4143345"/>
            <a:ext cx="74978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0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고객만족도</a:t>
            </a:r>
            <a:r>
              <a:rPr lang="en-US" altLang="ko-KR" sz="10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/>
            </a:r>
            <a:br>
              <a:rPr lang="en-US" altLang="ko-KR" sz="10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</a:br>
            <a:r>
              <a:rPr lang="ko-KR" altLang="en-US" sz="10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조사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921D9AF1-D7BC-4059-BCC5-126E217B28C2}"/>
              </a:ext>
            </a:extLst>
          </p:cNvPr>
          <p:cNvSpPr txBox="1"/>
          <p:nvPr/>
        </p:nvSpPr>
        <p:spPr>
          <a:xfrm>
            <a:off x="5788176" y="4365017"/>
            <a:ext cx="3863846" cy="3231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5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[ </a:t>
            </a:r>
            <a:r>
              <a:rPr lang="ko-KR" altLang="en-US" sz="15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기대 효과 </a:t>
            </a:r>
            <a:r>
              <a:rPr lang="en-US" altLang="ko-KR" sz="15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]</a:t>
            </a:r>
            <a:endParaRPr lang="ko-KR" altLang="en-US" sz="1500" spc="-4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j-ea"/>
              <a:ea typeface="+mj-ea"/>
            </a:endParaRPr>
          </a:p>
        </p:txBody>
      </p:sp>
      <p:sp>
        <p:nvSpPr>
          <p:cNvPr id="183" name="모서리가 둥근 직사각형 1027">
            <a:extLst>
              <a:ext uri="{FF2B5EF4-FFF2-40B4-BE49-F238E27FC236}">
                <a16:creationId xmlns:a16="http://schemas.microsoft.com/office/drawing/2014/main" id="{FB63BD77-9039-4E8A-9EF7-5C597D600B7F}"/>
              </a:ext>
            </a:extLst>
          </p:cNvPr>
          <p:cNvSpPr/>
          <p:nvPr/>
        </p:nvSpPr>
        <p:spPr>
          <a:xfrm rot="5400000">
            <a:off x="5932853" y="4996581"/>
            <a:ext cx="1145986" cy="1040086"/>
          </a:xfrm>
          <a:prstGeom prst="hexagon">
            <a:avLst/>
          </a:prstGeom>
          <a:solidFill>
            <a:srgbClr val="093B6D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9D26705B-CC69-4137-9721-F022046E4C1D}"/>
              </a:ext>
            </a:extLst>
          </p:cNvPr>
          <p:cNvSpPr txBox="1"/>
          <p:nvPr/>
        </p:nvSpPr>
        <p:spPr>
          <a:xfrm>
            <a:off x="6148637" y="5342656"/>
            <a:ext cx="714417" cy="375296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>
              <a:lnSpc>
                <a:spcPct val="112000"/>
              </a:lnSpc>
            </a:pPr>
            <a:r>
              <a:rPr lang="ko-KR" altLang="en-US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고객만족도에</a:t>
            </a:r>
            <a:endParaRPr lang="en-US" altLang="ko-KR" sz="1100" spc="-9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ctr">
              <a:lnSpc>
                <a:spcPct val="112000"/>
              </a:lnSpc>
            </a:pPr>
            <a:r>
              <a:rPr lang="ko-KR" altLang="en-US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대한 정확한</a:t>
            </a:r>
            <a:endParaRPr lang="en-US" altLang="ko-KR" sz="1100" spc="-9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ctr">
              <a:lnSpc>
                <a:spcPct val="112000"/>
              </a:lnSpc>
            </a:pPr>
            <a:r>
              <a:rPr lang="ko-KR" altLang="en-US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측정 및 진단</a:t>
            </a:r>
          </a:p>
        </p:txBody>
      </p:sp>
      <p:sp>
        <p:nvSpPr>
          <p:cNvPr id="186" name="모서리가 둥근 직사각형 1027">
            <a:extLst>
              <a:ext uri="{FF2B5EF4-FFF2-40B4-BE49-F238E27FC236}">
                <a16:creationId xmlns:a16="http://schemas.microsoft.com/office/drawing/2014/main" id="{0B6916D5-8A1C-4F01-B2F5-88051BE15651}"/>
              </a:ext>
            </a:extLst>
          </p:cNvPr>
          <p:cNvSpPr/>
          <p:nvPr/>
        </p:nvSpPr>
        <p:spPr>
          <a:xfrm rot="5400000">
            <a:off x="7147106" y="4996581"/>
            <a:ext cx="1145986" cy="1040086"/>
          </a:xfrm>
          <a:prstGeom prst="hexagon">
            <a:avLst/>
          </a:prstGeom>
          <a:solidFill>
            <a:srgbClr val="0F5BAA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BEB51813-1812-429C-8250-98F738C57AD3}"/>
              </a:ext>
            </a:extLst>
          </p:cNvPr>
          <p:cNvSpPr txBox="1"/>
          <p:nvPr/>
        </p:nvSpPr>
        <p:spPr>
          <a:xfrm>
            <a:off x="7362891" y="5342654"/>
            <a:ext cx="714416" cy="375296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>
              <a:lnSpc>
                <a:spcPct val="112000"/>
              </a:lnSpc>
            </a:pPr>
            <a:r>
              <a:rPr lang="ko-KR" altLang="en-US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신뢰와 믿음을</a:t>
            </a:r>
            <a:r>
              <a:rPr lang="en-US" altLang="ko-KR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/>
            </a:r>
            <a:br>
              <a:rPr lang="en-US" altLang="ko-KR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</a:br>
            <a:r>
              <a:rPr lang="ko-KR" altLang="en-US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통한 대국민</a:t>
            </a:r>
            <a:endParaRPr lang="en-US" altLang="ko-KR" sz="1100" spc="-9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ctr">
              <a:lnSpc>
                <a:spcPct val="112000"/>
              </a:lnSpc>
            </a:pPr>
            <a:r>
              <a:rPr lang="ko-KR" altLang="en-US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제고</a:t>
            </a:r>
          </a:p>
        </p:txBody>
      </p:sp>
      <p:sp>
        <p:nvSpPr>
          <p:cNvPr id="189" name="모서리가 둥근 직사각형 1027">
            <a:extLst>
              <a:ext uri="{FF2B5EF4-FFF2-40B4-BE49-F238E27FC236}">
                <a16:creationId xmlns:a16="http://schemas.microsoft.com/office/drawing/2014/main" id="{9F3D5A82-4490-48FB-A5C4-7EB48B5C64D7}"/>
              </a:ext>
            </a:extLst>
          </p:cNvPr>
          <p:cNvSpPr/>
          <p:nvPr/>
        </p:nvSpPr>
        <p:spPr>
          <a:xfrm rot="5400000">
            <a:off x="8361359" y="4996581"/>
            <a:ext cx="1145986" cy="1040086"/>
          </a:xfrm>
          <a:prstGeom prst="hexagon">
            <a:avLst/>
          </a:prstGeom>
          <a:solidFill>
            <a:srgbClr val="1D8FDD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17EE4E48-0D51-4764-BAE2-08AFB2A56ACF}"/>
              </a:ext>
            </a:extLst>
          </p:cNvPr>
          <p:cNvSpPr txBox="1"/>
          <p:nvPr/>
        </p:nvSpPr>
        <p:spPr>
          <a:xfrm>
            <a:off x="8577144" y="5342654"/>
            <a:ext cx="714416" cy="375296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>
              <a:lnSpc>
                <a:spcPct val="112000"/>
              </a:lnSpc>
            </a:pPr>
            <a:r>
              <a:rPr lang="ko-KR" altLang="en-US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지방공기업 </a:t>
            </a:r>
          </a:p>
          <a:p>
            <a:pPr algn="ctr">
              <a:lnSpc>
                <a:spcPct val="112000"/>
              </a:lnSpc>
            </a:pPr>
            <a:r>
              <a:rPr lang="ko-KR" altLang="en-US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</a:t>
            </a:r>
            <a:endParaRPr lang="en-US" altLang="ko-KR" sz="1100" spc="-9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ctr">
              <a:lnSpc>
                <a:spcPct val="112000"/>
              </a:lnSpc>
            </a:pPr>
            <a:r>
              <a:rPr lang="ko-KR" altLang="en-US" sz="11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품질 향상</a:t>
            </a:r>
          </a:p>
        </p:txBody>
      </p:sp>
      <p:cxnSp>
        <p:nvCxnSpPr>
          <p:cNvPr id="205" name="직선 연결선 204">
            <a:extLst>
              <a:ext uri="{FF2B5EF4-FFF2-40B4-BE49-F238E27FC236}">
                <a16:creationId xmlns:a16="http://schemas.microsoft.com/office/drawing/2014/main" id="{535915DB-5E07-4621-B87D-183CDA177C1B}"/>
              </a:ext>
            </a:extLst>
          </p:cNvPr>
          <p:cNvCxnSpPr>
            <a:cxnSpLocks/>
          </p:cNvCxnSpPr>
          <p:nvPr/>
        </p:nvCxnSpPr>
        <p:spPr>
          <a:xfrm>
            <a:off x="6505846" y="6096000"/>
            <a:ext cx="0" cy="155575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타원 202">
            <a:extLst>
              <a:ext uri="{FF2B5EF4-FFF2-40B4-BE49-F238E27FC236}">
                <a16:creationId xmlns:a16="http://schemas.microsoft.com/office/drawing/2014/main" id="{822C51EF-0B9A-4AE9-B7EB-57B0EF0062A4}"/>
              </a:ext>
            </a:extLst>
          </p:cNvPr>
          <p:cNvSpPr/>
          <p:nvPr/>
        </p:nvSpPr>
        <p:spPr>
          <a:xfrm>
            <a:off x="6475668" y="6258869"/>
            <a:ext cx="60356" cy="60356"/>
          </a:xfrm>
          <a:prstGeom prst="ellipse">
            <a:avLst/>
          </a:prstGeom>
          <a:solidFill>
            <a:schemeClr val="bg1"/>
          </a:solidFill>
          <a:ln w="19050">
            <a:solidFill>
              <a:srgbClr val="093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12" name="직선 연결선 211">
            <a:extLst>
              <a:ext uri="{FF2B5EF4-FFF2-40B4-BE49-F238E27FC236}">
                <a16:creationId xmlns:a16="http://schemas.microsoft.com/office/drawing/2014/main" id="{971AA265-7BBA-481C-8984-F3E03AE7D4E8}"/>
              </a:ext>
            </a:extLst>
          </p:cNvPr>
          <p:cNvCxnSpPr>
            <a:cxnSpLocks/>
          </p:cNvCxnSpPr>
          <p:nvPr/>
        </p:nvCxnSpPr>
        <p:spPr>
          <a:xfrm>
            <a:off x="8934352" y="6096000"/>
            <a:ext cx="0" cy="155575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타원 212">
            <a:extLst>
              <a:ext uri="{FF2B5EF4-FFF2-40B4-BE49-F238E27FC236}">
                <a16:creationId xmlns:a16="http://schemas.microsoft.com/office/drawing/2014/main" id="{436F51FA-DDA9-4299-97A0-8A3657294E77}"/>
              </a:ext>
            </a:extLst>
          </p:cNvPr>
          <p:cNvSpPr/>
          <p:nvPr/>
        </p:nvSpPr>
        <p:spPr>
          <a:xfrm>
            <a:off x="8904174" y="6258869"/>
            <a:ext cx="60356" cy="60356"/>
          </a:xfrm>
          <a:prstGeom prst="ellipse">
            <a:avLst/>
          </a:prstGeom>
          <a:solidFill>
            <a:schemeClr val="bg1"/>
          </a:solidFill>
          <a:ln w="19050">
            <a:solidFill>
              <a:srgbClr val="1D8F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15" name="직선 연결선 214">
            <a:extLst>
              <a:ext uri="{FF2B5EF4-FFF2-40B4-BE49-F238E27FC236}">
                <a16:creationId xmlns:a16="http://schemas.microsoft.com/office/drawing/2014/main" id="{35CA1F92-0EBC-470D-AD33-8154805FFB03}"/>
              </a:ext>
            </a:extLst>
          </p:cNvPr>
          <p:cNvCxnSpPr>
            <a:cxnSpLocks/>
          </p:cNvCxnSpPr>
          <p:nvPr/>
        </p:nvCxnSpPr>
        <p:spPr>
          <a:xfrm>
            <a:off x="7720099" y="6096000"/>
            <a:ext cx="0" cy="155575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타원 215">
            <a:extLst>
              <a:ext uri="{FF2B5EF4-FFF2-40B4-BE49-F238E27FC236}">
                <a16:creationId xmlns:a16="http://schemas.microsoft.com/office/drawing/2014/main" id="{4CC0E49C-8BC2-4EC1-B829-8B7CD20C8BB1}"/>
              </a:ext>
            </a:extLst>
          </p:cNvPr>
          <p:cNvSpPr/>
          <p:nvPr/>
        </p:nvSpPr>
        <p:spPr>
          <a:xfrm>
            <a:off x="7689921" y="6258869"/>
            <a:ext cx="60356" cy="60356"/>
          </a:xfrm>
          <a:prstGeom prst="ellipse">
            <a:avLst/>
          </a:prstGeom>
          <a:solidFill>
            <a:schemeClr val="bg1"/>
          </a:solidFill>
          <a:ln w="19050">
            <a:solidFill>
              <a:srgbClr val="0F5B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715744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zero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593000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IPA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2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3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4" name="zero4">
            <a:extLst>
              <a:ext uri="{FF2B5EF4-FFF2-40B4-BE49-F238E27FC236}">
                <a16:creationId xmlns:a16="http://schemas.microsoft.com/office/drawing/2014/main" id="{BDDC47F5-D7E2-4DC9-83CF-D50BF477DE42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0" name="zero5">
            <a:extLst>
              <a:ext uri="{FF2B5EF4-FFF2-40B4-BE49-F238E27FC236}">
                <a16:creationId xmlns:a16="http://schemas.microsoft.com/office/drawing/2014/main" id="{B20E74C1-1E43-43AB-981F-620D22F48503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1" name="zero6">
            <a:extLst>
              <a:ext uri="{FF2B5EF4-FFF2-40B4-BE49-F238E27FC236}">
                <a16:creationId xmlns:a16="http://schemas.microsoft.com/office/drawing/2014/main" id="{BF3BB10C-819B-4FE5-88B1-3ED78D558FAF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8" name="zero7">
            <a:extLst>
              <a:ext uri="{FF2B5EF4-FFF2-40B4-BE49-F238E27FC236}">
                <a16:creationId xmlns:a16="http://schemas.microsoft.com/office/drawing/2014/main" id="{A289A210-CB6D-4B17-A865-498D7FAE3F3E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grpSp>
        <p:nvGrpSpPr>
          <p:cNvPr id="3" name="zero8">
            <a:extLst>
              <a:ext uri="{FF2B5EF4-FFF2-40B4-BE49-F238E27FC236}">
                <a16:creationId xmlns:a16="http://schemas.microsoft.com/office/drawing/2014/main" id="{C92EA5C9-1987-4B93-9708-DA8588612993}"/>
              </a:ext>
            </a:extLst>
          </p:cNvPr>
          <p:cNvGrpSpPr/>
          <p:nvPr/>
        </p:nvGrpSpPr>
        <p:grpSpPr>
          <a:xfrm>
            <a:off x="472207" y="2313716"/>
            <a:ext cx="4096862" cy="4038477"/>
            <a:chOff x="472207" y="2313716"/>
            <a:chExt cx="4096862" cy="4038477"/>
          </a:xfrm>
        </p:grpSpPr>
        <p:sp>
          <p:nvSpPr>
            <p:cNvPr id="159" name="양쪽 모서리가 둥근 사각형 61">
              <a:extLst>
                <a:ext uri="{FF2B5EF4-FFF2-40B4-BE49-F238E27FC236}">
                  <a16:creationId xmlns:a16="http://schemas.microsoft.com/office/drawing/2014/main" id="{11DF96FB-1E23-1D67-4F40-364434CC4309}"/>
                </a:ext>
              </a:extLst>
            </p:cNvPr>
            <p:cNvSpPr/>
            <p:nvPr/>
          </p:nvSpPr>
          <p:spPr>
            <a:xfrm>
              <a:off x="809588" y="5775624"/>
              <a:ext cx="770269" cy="199936"/>
            </a:xfrm>
            <a:prstGeom prst="round2SameRect">
              <a:avLst>
                <a:gd name="adj1" fmla="val 0"/>
                <a:gd name="adj2" fmla="val 48785"/>
              </a:avLst>
            </a:prstGeom>
            <a:solidFill>
              <a:srgbClr val="FAD8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점진개선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0" name="양쪽 모서리가 둥근 사각형 62">
              <a:extLst>
                <a:ext uri="{FF2B5EF4-FFF2-40B4-BE49-F238E27FC236}">
                  <a16:creationId xmlns:a16="http://schemas.microsoft.com/office/drawing/2014/main" id="{293D51A7-B658-6DF9-2EBA-ECB38315B80E}"/>
                </a:ext>
              </a:extLst>
            </p:cNvPr>
            <p:cNvSpPr/>
            <p:nvPr/>
          </p:nvSpPr>
          <p:spPr>
            <a:xfrm>
              <a:off x="3727906" y="5775624"/>
              <a:ext cx="770269" cy="199936"/>
            </a:xfrm>
            <a:prstGeom prst="round2SameRect">
              <a:avLst>
                <a:gd name="adj1" fmla="val 0"/>
                <a:gd name="adj2" fmla="val 45915"/>
              </a:avLst>
            </a:prstGeom>
            <a:solidFill>
              <a:srgbClr val="DAE3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지속관리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1" name="양쪽 모서리가 둥근 사각형 63">
              <a:extLst>
                <a:ext uri="{FF2B5EF4-FFF2-40B4-BE49-F238E27FC236}">
                  <a16:creationId xmlns:a16="http://schemas.microsoft.com/office/drawing/2014/main" id="{C0E421DF-14C4-C21B-D4EC-D67E85E662B7}"/>
                </a:ext>
              </a:extLst>
            </p:cNvPr>
            <p:cNvSpPr/>
            <p:nvPr/>
          </p:nvSpPr>
          <p:spPr>
            <a:xfrm>
              <a:off x="809588" y="2660778"/>
              <a:ext cx="770269" cy="199936"/>
            </a:xfrm>
            <a:prstGeom prst="round2SameRect">
              <a:avLst>
                <a:gd name="adj1" fmla="val 45364"/>
                <a:gd name="adj2" fmla="val 0"/>
              </a:avLst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ctr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1" i="0" u="none" strike="noStrike" kern="1200" cap="none" spc="-100" normalizeH="0" baseline="0" noProof="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집중개선</a:t>
              </a:r>
              <a:endParaRPr kumimoji="1" lang="ko-KR" altLang="en-US" sz="1000" b="1" i="0" u="none" strike="noStrike" kern="1200" cap="none" spc="-100" normalizeH="0" baseline="0" noProof="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2" name="양쪽 모서리가 둥근 사각형 64">
              <a:extLst>
                <a:ext uri="{FF2B5EF4-FFF2-40B4-BE49-F238E27FC236}">
                  <a16:creationId xmlns:a16="http://schemas.microsoft.com/office/drawing/2014/main" id="{20F60167-383F-E221-C09F-F268C2AEBE7F}"/>
                </a:ext>
              </a:extLst>
            </p:cNvPr>
            <p:cNvSpPr/>
            <p:nvPr/>
          </p:nvSpPr>
          <p:spPr>
            <a:xfrm>
              <a:off x="3727906" y="2660778"/>
              <a:ext cx="770269" cy="199936"/>
            </a:xfrm>
            <a:prstGeom prst="round2SameRect">
              <a:avLst>
                <a:gd name="adj1" fmla="val 42494"/>
                <a:gd name="adj2" fmla="val 0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유지강화</a:t>
              </a:r>
              <a:endParaRPr kumimoji="1" lang="ko-KR" altLang="en-US" sz="1000" b="1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3" name="직사각형 162">
              <a:extLst>
                <a:ext uri="{FF2B5EF4-FFF2-40B4-BE49-F238E27FC236}">
                  <a16:creationId xmlns:a16="http://schemas.microsoft.com/office/drawing/2014/main" id="{66A694F0-892D-4A99-C1EB-912CA98B7ACD}"/>
                </a:ext>
              </a:extLst>
            </p:cNvPr>
            <p:cNvSpPr/>
            <p:nvPr/>
          </p:nvSpPr>
          <p:spPr>
            <a:xfrm>
              <a:off x="809588" y="2854392"/>
              <a:ext cx="3688587" cy="29275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58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Text Box 36">
              <a:extLst>
                <a:ext uri="{FF2B5EF4-FFF2-40B4-BE49-F238E27FC236}">
                  <a16:creationId xmlns:a16="http://schemas.microsoft.com/office/drawing/2014/main" id="{43644963-B41D-3003-8A35-A173C9F32D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455" y="2762689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65" name="아래쪽 화살표 67">
              <a:extLst>
                <a:ext uri="{FF2B5EF4-FFF2-40B4-BE49-F238E27FC236}">
                  <a16:creationId xmlns:a16="http://schemas.microsoft.com/office/drawing/2014/main" id="{8879D8D7-8774-8E4C-77BF-8E7C0D5DFED7}"/>
                </a:ext>
              </a:extLst>
            </p:cNvPr>
            <p:cNvSpPr/>
            <p:nvPr/>
          </p:nvSpPr>
          <p:spPr>
            <a:xfrm rot="10800000">
              <a:off x="530606" y="2979153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6" name="Text Box 96">
              <a:extLst>
                <a:ext uri="{FF2B5EF4-FFF2-40B4-BE49-F238E27FC236}">
                  <a16:creationId xmlns:a16="http://schemas.microsoft.com/office/drawing/2014/main" id="{F3E71C3D-EB39-EB08-A7D6-C3A2161540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196" y="4085698"/>
              <a:ext cx="76268" cy="606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중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요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도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7" name="아래쪽 화살표 69">
              <a:extLst>
                <a:ext uri="{FF2B5EF4-FFF2-40B4-BE49-F238E27FC236}">
                  <a16:creationId xmlns:a16="http://schemas.microsoft.com/office/drawing/2014/main" id="{13F66D96-58F4-509D-9278-B8CDE2675ED5}"/>
                </a:ext>
              </a:extLst>
            </p:cNvPr>
            <p:cNvSpPr/>
            <p:nvPr/>
          </p:nvSpPr>
          <p:spPr>
            <a:xfrm rot="16200000">
              <a:off x="3481759" y="5490840"/>
              <a:ext cx="158359" cy="1488043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black">
                    <a:lumMod val="75000"/>
                    <a:lumOff val="25000"/>
                  </a:prst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8" name="아래쪽 화살표 70">
              <a:extLst>
                <a:ext uri="{FF2B5EF4-FFF2-40B4-BE49-F238E27FC236}">
                  <a16:creationId xmlns:a16="http://schemas.microsoft.com/office/drawing/2014/main" id="{1BE7B23E-B06C-A019-E576-88D301E55AB1}"/>
                </a:ext>
              </a:extLst>
            </p:cNvPr>
            <p:cNvSpPr/>
            <p:nvPr/>
          </p:nvSpPr>
          <p:spPr>
            <a:xfrm rot="5400000">
              <a:off x="1518008" y="5485572"/>
              <a:ext cx="158359" cy="1484146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white"/>
                </a:solidFill>
                <a:latin typeface="+mj-ea"/>
                <a:ea typeface="+mj-ea"/>
              </a:endParaRPr>
            </a:p>
          </p:txBody>
        </p:sp>
        <p:sp>
          <p:nvSpPr>
            <p:cNvPr id="169" name="Text Box 37">
              <a:extLst>
                <a:ext uri="{FF2B5EF4-FFF2-40B4-BE49-F238E27FC236}">
                  <a16:creationId xmlns:a16="http://schemas.microsoft.com/office/drawing/2014/main" id="{2BC9CD11-6CAA-37F8-F6F6-488E338B9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207" y="5636254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低</a:t>
              </a:r>
            </a:p>
          </p:txBody>
        </p:sp>
        <p:sp>
          <p:nvSpPr>
            <p:cNvPr id="170" name="아래쪽 화살표 72">
              <a:extLst>
                <a:ext uri="{FF2B5EF4-FFF2-40B4-BE49-F238E27FC236}">
                  <a16:creationId xmlns:a16="http://schemas.microsoft.com/office/drawing/2014/main" id="{E8BBBAA8-A53A-F59C-D48A-9AB62EACEF8D}"/>
                </a:ext>
              </a:extLst>
            </p:cNvPr>
            <p:cNvSpPr/>
            <p:nvPr/>
          </p:nvSpPr>
          <p:spPr>
            <a:xfrm>
              <a:off x="533443" y="4562139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1" name="Text Box 36">
              <a:extLst>
                <a:ext uri="{FF2B5EF4-FFF2-40B4-BE49-F238E27FC236}">
                  <a16:creationId xmlns:a16="http://schemas.microsoft.com/office/drawing/2014/main" id="{959A6425-23E9-0B43-5CC9-530B923F5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1811" y="6105972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72" name="Text Box 97">
              <a:extLst>
                <a:ext uri="{FF2B5EF4-FFF2-40B4-BE49-F238E27FC236}">
                  <a16:creationId xmlns:a16="http://schemas.microsoft.com/office/drawing/2014/main" id="{50584222-0CE9-DA2B-BA14-7989A9534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9414" y="6178229"/>
              <a:ext cx="452053" cy="1687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>
                <a:spcBef>
                  <a:spcPct val="0"/>
                </a:spcBef>
                <a:defRPr kumimoji="1" sz="1000" b="1" spc="-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함초롬돋움" panose="02030504000101010101" pitchFamily="18" charset="-127"/>
                </a:defRPr>
              </a:lvl1pPr>
              <a:lvl2pPr marL="515813" defTabSz="1031626">
                <a:defRPr sz="2000"/>
              </a:lvl2pPr>
              <a:lvl3pPr marL="1031626" defTabSz="1031626">
                <a:defRPr sz="2000"/>
              </a:lvl3pPr>
              <a:lvl4pPr marL="1547439" defTabSz="1031626">
                <a:defRPr sz="2000"/>
              </a:lvl4pPr>
              <a:lvl5pPr marL="2063252" defTabSz="1031626">
                <a:defRPr sz="2000"/>
              </a:lvl5pPr>
              <a:lvl6pPr marL="2579065" defTabSz="1031626">
                <a:defRPr sz="2000"/>
              </a:lvl6pPr>
              <a:lvl7pPr marL="3094878" defTabSz="1031626">
                <a:defRPr sz="2000"/>
              </a:lvl7pPr>
              <a:lvl8pPr marL="3610691" defTabSz="1031626">
                <a:defRPr sz="2000"/>
              </a:lvl8pPr>
              <a:lvl9pPr marL="4126504" defTabSz="1031626">
                <a:defRPr sz="2000"/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만족도</a:t>
              </a:r>
              <a:endParaRPr kumimoji="1" lang="ko-KR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graphicFrame>
          <p:nvGraphicFramePr>
            <p:cNvPr id="173" name="box">
              <a:extLst>
                <a:ext uri="{FF2B5EF4-FFF2-40B4-BE49-F238E27FC236}">
                  <a16:creationId xmlns:a16="http://schemas.microsoft.com/office/drawing/2014/main" id="{3C4A79DA-540B-3159-9CA1-18AD572CC888}"/>
                </a:ext>
              </a:extLst>
            </p:cNvPr>
            <p:cNvGraphicFramePr/>
            <p:nvPr/>
          </p:nvGraphicFramePr>
          <p:xfrm>
            <a:off x="794419" y="2836342"/>
            <a:ext cx="3674915" cy="293648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79" name="타원 78">
              <a:extLst>
                <a:ext uri="{FF2B5EF4-FFF2-40B4-BE49-F238E27FC236}">
                  <a16:creationId xmlns:a16="http://schemas.microsoft.com/office/drawing/2014/main" id="{F71C2594-69E1-4253-AB2B-F654E5395E5D}"/>
                </a:ext>
              </a:extLst>
            </p:cNvPr>
            <p:cNvSpPr/>
            <p:nvPr/>
          </p:nvSpPr>
          <p:spPr>
            <a:xfrm>
              <a:off x="666887" y="2313716"/>
              <a:ext cx="41663" cy="41663"/>
            </a:xfrm>
            <a:prstGeom prst="ellipse">
              <a:avLst/>
            </a:prstGeom>
            <a:solidFill>
              <a:srgbClr val="F6F6F6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 latinLnBrk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kern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2A303A"/>
                </a:solidFill>
                <a:latin typeface="Times New Roman"/>
                <a:ea typeface="맑은 고딕"/>
              </a:endParaRPr>
            </a:p>
          </p:txBody>
        </p:sp>
      </p:grpSp>
      <p:sp>
        <p:nvSpPr>
          <p:cNvPr id="109" name="shp1">
            <a:extLst>
              <a:ext uri="{FF2B5EF4-FFF2-40B4-BE49-F238E27FC236}">
                <a16:creationId xmlns:a16="http://schemas.microsoft.com/office/drawing/2014/main" id="{BAC80691-8FD4-4B54-8BED-052815EE76E4}"/>
              </a:ext>
            </a:extLst>
          </p:cNvPr>
          <p:cNvSpPr txBox="1"/>
          <p:nvPr/>
        </p:nvSpPr>
        <p:spPr>
          <a:xfrm>
            <a:off x="970570" y="1784739"/>
            <a:ext cx="826476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집중개선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요인으로 서비스 과정의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대응성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1', 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신속성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서비스 결과의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충족성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충족성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2’, 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신뢰성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서비스 과정의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/>
            </a:r>
            <a:b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</a:b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접근성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대응성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2’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항목이 도출되어 개선이 필요함</a:t>
            </a:r>
          </a:p>
        </p:txBody>
      </p:sp>
      <p:sp>
        <p:nvSpPr>
          <p:cNvPr id="111" name="zero10">
            <a:extLst>
              <a:ext uri="{FF2B5EF4-FFF2-40B4-BE49-F238E27FC236}">
                <a16:creationId xmlns:a16="http://schemas.microsoft.com/office/drawing/2014/main" id="{924B5B35-A365-46DA-BD9E-C36D19BB154B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6" name="zero11">
            <a:extLst>
              <a:ext uri="{FF2B5EF4-FFF2-40B4-BE49-F238E27FC236}">
                <a16:creationId xmlns:a16="http://schemas.microsoft.com/office/drawing/2014/main" id="{F5F27603-E9AA-4B29-A81C-E62A4A5E415C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61B51A66-9C73-4479-8DC8-DBD0E817D0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126058"/>
              </p:ext>
            </p:extLst>
          </p:nvPr>
        </p:nvGraphicFramePr>
        <p:xfrm>
          <a:off x="4667251" y="2854394"/>
          <a:ext cx="4665665" cy="3572599"/>
        </p:xfrm>
        <a:graphic>
          <a:graphicData uri="http://schemas.openxmlformats.org/drawingml/2006/table">
            <a:tbl>
              <a:tblPr/>
              <a:tblGrid>
                <a:gridCol w="326165">
                  <a:extLst>
                    <a:ext uri="{9D8B030D-6E8A-4147-A177-3AD203B41FA5}">
                      <a16:colId xmlns:a16="http://schemas.microsoft.com/office/drawing/2014/main" val="2207790624"/>
                    </a:ext>
                  </a:extLst>
                </a:gridCol>
                <a:gridCol w="512547">
                  <a:extLst>
                    <a:ext uri="{9D8B030D-6E8A-4147-A177-3AD203B41FA5}">
                      <a16:colId xmlns:a16="http://schemas.microsoft.com/office/drawing/2014/main" val="3082059207"/>
                    </a:ext>
                  </a:extLst>
                </a:gridCol>
                <a:gridCol w="442654">
                  <a:extLst>
                    <a:ext uri="{9D8B030D-6E8A-4147-A177-3AD203B41FA5}">
                      <a16:colId xmlns:a16="http://schemas.microsoft.com/office/drawing/2014/main" val="3173851271"/>
                    </a:ext>
                  </a:extLst>
                </a:gridCol>
                <a:gridCol w="2801683">
                  <a:extLst>
                    <a:ext uri="{9D8B030D-6E8A-4147-A177-3AD203B41FA5}">
                      <a16:colId xmlns:a16="http://schemas.microsoft.com/office/drawing/2014/main" val="2507163732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1526969505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3490640154"/>
                    </a:ext>
                  </a:extLst>
                </a:gridCol>
              </a:tblGrid>
              <a:tr h="17607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6577593"/>
                  </a:ext>
                </a:extLst>
              </a:tr>
              <a:tr h="211195">
                <a:tc rowSpan="7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9413701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관련한 일들을 직원들이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71.4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9033586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고객의 불편을 해소하기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1561365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담당직원들은 업무에 대해 잘 알고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4999850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관련된 업무 처리는 신뢰할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1292060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대한 안내가 잘 되고 있다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4142756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6412403"/>
                  </a:ext>
                </a:extLst>
              </a:tr>
              <a:tr h="211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점진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누구나 이용하기 쉽다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9603989"/>
                  </a:ext>
                </a:extLst>
              </a:tr>
              <a:tr h="211195">
                <a:tc rowSpan="6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
관리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AE3F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시설은 이용하기 편하다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89.7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006335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편의시설을 잘 갖추고 있다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(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화장실 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178614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같은 곳을 확대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(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공급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)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할 필요가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0728184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주변의 환경이 쾌적하고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(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녹지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, 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조경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) 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9860739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지역주민에게 도움이 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3804086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쾌적한 도시환경을 조성하는 데 기여한다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89.7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352958"/>
                  </a:ext>
                </a:extLst>
              </a:tr>
              <a:tr h="211195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 dirty="0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유지
강화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F5BA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설치목적에 맞게 잘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84.4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6828425"/>
                  </a:ext>
                </a:extLst>
              </a:tr>
              <a:tr h="211195">
                <a:tc vMerge="1">
                  <a:txBody>
                    <a:bodyPr/>
                    <a:lstStyle/>
                    <a:p>
                      <a:pPr algn="ctr" rtl="0" fontAlgn="ctr"/>
                      <a:endParaRPr lang="ko-KR" altLang="en-US" sz="750" b="0" i="0" u="none" strike="noStrike" dirty="0">
                        <a:solidFill>
                          <a:srgbClr val="FFFFFF"/>
                        </a:solidFill>
                        <a:effectLst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F5BA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이용객의 여가활용에 기여한다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300229"/>
                  </a:ext>
                </a:extLst>
              </a:tr>
            </a:tbl>
          </a:graphicData>
        </a:graphic>
      </p:graphicFrame>
      <p:sp>
        <p:nvSpPr>
          <p:cNvPr id="7" name="copyLabel1">
            <a:extLst>
              <a:ext uri="{FF2B5EF4-FFF2-40B4-BE49-F238E27FC236}">
                <a16:creationId xmlns:a16="http://schemas.microsoft.com/office/drawing/2014/main" id="{216F9009-C2B5-218B-429D-13B1539CF7FA}"/>
              </a:ext>
            </a:extLst>
          </p:cNvPr>
          <p:cNvSpPr/>
          <p:nvPr/>
        </p:nvSpPr>
        <p:spPr>
          <a:xfrm>
            <a:off x="534700" y="3540099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8" name="copyPoint1">
            <a:extLst>
              <a:ext uri="{FF2B5EF4-FFF2-40B4-BE49-F238E27FC236}">
                <a16:creationId xmlns:a16="http://schemas.microsoft.com/office/drawing/2014/main" id="{08D5F8BC-00E5-206A-AB3A-9F4DD499B149}"/>
              </a:ext>
            </a:extLst>
          </p:cNvPr>
          <p:cNvSpPr/>
          <p:nvPr/>
        </p:nvSpPr>
        <p:spPr>
          <a:xfrm>
            <a:off x="1021620" y="3745531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9" name="copyLabel2">
            <a:extLst>
              <a:ext uri="{FF2B5EF4-FFF2-40B4-BE49-F238E27FC236}">
                <a16:creationId xmlns:a16="http://schemas.microsoft.com/office/drawing/2014/main" id="{67C6312F-D47C-F455-D4C6-B4237B1422D6}"/>
              </a:ext>
            </a:extLst>
          </p:cNvPr>
          <p:cNvSpPr/>
          <p:nvPr/>
        </p:nvSpPr>
        <p:spPr>
          <a:xfrm>
            <a:off x="1292893" y="363901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0" name="copyPoint2">
            <a:extLst>
              <a:ext uri="{FF2B5EF4-FFF2-40B4-BE49-F238E27FC236}">
                <a16:creationId xmlns:a16="http://schemas.microsoft.com/office/drawing/2014/main" id="{BB7EEFE8-99FC-912C-E98A-83F609AFF687}"/>
              </a:ext>
            </a:extLst>
          </p:cNvPr>
          <p:cNvSpPr/>
          <p:nvPr/>
        </p:nvSpPr>
        <p:spPr>
          <a:xfrm>
            <a:off x="1779813" y="384444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1" name="copyLabel3">
            <a:extLst>
              <a:ext uri="{FF2B5EF4-FFF2-40B4-BE49-F238E27FC236}">
                <a16:creationId xmlns:a16="http://schemas.microsoft.com/office/drawing/2014/main" id="{05B793A1-6948-0745-40C5-CACCA6BFBB5E}"/>
              </a:ext>
            </a:extLst>
          </p:cNvPr>
          <p:cNvSpPr/>
          <p:nvPr/>
        </p:nvSpPr>
        <p:spPr>
          <a:xfrm>
            <a:off x="1797955" y="3446292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2" name="copyPoint3">
            <a:extLst>
              <a:ext uri="{FF2B5EF4-FFF2-40B4-BE49-F238E27FC236}">
                <a16:creationId xmlns:a16="http://schemas.microsoft.com/office/drawing/2014/main" id="{4817FCAD-9011-EE9C-39F9-D3754D51364A}"/>
              </a:ext>
            </a:extLst>
          </p:cNvPr>
          <p:cNvSpPr/>
          <p:nvPr/>
        </p:nvSpPr>
        <p:spPr>
          <a:xfrm>
            <a:off x="2284875" y="365172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3" name="copyLabel4">
            <a:extLst>
              <a:ext uri="{FF2B5EF4-FFF2-40B4-BE49-F238E27FC236}">
                <a16:creationId xmlns:a16="http://schemas.microsoft.com/office/drawing/2014/main" id="{3F064E5B-EE0B-61A1-61B6-5AFDDEF73575}"/>
              </a:ext>
            </a:extLst>
          </p:cNvPr>
          <p:cNvSpPr/>
          <p:nvPr/>
        </p:nvSpPr>
        <p:spPr>
          <a:xfrm>
            <a:off x="1889660" y="353387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4" name="copyPoint4">
            <a:extLst>
              <a:ext uri="{FF2B5EF4-FFF2-40B4-BE49-F238E27FC236}">
                <a16:creationId xmlns:a16="http://schemas.microsoft.com/office/drawing/2014/main" id="{BAF4D0D1-8F30-DB88-B8DE-A63EA2821A84}"/>
              </a:ext>
            </a:extLst>
          </p:cNvPr>
          <p:cNvSpPr/>
          <p:nvPr/>
        </p:nvSpPr>
        <p:spPr>
          <a:xfrm>
            <a:off x="2376580" y="3739309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5" name="copyLabel5">
            <a:extLst>
              <a:ext uri="{FF2B5EF4-FFF2-40B4-BE49-F238E27FC236}">
                <a16:creationId xmlns:a16="http://schemas.microsoft.com/office/drawing/2014/main" id="{0CE2687B-456A-24C7-DDF8-11B405663513}"/>
              </a:ext>
            </a:extLst>
          </p:cNvPr>
          <p:cNvSpPr/>
          <p:nvPr/>
        </p:nvSpPr>
        <p:spPr>
          <a:xfrm>
            <a:off x="1944683" y="352734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신뢰성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6" name="copyPoint5">
            <a:extLst>
              <a:ext uri="{FF2B5EF4-FFF2-40B4-BE49-F238E27FC236}">
                <a16:creationId xmlns:a16="http://schemas.microsoft.com/office/drawing/2014/main" id="{852E441A-D6FF-4846-101D-7B5A9C43F57B}"/>
              </a:ext>
            </a:extLst>
          </p:cNvPr>
          <p:cNvSpPr/>
          <p:nvPr/>
        </p:nvSpPr>
        <p:spPr>
          <a:xfrm>
            <a:off x="2431603" y="3732776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7" name="copyLabel6">
            <a:extLst>
              <a:ext uri="{FF2B5EF4-FFF2-40B4-BE49-F238E27FC236}">
                <a16:creationId xmlns:a16="http://schemas.microsoft.com/office/drawing/2014/main" id="{8D48D444-5454-BED1-975E-2FCCE7F39DA9}"/>
              </a:ext>
            </a:extLst>
          </p:cNvPr>
          <p:cNvSpPr/>
          <p:nvPr/>
        </p:nvSpPr>
        <p:spPr>
          <a:xfrm>
            <a:off x="1981365" y="385411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접근성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8" name="copyPoint6">
            <a:extLst>
              <a:ext uri="{FF2B5EF4-FFF2-40B4-BE49-F238E27FC236}">
                <a16:creationId xmlns:a16="http://schemas.microsoft.com/office/drawing/2014/main" id="{1C67FFC7-8262-11FC-9541-842FF81EBC59}"/>
              </a:ext>
            </a:extLst>
          </p:cNvPr>
          <p:cNvSpPr/>
          <p:nvPr/>
        </p:nvSpPr>
        <p:spPr>
          <a:xfrm>
            <a:off x="2468285" y="4059546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9" name="copyLabel7">
            <a:extLst>
              <a:ext uri="{FF2B5EF4-FFF2-40B4-BE49-F238E27FC236}">
                <a16:creationId xmlns:a16="http://schemas.microsoft.com/office/drawing/2014/main" id="{2337D3A8-47C7-6344-3A2D-A3D3D0DD82F1}"/>
              </a:ext>
            </a:extLst>
          </p:cNvPr>
          <p:cNvSpPr/>
          <p:nvPr/>
        </p:nvSpPr>
        <p:spPr>
          <a:xfrm>
            <a:off x="2038668" y="3758879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0" name="copyPoint7">
            <a:extLst>
              <a:ext uri="{FF2B5EF4-FFF2-40B4-BE49-F238E27FC236}">
                <a16:creationId xmlns:a16="http://schemas.microsoft.com/office/drawing/2014/main" id="{EB49E565-CC61-1CA5-FB43-0791D2F906EA}"/>
              </a:ext>
            </a:extLst>
          </p:cNvPr>
          <p:cNvSpPr/>
          <p:nvPr/>
        </p:nvSpPr>
        <p:spPr>
          <a:xfrm>
            <a:off x="2525588" y="3964311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1" name="copyLabel8">
            <a:extLst>
              <a:ext uri="{FF2B5EF4-FFF2-40B4-BE49-F238E27FC236}">
                <a16:creationId xmlns:a16="http://schemas.microsoft.com/office/drawing/2014/main" id="{4ED1B664-C0EF-F3FA-1DBA-EE5A259E6476}"/>
              </a:ext>
            </a:extLst>
          </p:cNvPr>
          <p:cNvSpPr/>
          <p:nvPr/>
        </p:nvSpPr>
        <p:spPr>
          <a:xfrm>
            <a:off x="1687909" y="4356678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공정성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2" name="copyPoint8">
            <a:extLst>
              <a:ext uri="{FF2B5EF4-FFF2-40B4-BE49-F238E27FC236}">
                <a16:creationId xmlns:a16="http://schemas.microsoft.com/office/drawing/2014/main" id="{B9607FF5-858A-2DFE-4B12-2F03833B1011}"/>
              </a:ext>
            </a:extLst>
          </p:cNvPr>
          <p:cNvSpPr/>
          <p:nvPr/>
        </p:nvSpPr>
        <p:spPr>
          <a:xfrm>
            <a:off x="2174829" y="4382078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3" name="copyLabel9">
            <a:extLst>
              <a:ext uri="{FF2B5EF4-FFF2-40B4-BE49-F238E27FC236}">
                <a16:creationId xmlns:a16="http://schemas.microsoft.com/office/drawing/2014/main" id="{8F52BD89-01DF-338A-3442-038EBC77D064}"/>
              </a:ext>
            </a:extLst>
          </p:cNvPr>
          <p:cNvSpPr/>
          <p:nvPr/>
        </p:nvSpPr>
        <p:spPr>
          <a:xfrm>
            <a:off x="3066479" y="4682860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편의성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4" name="copyPoint9">
            <a:extLst>
              <a:ext uri="{FF2B5EF4-FFF2-40B4-BE49-F238E27FC236}">
                <a16:creationId xmlns:a16="http://schemas.microsoft.com/office/drawing/2014/main" id="{F549FFA9-C053-C219-743D-3DA75EB31D7A}"/>
              </a:ext>
            </a:extLst>
          </p:cNvPr>
          <p:cNvSpPr/>
          <p:nvPr/>
        </p:nvSpPr>
        <p:spPr>
          <a:xfrm>
            <a:off x="3091879" y="4708260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5" name="copyLabel10">
            <a:extLst>
              <a:ext uri="{FF2B5EF4-FFF2-40B4-BE49-F238E27FC236}">
                <a16:creationId xmlns:a16="http://schemas.microsoft.com/office/drawing/2014/main" id="{747603CA-B6F6-D61E-9400-09496723CADB}"/>
              </a:ext>
            </a:extLst>
          </p:cNvPr>
          <p:cNvSpPr/>
          <p:nvPr/>
        </p:nvSpPr>
        <p:spPr>
          <a:xfrm>
            <a:off x="3103161" y="4793893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편의성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6" name="copyPoint10">
            <a:extLst>
              <a:ext uri="{FF2B5EF4-FFF2-40B4-BE49-F238E27FC236}">
                <a16:creationId xmlns:a16="http://schemas.microsoft.com/office/drawing/2014/main" id="{108CB976-7B4C-6197-818A-0E8842F83090}"/>
              </a:ext>
            </a:extLst>
          </p:cNvPr>
          <p:cNvSpPr/>
          <p:nvPr/>
        </p:nvSpPr>
        <p:spPr>
          <a:xfrm>
            <a:off x="3128561" y="481929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7" name="copyLabel11">
            <a:extLst>
              <a:ext uri="{FF2B5EF4-FFF2-40B4-BE49-F238E27FC236}">
                <a16:creationId xmlns:a16="http://schemas.microsoft.com/office/drawing/2014/main" id="{4B1A6A25-4EB6-F44A-F27F-BAD0CF276C95}"/>
              </a:ext>
            </a:extLst>
          </p:cNvPr>
          <p:cNvSpPr/>
          <p:nvPr/>
        </p:nvSpPr>
        <p:spPr>
          <a:xfrm>
            <a:off x="3249889" y="5554602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지속성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8" name="copyPoint11">
            <a:extLst>
              <a:ext uri="{FF2B5EF4-FFF2-40B4-BE49-F238E27FC236}">
                <a16:creationId xmlns:a16="http://schemas.microsoft.com/office/drawing/2014/main" id="{DB253A2B-BD4C-6FC0-A827-B460D266FFEC}"/>
              </a:ext>
            </a:extLst>
          </p:cNvPr>
          <p:cNvSpPr/>
          <p:nvPr/>
        </p:nvSpPr>
        <p:spPr>
          <a:xfrm>
            <a:off x="3275289" y="5580002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9" name="copyLabel12">
            <a:extLst>
              <a:ext uri="{FF2B5EF4-FFF2-40B4-BE49-F238E27FC236}">
                <a16:creationId xmlns:a16="http://schemas.microsoft.com/office/drawing/2014/main" id="{86F61017-01B0-76B1-C811-C4D6C3F10D49}"/>
              </a:ext>
            </a:extLst>
          </p:cNvPr>
          <p:cNvSpPr/>
          <p:nvPr/>
        </p:nvSpPr>
        <p:spPr>
          <a:xfrm>
            <a:off x="3139843" y="5016273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쾌적성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0" name="copyPoint12">
            <a:extLst>
              <a:ext uri="{FF2B5EF4-FFF2-40B4-BE49-F238E27FC236}">
                <a16:creationId xmlns:a16="http://schemas.microsoft.com/office/drawing/2014/main" id="{4E37A161-3B51-B3CB-159E-685CB00CE227}"/>
              </a:ext>
            </a:extLst>
          </p:cNvPr>
          <p:cNvSpPr/>
          <p:nvPr/>
        </p:nvSpPr>
        <p:spPr>
          <a:xfrm>
            <a:off x="3165243" y="504167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1" name="copyLabel13">
            <a:extLst>
              <a:ext uri="{FF2B5EF4-FFF2-40B4-BE49-F238E27FC236}">
                <a16:creationId xmlns:a16="http://schemas.microsoft.com/office/drawing/2014/main" id="{1835FEA5-DC94-A89A-E070-CEF3B2BEC2D9}"/>
              </a:ext>
            </a:extLst>
          </p:cNvPr>
          <p:cNvSpPr/>
          <p:nvPr/>
        </p:nvSpPr>
        <p:spPr>
          <a:xfrm>
            <a:off x="3268230" y="461277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4" name="copyPoint13">
            <a:extLst>
              <a:ext uri="{FF2B5EF4-FFF2-40B4-BE49-F238E27FC236}">
                <a16:creationId xmlns:a16="http://schemas.microsoft.com/office/drawing/2014/main" id="{6D5E4E77-30C0-C1E7-25F8-D0927CF8075B}"/>
              </a:ext>
            </a:extLst>
          </p:cNvPr>
          <p:cNvSpPr/>
          <p:nvPr/>
        </p:nvSpPr>
        <p:spPr>
          <a:xfrm>
            <a:off x="3293630" y="4638177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5" name="copyLabel14">
            <a:extLst>
              <a:ext uri="{FF2B5EF4-FFF2-40B4-BE49-F238E27FC236}">
                <a16:creationId xmlns:a16="http://schemas.microsoft.com/office/drawing/2014/main" id="{CFAEC6F4-3737-AF71-3E5E-75F5293D3EA5}"/>
              </a:ext>
            </a:extLst>
          </p:cNvPr>
          <p:cNvSpPr/>
          <p:nvPr/>
        </p:nvSpPr>
        <p:spPr>
          <a:xfrm>
            <a:off x="3066479" y="4808326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6" name="copyPoint14">
            <a:extLst>
              <a:ext uri="{FF2B5EF4-FFF2-40B4-BE49-F238E27FC236}">
                <a16:creationId xmlns:a16="http://schemas.microsoft.com/office/drawing/2014/main" id="{3D77A7C6-6B58-F31D-DF0B-C21F56EEDD4C}"/>
              </a:ext>
            </a:extLst>
          </p:cNvPr>
          <p:cNvSpPr/>
          <p:nvPr/>
        </p:nvSpPr>
        <p:spPr>
          <a:xfrm>
            <a:off x="3091879" y="4833726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7" name="copyLabel15">
            <a:extLst>
              <a:ext uri="{FF2B5EF4-FFF2-40B4-BE49-F238E27FC236}">
                <a16:creationId xmlns:a16="http://schemas.microsoft.com/office/drawing/2014/main" id="{4FBB73D3-A3DF-CF27-9D31-F48F14A8B473}"/>
              </a:ext>
            </a:extLst>
          </p:cNvPr>
          <p:cNvSpPr/>
          <p:nvPr/>
        </p:nvSpPr>
        <p:spPr>
          <a:xfrm>
            <a:off x="2681318" y="3645968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8" name="copyPoint15">
            <a:extLst>
              <a:ext uri="{FF2B5EF4-FFF2-40B4-BE49-F238E27FC236}">
                <a16:creationId xmlns:a16="http://schemas.microsoft.com/office/drawing/2014/main" id="{36551CD7-2A60-400C-056D-95EFB01BE695}"/>
              </a:ext>
            </a:extLst>
          </p:cNvPr>
          <p:cNvSpPr/>
          <p:nvPr/>
        </p:nvSpPr>
        <p:spPr>
          <a:xfrm>
            <a:off x="2706718" y="3851400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9" name="copyLabel16">
            <a:extLst>
              <a:ext uri="{FF2B5EF4-FFF2-40B4-BE49-F238E27FC236}">
                <a16:creationId xmlns:a16="http://schemas.microsoft.com/office/drawing/2014/main" id="{BF8EBCD8-C1BC-99DF-040F-154154B6F316}"/>
              </a:ext>
            </a:extLst>
          </p:cNvPr>
          <p:cNvSpPr/>
          <p:nvPr/>
        </p:nvSpPr>
        <p:spPr>
          <a:xfrm>
            <a:off x="3268230" y="4075696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40" name="copyPoint16">
            <a:extLst>
              <a:ext uri="{FF2B5EF4-FFF2-40B4-BE49-F238E27FC236}">
                <a16:creationId xmlns:a16="http://schemas.microsoft.com/office/drawing/2014/main" id="{B6D23721-14C7-B926-1FA0-69DE08B34A03}"/>
              </a:ext>
            </a:extLst>
          </p:cNvPr>
          <p:cNvSpPr/>
          <p:nvPr/>
        </p:nvSpPr>
        <p:spPr>
          <a:xfrm>
            <a:off x="3293630" y="4281128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41312828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227979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개선효용도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평행 사변형 11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평행 사변형 11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CC80BFE3-375D-4054-9C38-7E7C61EB0341}"/>
              </a:ext>
            </a:extLst>
          </p:cNvPr>
          <p:cNvSpPr/>
          <p:nvPr/>
        </p:nvSpPr>
        <p:spPr>
          <a:xfrm flipH="1">
            <a:off x="415924" y="1676781"/>
            <a:ext cx="9490074" cy="764565"/>
          </a:xfrm>
          <a:prstGeom prst="rect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모서리가 둥근 직사각형 77">
            <a:extLst>
              <a:ext uri="{FF2B5EF4-FFF2-40B4-BE49-F238E27FC236}">
                <a16:creationId xmlns:a16="http://schemas.microsoft.com/office/drawing/2014/main" id="{3A0DA8AE-FF33-42C4-B6D3-EF9B62E82923}"/>
              </a:ext>
            </a:extLst>
          </p:cNvPr>
          <p:cNvSpPr/>
          <p:nvPr/>
        </p:nvSpPr>
        <p:spPr>
          <a:xfrm>
            <a:off x="288926" y="1802284"/>
            <a:ext cx="1216024" cy="513558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18000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효용도</a:t>
            </a:r>
            <a:endParaRPr lang="en-US" altLang="ko-KR" sz="12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r"/>
            <a:r>
              <a:rPr lang="en-US" altLang="ko-KR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(IER) </a:t>
            </a:r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산출식</a:t>
            </a:r>
          </a:p>
        </p:txBody>
      </p:sp>
      <p:sp>
        <p:nvSpPr>
          <p:cNvPr id="16" name="직각 삼각형 15">
            <a:extLst>
              <a:ext uri="{FF2B5EF4-FFF2-40B4-BE49-F238E27FC236}">
                <a16:creationId xmlns:a16="http://schemas.microsoft.com/office/drawing/2014/main" id="{B9B21D38-8FE5-4675-8595-A2BEF923743E}"/>
              </a:ext>
            </a:extLst>
          </p:cNvPr>
          <p:cNvSpPr/>
          <p:nvPr/>
        </p:nvSpPr>
        <p:spPr>
          <a:xfrm rot="10800000">
            <a:off x="288924" y="2315841"/>
            <a:ext cx="126997" cy="67692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/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ko-KR" altLang="en-US" sz="1400" dirty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개</a:t>
                </a:r>
                <a14:m>
                  <m:oMath xmlns:m="http://schemas.openxmlformats.org/officeDocument/2006/math"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선</m:t>
                    </m:r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효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용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𝐼𝐸𝑅</m:t>
                        </m:r>
                      </m:e>
                    </m:d>
                    <m:r>
                      <a:rPr lang="en-US" altLang="ko-KR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중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요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𝐼𝑚𝑝𝑎𝑐𝑡</m:t>
                        </m:r>
                      </m:e>
                    </m:d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f>
                      <m:fPr>
                        <m:ctrlPr>
                          <a:rPr lang="en-US" altLang="ko-KR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불만율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𝐷𝑅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만</m:t>
                        </m:r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족</m:t>
                        </m:r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률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𝑆𝑅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endParaRPr lang="ko-KR" altLang="en-US" sz="1400" dirty="0">
                  <a:ln w="3175"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blipFill>
                <a:blip r:embed="rId2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화살표: 오른쪽 17">
            <a:extLst>
              <a:ext uri="{FF2B5EF4-FFF2-40B4-BE49-F238E27FC236}">
                <a16:creationId xmlns:a16="http://schemas.microsoft.com/office/drawing/2014/main" id="{475803B0-B880-4BBC-A797-3AFE32F47F7D}"/>
              </a:ext>
            </a:extLst>
          </p:cNvPr>
          <p:cNvSpPr/>
          <p:nvPr/>
        </p:nvSpPr>
        <p:spPr>
          <a:xfrm>
            <a:off x="6321911" y="1915628"/>
            <a:ext cx="331694" cy="286870"/>
          </a:xfrm>
          <a:prstGeom prst="rightArrow">
            <a:avLst/>
          </a:prstGeom>
          <a:gradFill>
            <a:gsLst>
              <a:gs pos="0">
                <a:schemeClr val="tx1">
                  <a:alpha val="30000"/>
                </a:schemeClr>
              </a:gs>
              <a:gs pos="100000">
                <a:schemeClr val="tx1"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8D7D7B0-F4E3-4AAE-9F5D-A78D2B955C86}"/>
              </a:ext>
            </a:extLst>
          </p:cNvPr>
          <p:cNvSpPr txBox="1"/>
          <p:nvPr/>
        </p:nvSpPr>
        <p:spPr>
          <a:xfrm>
            <a:off x="7014434" y="1828231"/>
            <a:ext cx="244801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개선 효용도가 높을수록 개선이 </a:t>
            </a:r>
            <a: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우선되어야 하며 개선효과가 증대됨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4E03778-5E30-C3E8-8544-6953201DE49A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684976"/>
          <a:ext cx="8761417" cy="3317800"/>
        </p:xfrm>
        <a:graphic>
          <a:graphicData uri="http://schemas.openxmlformats.org/drawingml/2006/table">
            <a:tbl>
              <a:tblPr/>
              <a:tblGrid>
                <a:gridCol w="617221">
                  <a:extLst>
                    <a:ext uri="{9D8B030D-6E8A-4147-A177-3AD203B41FA5}">
                      <a16:colId xmlns:a16="http://schemas.microsoft.com/office/drawing/2014/main" val="1765898583"/>
                    </a:ext>
                  </a:extLst>
                </a:gridCol>
                <a:gridCol w="777240">
                  <a:extLst>
                    <a:ext uri="{9D8B030D-6E8A-4147-A177-3AD203B41FA5}">
                      <a16:colId xmlns:a16="http://schemas.microsoft.com/office/drawing/2014/main" val="2804126403"/>
                    </a:ext>
                  </a:extLst>
                </a:gridCol>
                <a:gridCol w="693420">
                  <a:extLst>
                    <a:ext uri="{9D8B030D-6E8A-4147-A177-3AD203B41FA5}">
                      <a16:colId xmlns:a16="http://schemas.microsoft.com/office/drawing/2014/main" val="3310542783"/>
                    </a:ext>
                  </a:extLst>
                </a:gridCol>
                <a:gridCol w="3870960">
                  <a:extLst>
                    <a:ext uri="{9D8B030D-6E8A-4147-A177-3AD203B41FA5}">
                      <a16:colId xmlns:a16="http://schemas.microsoft.com/office/drawing/2014/main" val="3988614315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3044497220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728189673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3235794572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1942027041"/>
                    </a:ext>
                  </a:extLst>
                </a:gridCol>
              </a:tblGrid>
              <a:tr h="33178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만족률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SR)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불만율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DR)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9733586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46.7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6.473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4649581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관련한 일들을 직원들이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61.0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5221594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고객의 불편을 해소하기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7334067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담당직원들은 업무에 대해 잘 알고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3332783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관련된 업무 처리는 신뢰할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84.6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1.088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9269255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대한 안내가 잘 되고 있다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12.3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1.072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259229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누구나 이용하기 쉽다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73.8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12.3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0.990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5456448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설치목적에 맞게 잘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87.7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0.850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7057421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0.609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1577288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시설은 이용하기 편하다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4911518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8D8D3517-D783-4FBC-9B79-19C4A72F8A37}"/>
              </a:ext>
            </a:extLst>
          </p:cNvPr>
          <p:cNvSpPr txBox="1"/>
          <p:nvPr/>
        </p:nvSpPr>
        <p:spPr>
          <a:xfrm>
            <a:off x="536184" y="6117087"/>
            <a:ext cx="5760231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만족률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(SR) : 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⑤ 약간 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⑥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⑦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매우 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     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(DR) :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① 매우 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②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③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약간 불만족의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</a:t>
            </a:r>
          </a:p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만족도가 낮은 항목 중 주요 항목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10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개만 제시</a:t>
            </a:r>
          </a:p>
        </p:txBody>
      </p:sp>
    </p:spTree>
    <p:extLst>
      <p:ext uri="{BB962C8B-B14F-4D97-AF65-F5344CB8AC3E}">
        <p14:creationId xmlns:p14="http://schemas.microsoft.com/office/powerpoint/2010/main" val="7793859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zero0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89827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우선 개선 과제 선정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1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2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3" name="shp5">
            <a:extLst>
              <a:ext uri="{FF2B5EF4-FFF2-40B4-BE49-F238E27FC236}">
                <a16:creationId xmlns:a16="http://schemas.microsoft.com/office/drawing/2014/main" id="{9B4C606A-6ECA-2855-0829-D3BADB114EC9}"/>
              </a:ext>
            </a:extLst>
          </p:cNvPr>
          <p:cNvSpPr/>
          <p:nvPr/>
        </p:nvSpPr>
        <p:spPr>
          <a:xfrm>
            <a:off x="571499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대한 건의사항을 해결하는 절차가 </a:t>
            </a:r>
            <a: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/>
            </a:r>
            <a:b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</a:b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잘 갖춰져 있다</a:t>
            </a:r>
          </a:p>
        </p:txBody>
      </p:sp>
      <p:sp>
        <p:nvSpPr>
          <p:cNvPr id="7" name="zero4">
            <a:extLst>
              <a:ext uri="{FF2B5EF4-FFF2-40B4-BE49-F238E27FC236}">
                <a16:creationId xmlns:a16="http://schemas.microsoft.com/office/drawing/2014/main" id="{E53F150C-A23E-AD44-88FA-05F1D4890B14}"/>
              </a:ext>
            </a:extLst>
          </p:cNvPr>
          <p:cNvSpPr/>
          <p:nvPr/>
        </p:nvSpPr>
        <p:spPr>
          <a:xfrm>
            <a:off x="571499" y="5225187"/>
            <a:ext cx="934571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6F1AC68A-F3D9-EA62-8CCB-48C9AE5D8FA8}"/>
              </a:ext>
            </a:extLst>
          </p:cNvPr>
          <p:cNvSpPr txBox="1"/>
          <p:nvPr/>
        </p:nvSpPr>
        <p:spPr>
          <a:xfrm>
            <a:off x="1517275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대응성</a:t>
            </a:r>
            <a:r>
              <a:rPr lang="en-US" altLang="ko-KR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1</a:t>
            </a:r>
            <a:endParaRPr lang="ko-KR" altLang="en-US" sz="1200" spc="-4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0" name="shp7">
            <a:extLst>
              <a:ext uri="{FF2B5EF4-FFF2-40B4-BE49-F238E27FC236}">
                <a16:creationId xmlns:a16="http://schemas.microsoft.com/office/drawing/2014/main" id="{75A5D57A-3CC2-5CDE-21C5-D7AAF08C16E7}"/>
              </a:ext>
            </a:extLst>
          </p:cNvPr>
          <p:cNvSpPr/>
          <p:nvPr/>
        </p:nvSpPr>
        <p:spPr>
          <a:xfrm>
            <a:off x="6743071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직원들은 고객의 불편을 해소하기 위해 </a:t>
            </a:r>
            <a: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/>
            </a:r>
            <a:b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</a:b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노력한다</a:t>
            </a:r>
          </a:p>
        </p:txBody>
      </p:sp>
      <p:sp>
        <p:nvSpPr>
          <p:cNvPr id="12" name="zero7">
            <a:extLst>
              <a:ext uri="{FF2B5EF4-FFF2-40B4-BE49-F238E27FC236}">
                <a16:creationId xmlns:a16="http://schemas.microsoft.com/office/drawing/2014/main" id="{7F44EBD7-8C1C-2B35-FD46-749E4FEC4930}"/>
              </a:ext>
            </a:extLst>
          </p:cNvPr>
          <p:cNvSpPr/>
          <p:nvPr/>
        </p:nvSpPr>
        <p:spPr>
          <a:xfrm>
            <a:off x="6743071" y="5225187"/>
            <a:ext cx="934571" cy="305733"/>
          </a:xfrm>
          <a:prstGeom prst="round2SameRect">
            <a:avLst/>
          </a:prstGeom>
          <a:solidFill>
            <a:srgbClr val="1D8FD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" name="shp4">
            <a:extLst>
              <a:ext uri="{FF2B5EF4-FFF2-40B4-BE49-F238E27FC236}">
                <a16:creationId xmlns:a16="http://schemas.microsoft.com/office/drawing/2014/main" id="{562EA455-234B-92EB-A275-E5CFB5370382}"/>
              </a:ext>
            </a:extLst>
          </p:cNvPr>
          <p:cNvSpPr txBox="1"/>
          <p:nvPr/>
        </p:nvSpPr>
        <p:spPr>
          <a:xfrm>
            <a:off x="7688847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충족성</a:t>
            </a:r>
            <a:r>
              <a:rPr lang="en-US" altLang="ko-KR" sz="1200" spc="-4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1</a:t>
            </a:r>
            <a:endParaRPr lang="en-US" altLang="ko-KR" sz="1200" spc="-4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+mj-ea"/>
              <a:ea typeface="+mj-ea"/>
            </a:endParaRPr>
          </a:p>
        </p:txBody>
      </p:sp>
      <p:sp>
        <p:nvSpPr>
          <p:cNvPr id="18" name="shp6">
            <a:extLst>
              <a:ext uri="{FF2B5EF4-FFF2-40B4-BE49-F238E27FC236}">
                <a16:creationId xmlns:a16="http://schemas.microsoft.com/office/drawing/2014/main" id="{EF0E51FA-CC26-9E0C-511C-CF385CB183F6}"/>
              </a:ext>
            </a:extLst>
          </p:cNvPr>
          <p:cNvSpPr/>
          <p:nvPr/>
        </p:nvSpPr>
        <p:spPr>
          <a:xfrm>
            <a:off x="3657285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관련한 일들을 직원들이 신속하게 </a:t>
            </a:r>
            <a: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/>
            </a:r>
            <a:b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</a:b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처리한다</a:t>
            </a:r>
          </a:p>
        </p:txBody>
      </p:sp>
      <p:sp>
        <p:nvSpPr>
          <p:cNvPr id="20" name="zero10">
            <a:extLst>
              <a:ext uri="{FF2B5EF4-FFF2-40B4-BE49-F238E27FC236}">
                <a16:creationId xmlns:a16="http://schemas.microsoft.com/office/drawing/2014/main" id="{83F32BF9-5EC1-AF9D-E56F-5F124FC15ECD}"/>
              </a:ext>
            </a:extLst>
          </p:cNvPr>
          <p:cNvSpPr/>
          <p:nvPr/>
        </p:nvSpPr>
        <p:spPr>
          <a:xfrm>
            <a:off x="3657285" y="5225187"/>
            <a:ext cx="934571" cy="305733"/>
          </a:xfrm>
          <a:prstGeom prst="round2SameRect">
            <a:avLst/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1" name="shp3">
            <a:extLst>
              <a:ext uri="{FF2B5EF4-FFF2-40B4-BE49-F238E27FC236}">
                <a16:creationId xmlns:a16="http://schemas.microsoft.com/office/drawing/2014/main" id="{5D2EBA06-4E5F-0C3B-C8DE-B0DAF12C41DF}"/>
              </a:ext>
            </a:extLst>
          </p:cNvPr>
          <p:cNvSpPr txBox="1"/>
          <p:nvPr/>
        </p:nvSpPr>
        <p:spPr>
          <a:xfrm>
            <a:off x="4603061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신속성</a:t>
            </a:r>
            <a:r>
              <a:rPr lang="en-US" altLang="ko-KR" sz="1200" spc="-4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1</a:t>
            </a:r>
            <a:endParaRPr lang="en-US" altLang="ko-KR" sz="1200" spc="-4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23" name="zero12">
            <a:extLst>
              <a:ext uri="{FF2B5EF4-FFF2-40B4-BE49-F238E27FC236}">
                <a16:creationId xmlns:a16="http://schemas.microsoft.com/office/drawing/2014/main" id="{E4B68B4A-E972-E08D-3C8E-D1FE5C75BB9C}"/>
              </a:ext>
            </a:extLst>
          </p:cNvPr>
          <p:cNvSpPr/>
          <p:nvPr/>
        </p:nvSpPr>
        <p:spPr>
          <a:xfrm rot="10800000">
            <a:off x="3549877" y="4711193"/>
            <a:ext cx="2806246" cy="389046"/>
          </a:xfrm>
          <a:prstGeom prst="triangle">
            <a:avLst/>
          </a:prstGeom>
          <a:gradFill>
            <a:gsLst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7A6EB3E2-CE57-9431-6207-59ADF6D49E26}"/>
              </a:ext>
            </a:extLst>
          </p:cNvPr>
          <p:cNvSpPr/>
          <p:nvPr/>
        </p:nvSpPr>
        <p:spPr>
          <a:xfrm>
            <a:off x="5214938" y="1627454"/>
            <a:ext cx="1766888" cy="272784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 </a:t>
            </a:r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분석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)</a:t>
            </a:r>
          </a:p>
        </p:txBody>
      </p:sp>
      <p:sp>
        <p:nvSpPr>
          <p:cNvPr id="15" name="zero15">
            <a:extLst>
              <a:ext uri="{FF2B5EF4-FFF2-40B4-BE49-F238E27FC236}">
                <a16:creationId xmlns:a16="http://schemas.microsoft.com/office/drawing/2014/main" id="{8EF4CA75-2C02-F9B0-BEA1-FD97B54372E4}"/>
              </a:ext>
            </a:extLst>
          </p:cNvPr>
          <p:cNvSpPr/>
          <p:nvPr/>
        </p:nvSpPr>
        <p:spPr>
          <a:xfrm>
            <a:off x="7034214" y="1627453"/>
            <a:ext cx="2293934" cy="276875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효용도 분석</a:t>
            </a:r>
          </a:p>
        </p:txBody>
      </p:sp>
      <p:sp>
        <p:nvSpPr>
          <p:cNvPr id="28" name="zero17">
            <a:extLst>
              <a:ext uri="{FF2B5EF4-FFF2-40B4-BE49-F238E27FC236}">
                <a16:creationId xmlns:a16="http://schemas.microsoft.com/office/drawing/2014/main" id="{C8756A39-CE46-DB77-0B6E-315D3F2F982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4397" y="508425"/>
            <a:ext cx="6321702" cy="459666"/>
          </a:xfrm>
        </p:spPr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graphicFrame>
        <p:nvGraphicFramePr>
          <p:cNvPr id="2" name="shp1">
            <a:extLst>
              <a:ext uri="{FF2B5EF4-FFF2-40B4-BE49-F238E27FC236}">
                <a16:creationId xmlns:a16="http://schemas.microsoft.com/office/drawing/2014/main" id="{95448939-804A-869D-84AA-A910013E0353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1984842"/>
          <a:ext cx="8761416" cy="2726363"/>
        </p:xfrm>
        <a:graphic>
          <a:graphicData uri="http://schemas.openxmlformats.org/drawingml/2006/table">
            <a:tbl>
              <a:tblPr/>
              <a:tblGrid>
                <a:gridCol w="1162249">
                  <a:extLst>
                    <a:ext uri="{9D8B030D-6E8A-4147-A177-3AD203B41FA5}">
                      <a16:colId xmlns:a16="http://schemas.microsoft.com/office/drawing/2014/main" val="1055266339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324856001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3872144676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1216939687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1358864282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1424277793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1167075952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2871569688"/>
                    </a:ext>
                  </a:extLst>
                </a:gridCol>
              </a:tblGrid>
              <a:tr h="332483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FFFFFF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355836"/>
                  </a:ext>
                </a:extLst>
              </a:tr>
              <a:tr h="29923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6.473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5822623"/>
                  </a:ext>
                </a:extLst>
              </a:tr>
              <a:tr h="29923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71.4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8078697"/>
                  </a:ext>
                </a:extLst>
              </a:tr>
              <a:tr h="29923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6946854"/>
                  </a:ext>
                </a:extLst>
              </a:tr>
              <a:tr h="29923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5524525"/>
                  </a:ext>
                </a:extLst>
              </a:tr>
              <a:tr h="29923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1.088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1826907"/>
                  </a:ext>
                </a:extLst>
              </a:tr>
              <a:tr h="29923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1.072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6901041"/>
                  </a:ext>
                </a:extLst>
              </a:tr>
              <a:tr h="29923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0.609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0522380"/>
                  </a:ext>
                </a:extLst>
              </a:tr>
              <a:tr h="29923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0.990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</a:t>
                      </a:r>
                      <a:r>
                        <a:rPr lang="ko-KR" altLang="en-US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4531491"/>
                  </a:ext>
                </a:extLst>
              </a:tr>
            </a:tbl>
          </a:graphicData>
        </a:graphic>
      </p:graphicFrame>
      <p:sp>
        <p:nvSpPr>
          <p:cNvPr id="4" name="copyred">
            <a:extLst>
              <a:ext uri="{FF2B5EF4-FFF2-40B4-BE49-F238E27FC236}">
                <a16:creationId xmlns:a16="http://schemas.microsoft.com/office/drawing/2014/main" id="{4E37A187-FED3-0ADA-9A6A-AA7703099BC6}"/>
              </a:ext>
            </a:extLst>
          </p:cNvPr>
          <p:cNvSpPr/>
          <p:nvPr/>
        </p:nvSpPr>
        <p:spPr>
          <a:xfrm>
            <a:off x="571499" y="2317325"/>
            <a:ext cx="8761416" cy="891867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zero13">
            <a:extLst>
              <a:ext uri="{FF2B5EF4-FFF2-40B4-BE49-F238E27FC236}">
                <a16:creationId xmlns:a16="http://schemas.microsoft.com/office/drawing/2014/main" id="{3B45841B-EF45-4D32-8C86-1648B21C5510}"/>
              </a:ext>
            </a:extLst>
          </p:cNvPr>
          <p:cNvSpPr txBox="1"/>
          <p:nvPr/>
        </p:nvSpPr>
        <p:spPr>
          <a:xfrm>
            <a:off x="4239003" y="4754956"/>
            <a:ext cx="1427995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개선 과제 중</a:t>
            </a:r>
            <a:r>
              <a:rPr lang="en-US" altLang="ko-KR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우선 순위</a:t>
            </a:r>
          </a:p>
        </p:txBody>
      </p:sp>
      <p:sp>
        <p:nvSpPr>
          <p:cNvPr id="24" name="zero16">
            <a:extLst>
              <a:ext uri="{FF2B5EF4-FFF2-40B4-BE49-F238E27FC236}">
                <a16:creationId xmlns:a16="http://schemas.microsoft.com/office/drawing/2014/main" id="{ACD2DDAA-4D3B-4056-8C6B-81DB0044E31E}"/>
              </a:ext>
            </a:extLst>
          </p:cNvPr>
          <p:cNvSpPr txBox="1"/>
          <p:nvPr/>
        </p:nvSpPr>
        <p:spPr>
          <a:xfrm>
            <a:off x="536184" y="6121862"/>
            <a:ext cx="3375283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선정이 불가함</a:t>
            </a: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</p:spTree>
    <p:extLst>
      <p:ext uri="{BB962C8B-B14F-4D97-AF65-F5344CB8AC3E}">
        <p14:creationId xmlns:p14="http://schemas.microsoft.com/office/powerpoint/2010/main" val="408295265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ero11">
            <a:extLst>
              <a:ext uri="{FF2B5EF4-FFF2-40B4-BE49-F238E27FC236}">
                <a16:creationId xmlns:a16="http://schemas.microsoft.com/office/drawing/2014/main" id="{8B21F41C-3C41-8C4B-0198-DCE3B4C88F79}"/>
              </a:ext>
            </a:extLst>
          </p:cNvPr>
          <p:cNvSpPr txBox="1"/>
          <p:nvPr/>
        </p:nvSpPr>
        <p:spPr>
          <a:xfrm>
            <a:off x="5031301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31505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만족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불만족 의견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3" name="zero4">
            <a:extLst>
              <a:ext uri="{FF2B5EF4-FFF2-40B4-BE49-F238E27FC236}">
                <a16:creationId xmlns:a16="http://schemas.microsoft.com/office/drawing/2014/main" id="{D74751DD-31B6-4274-97CA-90301ECCF393}"/>
              </a:ext>
            </a:extLst>
          </p:cNvPr>
          <p:cNvSpPr/>
          <p:nvPr/>
        </p:nvSpPr>
        <p:spPr>
          <a:xfrm>
            <a:off x="588393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sp>
        <p:nvSpPr>
          <p:cNvPr id="15" name="zero5">
            <a:extLst>
              <a:ext uri="{FF2B5EF4-FFF2-40B4-BE49-F238E27FC236}">
                <a16:creationId xmlns:a16="http://schemas.microsoft.com/office/drawing/2014/main" id="{DEC57A56-7CFD-4CE3-959C-719A687F56AF}"/>
              </a:ext>
            </a:extLst>
          </p:cNvPr>
          <p:cNvSpPr/>
          <p:nvPr/>
        </p:nvSpPr>
        <p:spPr>
          <a:xfrm>
            <a:off x="5096576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불만족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graphicFrame>
        <p:nvGraphicFramePr>
          <p:cNvPr id="17" name="shp3">
            <a:extLst>
              <a:ext uri="{FF2B5EF4-FFF2-40B4-BE49-F238E27FC236}">
                <a16:creationId xmlns:a16="http://schemas.microsoft.com/office/drawing/2014/main" id="{71AF147A-6485-48B4-9EC5-614050F3E6DE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2415876"/>
          <a:ext cx="4267666" cy="3722556"/>
        </p:xfrm>
        <a:graphic>
          <a:graphicData uri="http://schemas.openxmlformats.org/drawingml/2006/table">
            <a:tbl>
              <a:tblPr/>
              <a:tblGrid>
                <a:gridCol w="29440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3542732068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021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시설이 쾌적함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깨끗함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31.3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교사가 친절함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이용료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수강료 저렴함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환경이 좋음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교사가 전문적임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잘가르침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723593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 관리가 잘됨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이용이 편리함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16054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운동기구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시설이 잘 되어 있음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465864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직원이 친절함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0844084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강사가 개인별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눈높이에 맞게 지도해줌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426919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공부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학습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배울 수 있어 좋음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graphicFrame>
        <p:nvGraphicFramePr>
          <p:cNvPr id="21" name="shp4">
            <a:extLst>
              <a:ext uri="{FF2B5EF4-FFF2-40B4-BE49-F238E27FC236}">
                <a16:creationId xmlns:a16="http://schemas.microsoft.com/office/drawing/2014/main" id="{55D7BBEB-DDE9-44D2-8F3C-1BCE1F2D20A8}"/>
              </a:ext>
            </a:extLst>
          </p:cNvPr>
          <p:cNvGraphicFramePr>
            <a:graphicFrameLocks noGrp="1"/>
          </p:cNvGraphicFramePr>
          <p:nvPr/>
        </p:nvGraphicFramePr>
        <p:xfrm>
          <a:off x="5065250" y="2415876"/>
          <a:ext cx="4267663" cy="3725842"/>
        </p:xfrm>
        <a:graphic>
          <a:graphicData uri="http://schemas.openxmlformats.org/drawingml/2006/table">
            <a:tbl>
              <a:tblPr/>
              <a:tblGrid>
                <a:gridCol w="29491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7335159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827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불만족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교사 충원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22.2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수준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단계별 프로그램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22.2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8601315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직원과 소통 부재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3108190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교사가 아이들 케어 부족함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9767442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 수준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자질 향상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8918580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프로그램 질적 수준 향상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734069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연령별 프로그램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1223120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예산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투자 증대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4117048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수강 인원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회원수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1180918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정확한 가이드라인 운영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310942"/>
                  </a:ext>
                </a:extLst>
              </a:tr>
              <a:tr h="31068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규정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규칙 준수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1536112"/>
                  </a:ext>
                </a:extLst>
              </a:tr>
            </a:tbl>
          </a:graphicData>
        </a:graphic>
      </p:graphicFrame>
      <p:sp>
        <p:nvSpPr>
          <p:cNvPr id="2" name="zero10">
            <a:extLst>
              <a:ext uri="{FF2B5EF4-FFF2-40B4-BE49-F238E27FC236}">
                <a16:creationId xmlns:a16="http://schemas.microsoft.com/office/drawing/2014/main" id="{AF983DD8-70DD-4F25-097E-207BF3DBA42A}"/>
              </a:ext>
            </a:extLst>
          </p:cNvPr>
          <p:cNvSpPr txBox="1"/>
          <p:nvPr/>
        </p:nvSpPr>
        <p:spPr>
          <a:xfrm>
            <a:off x="536184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</p:spTree>
    <p:extLst>
      <p:ext uri="{BB962C8B-B14F-4D97-AF65-F5344CB8AC3E}">
        <p14:creationId xmlns:p14="http://schemas.microsoft.com/office/powerpoint/2010/main" val="256686461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02651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개선 요구사항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" name="zero5">
            <a:extLst>
              <a:ext uri="{FF2B5EF4-FFF2-40B4-BE49-F238E27FC236}">
                <a16:creationId xmlns:a16="http://schemas.microsoft.com/office/drawing/2014/main" id="{D49A8E2A-33D1-1675-6222-2F7B4C448A36}"/>
              </a:ext>
            </a:extLst>
          </p:cNvPr>
          <p:cNvSpPr txBox="1"/>
          <p:nvPr/>
        </p:nvSpPr>
        <p:spPr>
          <a:xfrm>
            <a:off x="536184" y="6138423"/>
            <a:ext cx="4704814" cy="21082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graphicFrame>
        <p:nvGraphicFramePr>
          <p:cNvPr id="11" name="shp2">
            <a:extLst>
              <a:ext uri="{FF2B5EF4-FFF2-40B4-BE49-F238E27FC236}">
                <a16:creationId xmlns:a16="http://schemas.microsoft.com/office/drawing/2014/main" id="{DA8F2DBE-A93F-48E0-8F28-4FB8CB8FC149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1751224"/>
          <a:ext cx="8762781" cy="4382153"/>
        </p:xfrm>
        <a:graphic>
          <a:graphicData uri="http://schemas.openxmlformats.org/drawingml/2006/table">
            <a:tbl>
              <a:tblPr/>
              <a:tblGrid>
                <a:gridCol w="63685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1698801416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298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개선 및 건의사항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 인원 충원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강사의 전문성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 확장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공간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179570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헬스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운동기구 다양화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397084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조명 밝기 개선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신속한 민원처리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4591407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신속한 고장수리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728389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노후시설 교체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 이용의 편리성 확보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970765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겨울에 제설작업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6993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직원의 친절성 요망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1.5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656710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3513C4AB-7590-4DCA-9601-D3AE3AD04D8F}"/>
              </a:ext>
            </a:extLst>
          </p:cNvPr>
          <p:cNvSpPr txBox="1"/>
          <p:nvPr/>
        </p:nvSpPr>
        <p:spPr>
          <a:xfrm>
            <a:off x="2128871" y="2975849"/>
            <a:ext cx="6224989" cy="87671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4600" b="1" spc="-6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수련관 체육시설사업</a:t>
            </a: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4C76D544-118E-41B9-9B88-3C3ADFFF6D36}"/>
              </a:ext>
            </a:extLst>
          </p:cNvPr>
          <p:cNvGrpSpPr/>
          <p:nvPr/>
        </p:nvGrpSpPr>
        <p:grpSpPr>
          <a:xfrm>
            <a:off x="1073818" y="2815896"/>
            <a:ext cx="1324700" cy="1279854"/>
            <a:chOff x="1073818" y="2815896"/>
            <a:chExt cx="1324700" cy="1279854"/>
          </a:xfrm>
        </p:grpSpPr>
        <p:pic>
          <p:nvPicPr>
            <p:cNvPr id="7" name="그림 6">
              <a:extLst>
                <a:ext uri="{FF2B5EF4-FFF2-40B4-BE49-F238E27FC236}">
                  <a16:creationId xmlns:a16="http://schemas.microsoft.com/office/drawing/2014/main" id="{232DC452-7BE1-444A-BE7A-48D7B17FEBB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biLevel thresh="75000"/>
            </a:blip>
            <a:stretch>
              <a:fillRect/>
            </a:stretch>
          </p:blipFill>
          <p:spPr>
            <a:xfrm>
              <a:off x="1073818" y="2815896"/>
              <a:ext cx="1324700" cy="1279854"/>
            </a:xfrm>
            <a:prstGeom prst="rect">
              <a:avLst/>
            </a:prstGeom>
            <a:effectLst>
              <a:outerShdw blurRad="381000" dist="406400" dir="2700000" algn="tl" rotWithShape="0">
                <a:srgbClr val="495F77">
                  <a:alpha val="40000"/>
                </a:srgbClr>
              </a:outerShdw>
            </a:effectLst>
          </p:spPr>
        </p:pic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230390" y="2917933"/>
              <a:ext cx="768736" cy="8156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5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3</a:t>
              </a: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A903ED6B-060A-4308-BA20-A5249BDEBDAF}"/>
                </a:ext>
              </a:extLst>
            </p:cNvPr>
            <p:cNvGrpSpPr/>
            <p:nvPr/>
          </p:nvGrpSpPr>
          <p:grpSpPr>
            <a:xfrm>
              <a:off x="1174084" y="2912747"/>
              <a:ext cx="863025" cy="824925"/>
              <a:chOff x="1174084" y="2912747"/>
              <a:chExt cx="863025" cy="824925"/>
            </a:xfrm>
          </p:grpSpPr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DD849B05-4A9C-4B2B-B576-2A2F75F9B2E2}"/>
                  </a:ext>
                </a:extLst>
              </p:cNvPr>
              <p:cNvSpPr/>
              <p:nvPr/>
            </p:nvSpPr>
            <p:spPr>
              <a:xfrm>
                <a:off x="1188401" y="2928032"/>
                <a:ext cx="834391" cy="794354"/>
              </a:xfrm>
              <a:prstGeom prst="rect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23" name="그룹 22">
                <a:extLst>
                  <a:ext uri="{FF2B5EF4-FFF2-40B4-BE49-F238E27FC236}">
                    <a16:creationId xmlns:a16="http://schemas.microsoft.com/office/drawing/2014/main" id="{2DA6FB5F-B490-4A87-AD22-E4A4D5E9FBFE}"/>
                  </a:ext>
                </a:extLst>
              </p:cNvPr>
              <p:cNvGrpSpPr/>
              <p:nvPr/>
            </p:nvGrpSpPr>
            <p:grpSpPr>
              <a:xfrm>
                <a:off x="1174084" y="2912747"/>
                <a:ext cx="863025" cy="824925"/>
                <a:chOff x="1174084" y="2912747"/>
                <a:chExt cx="863025" cy="824925"/>
              </a:xfrm>
            </p:grpSpPr>
            <p:grpSp>
              <p:nvGrpSpPr>
                <p:cNvPr id="5" name="그룹 4">
                  <a:extLst>
                    <a:ext uri="{FF2B5EF4-FFF2-40B4-BE49-F238E27FC236}">
                      <a16:creationId xmlns:a16="http://schemas.microsoft.com/office/drawing/2014/main" id="{7570A919-ABC9-4470-AC1B-FC70EC9BB1FB}"/>
                    </a:ext>
                  </a:extLst>
                </p:cNvPr>
                <p:cNvGrpSpPr/>
                <p:nvPr/>
              </p:nvGrpSpPr>
              <p:grpSpPr>
                <a:xfrm>
                  <a:off x="1174084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4" name="직사각형 3">
                    <a:extLst>
                      <a:ext uri="{FF2B5EF4-FFF2-40B4-BE49-F238E27FC236}">
                        <a16:creationId xmlns:a16="http://schemas.microsoft.com/office/drawing/2014/main" id="{5549BF90-A2C7-4BDA-A555-C10A73AA3F73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0" name="직사각형 9">
                    <a:extLst>
                      <a:ext uri="{FF2B5EF4-FFF2-40B4-BE49-F238E27FC236}">
                        <a16:creationId xmlns:a16="http://schemas.microsoft.com/office/drawing/2014/main" id="{1F1933B7-CFBB-4E18-A9BA-B12CC444CA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1" name="직사각형 10">
                    <a:extLst>
                      <a:ext uri="{FF2B5EF4-FFF2-40B4-BE49-F238E27FC236}">
                        <a16:creationId xmlns:a16="http://schemas.microsoft.com/office/drawing/2014/main" id="{94CBB9CD-3D58-4228-89E3-51C97788ECCF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3" name="그룹 12">
                  <a:extLst>
                    <a:ext uri="{FF2B5EF4-FFF2-40B4-BE49-F238E27FC236}">
                      <a16:creationId xmlns:a16="http://schemas.microsoft.com/office/drawing/2014/main" id="{96CF6581-7ACF-4F65-8C2B-F832A5A78518}"/>
                    </a:ext>
                  </a:extLst>
                </p:cNvPr>
                <p:cNvGrpSpPr/>
                <p:nvPr/>
              </p:nvGrpSpPr>
              <p:grpSpPr>
                <a:xfrm>
                  <a:off x="2002759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14" name="직사각형 13">
                    <a:extLst>
                      <a:ext uri="{FF2B5EF4-FFF2-40B4-BE49-F238E27FC236}">
                        <a16:creationId xmlns:a16="http://schemas.microsoft.com/office/drawing/2014/main" id="{DAAB4B3C-63B3-44C1-9B1B-CB64609313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5" name="직사각형 14">
                    <a:extLst>
                      <a:ext uri="{FF2B5EF4-FFF2-40B4-BE49-F238E27FC236}">
                        <a16:creationId xmlns:a16="http://schemas.microsoft.com/office/drawing/2014/main" id="{9C15930F-2AC9-4320-B5A6-12A4849AFBD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6" name="직사각형 15">
                    <a:extLst>
                      <a:ext uri="{FF2B5EF4-FFF2-40B4-BE49-F238E27FC236}">
                        <a16:creationId xmlns:a16="http://schemas.microsoft.com/office/drawing/2014/main" id="{1C80481F-43A1-478D-8A04-F7D38B945729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sp>
              <p:nvSpPr>
                <p:cNvPr id="19" name="직사각형 18">
                  <a:extLst>
                    <a:ext uri="{FF2B5EF4-FFF2-40B4-BE49-F238E27FC236}">
                      <a16:creationId xmlns:a16="http://schemas.microsoft.com/office/drawing/2014/main" id="{B9F26541-18FC-4BE9-AE99-705A2BA324AB}"/>
                    </a:ext>
                  </a:extLst>
                </p:cNvPr>
                <p:cNvSpPr/>
                <p:nvPr/>
              </p:nvSpPr>
              <p:spPr>
                <a:xfrm rot="16200000">
                  <a:off x="1588422" y="3703322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직사각형 21">
                  <a:extLst>
                    <a:ext uri="{FF2B5EF4-FFF2-40B4-BE49-F238E27FC236}">
                      <a16:creationId xmlns:a16="http://schemas.microsoft.com/office/drawing/2014/main" id="{046153CB-B577-4233-98D2-8790ED5E8641}"/>
                    </a:ext>
                  </a:extLst>
                </p:cNvPr>
                <p:cNvSpPr/>
                <p:nvPr/>
              </p:nvSpPr>
              <p:spPr>
                <a:xfrm rot="16200000">
                  <a:off x="1588422" y="2912747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2332163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28F838CE-EE6D-4809-A944-0F670D89195A}"/>
              </a:ext>
            </a:extLst>
          </p:cNvPr>
          <p:cNvSpPr txBox="1"/>
          <p:nvPr/>
        </p:nvSpPr>
        <p:spPr>
          <a:xfrm>
            <a:off x="3563813" y="2752547"/>
            <a:ext cx="5928530" cy="104727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5600" b="1" spc="-6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사업 전체 결과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1355B192-F6D7-4835-B0D5-C2AB4414A514}"/>
              </a:ext>
            </a:extLst>
          </p:cNvPr>
          <p:cNvGrpSpPr/>
          <p:nvPr/>
        </p:nvGrpSpPr>
        <p:grpSpPr>
          <a:xfrm>
            <a:off x="1181099" y="2863653"/>
            <a:ext cx="1590675" cy="905268"/>
            <a:chOff x="1181099" y="2863653"/>
            <a:chExt cx="1590675" cy="905268"/>
          </a:xfrm>
        </p:grpSpPr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0C9CC50F-C482-483E-835B-A0C9B4E5406A}"/>
                </a:ext>
              </a:extLst>
            </p:cNvPr>
            <p:cNvSpPr/>
            <p:nvPr/>
          </p:nvSpPr>
          <p:spPr>
            <a:xfrm>
              <a:off x="1181099" y="2863653"/>
              <a:ext cx="1590675" cy="905268"/>
            </a:xfrm>
            <a:prstGeom prst="rect">
              <a:avLst/>
            </a:prstGeom>
            <a:solidFill>
              <a:srgbClr val="0F5BAA"/>
            </a:solidFill>
            <a:ln>
              <a:noFill/>
            </a:ln>
            <a:effectLst>
              <a:outerShdw blurRad="342900" dist="1524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323644" y="2993122"/>
              <a:ext cx="1381784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3-1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966CF13-9366-4FC6-96D4-1509F6571DD0}"/>
              </a:ext>
            </a:extLst>
          </p:cNvPr>
          <p:cNvGrpSpPr/>
          <p:nvPr/>
        </p:nvGrpSpPr>
        <p:grpSpPr>
          <a:xfrm>
            <a:off x="2524122" y="1"/>
            <a:ext cx="496024" cy="6858000"/>
            <a:chOff x="5218392" y="3025563"/>
            <a:chExt cx="673083" cy="3832437"/>
          </a:xfrm>
        </p:grpSpPr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E399B1D2-D474-4DB1-A368-DB6E6406F041}"/>
                </a:ext>
              </a:extLst>
            </p:cNvPr>
            <p:cNvSpPr/>
            <p:nvPr/>
          </p:nvSpPr>
          <p:spPr>
            <a:xfrm>
              <a:off x="5556718" y="3025563"/>
              <a:ext cx="334757" cy="3832437"/>
            </a:xfrm>
            <a:prstGeom prst="rect">
              <a:avLst/>
            </a:prstGeom>
            <a:gradFill flip="none" rotWithShape="1">
              <a:gsLst>
                <a:gs pos="100000">
                  <a:srgbClr val="4472C4">
                    <a:lumMod val="5000"/>
                    <a:lumOff val="95000"/>
                    <a:alpha val="0"/>
                  </a:srgbClr>
                </a:gs>
                <a:gs pos="8000">
                  <a:sysClr val="windowText" lastClr="000000">
                    <a:alpha val="1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83185FCD-07D9-4B78-94F2-5B0C44D570FE}"/>
                </a:ext>
              </a:extLst>
            </p:cNvPr>
            <p:cNvSpPr/>
            <p:nvPr/>
          </p:nvSpPr>
          <p:spPr>
            <a:xfrm flipH="1">
              <a:off x="5218392" y="3025563"/>
              <a:ext cx="340133" cy="3832437"/>
            </a:xfrm>
            <a:prstGeom prst="rect">
              <a:avLst/>
            </a:prstGeom>
            <a:gradFill flip="none" rotWithShape="1">
              <a:gsLst>
                <a:gs pos="44000">
                  <a:srgbClr val="4472C4">
                    <a:lumMod val="5000"/>
                    <a:lumOff val="95000"/>
                    <a:alpha val="0"/>
                  </a:srgbClr>
                </a:gs>
                <a:gs pos="0">
                  <a:sysClr val="windowText" lastClr="000000">
                    <a:alpha val="3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539504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1. </a:t>
            </a:r>
            <a:r>
              <a:rPr lang="ko-KR" altLang="en-US" dirty="0"/>
              <a:t>응답자 특성 및 조사 내용</a:t>
            </a:r>
          </a:p>
        </p:txBody>
      </p:sp>
      <p:graphicFrame>
        <p:nvGraphicFramePr>
          <p:cNvPr id="7" name="shp1">
            <a:extLst>
              <a:ext uri="{FF2B5EF4-FFF2-40B4-BE49-F238E27FC236}">
                <a16:creationId xmlns:a16="http://schemas.microsoft.com/office/drawing/2014/main" id="{EF80CAE9-01FD-4137-B700-E4E1AD3CA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7816623"/>
              </p:ext>
            </p:extLst>
          </p:nvPr>
        </p:nvGraphicFramePr>
        <p:xfrm>
          <a:off x="571498" y="1295849"/>
          <a:ext cx="4210052" cy="4989061"/>
        </p:xfrm>
        <a:graphic>
          <a:graphicData uri="http://schemas.openxmlformats.org/drawingml/2006/table">
            <a:tbl>
              <a:tblPr/>
              <a:tblGrid>
                <a:gridCol w="7129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05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628775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</a:tblGrid>
              <a:tr h="301829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응답자 특성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사례수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59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사업명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수련관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  <a:p>
                      <a:pPr algn="ctr" latinLnBrk="1"/>
                      <a:r>
                        <a:rPr lang="ko-KR" altLang="en-US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체육시설사업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590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성별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남성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여성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5904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연령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52077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8139716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283253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세 이상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0020311"/>
                  </a:ext>
                </a:extLst>
              </a:tr>
            </a:tbl>
          </a:graphicData>
        </a:graphic>
      </p:graphicFrame>
      <p:graphicFrame>
        <p:nvGraphicFramePr>
          <p:cNvPr id="10" name="shp2">
            <a:extLst>
              <a:ext uri="{FF2B5EF4-FFF2-40B4-BE49-F238E27FC236}">
                <a16:creationId xmlns:a16="http://schemas.microsoft.com/office/drawing/2014/main" id="{589D8EC4-E7DD-459C-B0C5-716A6AB246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8654700"/>
              </p:ext>
            </p:extLst>
          </p:nvPr>
        </p:nvGraphicFramePr>
        <p:xfrm>
          <a:off x="3010275" y="1579932"/>
          <a:ext cx="1854199" cy="4704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shp3">
            <a:extLst>
              <a:ext uri="{FF2B5EF4-FFF2-40B4-BE49-F238E27FC236}">
                <a16:creationId xmlns:a16="http://schemas.microsoft.com/office/drawing/2014/main" id="{88A22AE6-3377-53D7-68A3-D796CF313E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8282954"/>
              </p:ext>
            </p:extLst>
          </p:nvPr>
        </p:nvGraphicFramePr>
        <p:xfrm>
          <a:off x="5124447" y="1295850"/>
          <a:ext cx="4210052" cy="4989065"/>
        </p:xfrm>
        <a:graphic>
          <a:graphicData uri="http://schemas.openxmlformats.org/drawingml/2006/table">
            <a:tbl>
              <a:tblPr/>
              <a:tblGrid>
                <a:gridCol w="533403">
                  <a:extLst>
                    <a:ext uri="{9D8B030D-6E8A-4147-A177-3AD203B41FA5}">
                      <a16:colId xmlns:a16="http://schemas.microsoft.com/office/drawing/2014/main" val="2332108455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6159093"/>
                    </a:ext>
                  </a:extLst>
                </a:gridCol>
                <a:gridCol w="3181349">
                  <a:extLst>
                    <a:ext uri="{9D8B030D-6E8A-4147-A177-3AD203B41FA5}">
                      <a16:colId xmlns:a16="http://schemas.microsoft.com/office/drawing/2014/main" val="1612284605"/>
                    </a:ext>
                  </a:extLst>
                </a:gridCol>
              </a:tblGrid>
              <a:tr h="301537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4739021"/>
                  </a:ext>
                </a:extLst>
              </a:tr>
              <a:tr h="246712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이용하기 편리하다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5464544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체육시설 및 주변시설이 잘 갖춰져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5034435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환경이 쾌적하고 관리가 잘 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8758288"/>
                  </a:ext>
                </a:extLst>
              </a:tr>
              <a:tr h="246712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사업에 대한 안내가 잘 되고 있다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1488265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사업에 대한 건의사항을 해결하는 절차가 잘 갖춰져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4526741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직원들은 친절하다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8937372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관련한 일반업무들을 직원들이 신속하게 처리한다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6388490"/>
                  </a:ext>
                </a:extLst>
              </a:tr>
              <a:tr h="246712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이용자의 편의를 위해 다양한 지원을 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4019965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설치목적에 맞게 잘 운영되고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5884589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관련된 업무 처리는 신뢰할 수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5587347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직원들은 이용자의 불편을 해소하기 위해 노력한다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3545286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직원들은 업무에 대해 잘 알고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810567"/>
                  </a:ext>
                </a:extLst>
              </a:tr>
              <a:tr h="246712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이용객에게 유익하다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728907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지역주민의 건강과 여가활용에 기여한다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441474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대상자가 누구나 차별 없이 이용할 수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343920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앞으로도 이용할 생각이다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53244"/>
                  </a:ext>
                </a:extLst>
              </a:tr>
              <a:tr h="246712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전반적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향상적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제공하는 서비스는 나아지고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038974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상대적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제공하는 서비스는 기대했던 것보다 만족스럽다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4850305"/>
                  </a:ext>
                </a:extLst>
              </a:tr>
              <a:tr h="24671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절대적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제공하는 서비스에 대해 전반적으로 만족한다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9859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444885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50" name="shp1">
            <a:extLst>
              <a:ext uri="{FF2B5EF4-FFF2-40B4-BE49-F238E27FC236}">
                <a16:creationId xmlns:a16="http://schemas.microsoft.com/office/drawing/2014/main" id="{7B41BFCB-8939-4820-8BA1-97086B69D179}"/>
              </a:ext>
            </a:extLst>
          </p:cNvPr>
          <p:cNvSpPr/>
          <p:nvPr/>
        </p:nvSpPr>
        <p:spPr>
          <a:xfrm>
            <a:off x="57149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수련관 체육시설사업의 종합만족도는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93.2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점</a:t>
            </a:r>
            <a:endParaRPr lang="ko-KR" altLang="en-US" sz="145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2" name="zero2">
            <a:extLst>
              <a:ext uri="{FF2B5EF4-FFF2-40B4-BE49-F238E27FC236}">
                <a16:creationId xmlns:a16="http://schemas.microsoft.com/office/drawing/2014/main" id="{75ABC1DD-8164-40E7-91FA-87503CEF615F}"/>
              </a:ext>
            </a:extLst>
          </p:cNvPr>
          <p:cNvSpPr/>
          <p:nvPr/>
        </p:nvSpPr>
        <p:spPr>
          <a:xfrm>
            <a:off x="63576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7" name="shp2">
            <a:extLst>
              <a:ext uri="{FF2B5EF4-FFF2-40B4-BE49-F238E27FC236}">
                <a16:creationId xmlns:a16="http://schemas.microsoft.com/office/drawing/2014/main" id="{C6EBE892-6D84-40A4-A603-085D0D87B6DE}"/>
              </a:ext>
            </a:extLst>
          </p:cNvPr>
          <p:cNvSpPr/>
          <p:nvPr/>
        </p:nvSpPr>
        <p:spPr>
          <a:xfrm>
            <a:off x="505205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강점요소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지속성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/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약점 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쾌적성</a:t>
            </a:r>
          </a:p>
        </p:txBody>
      </p:sp>
      <p:sp>
        <p:nvSpPr>
          <p:cNvPr id="68" name="zero4">
            <a:extLst>
              <a:ext uri="{FF2B5EF4-FFF2-40B4-BE49-F238E27FC236}">
                <a16:creationId xmlns:a16="http://schemas.microsoft.com/office/drawing/2014/main" id="{74B88198-3166-4B42-B19D-5764AF91C5FA}"/>
              </a:ext>
            </a:extLst>
          </p:cNvPr>
          <p:cNvSpPr/>
          <p:nvPr/>
        </p:nvSpPr>
        <p:spPr>
          <a:xfrm>
            <a:off x="511632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endParaRPr lang="ko-KR" altLang="en-US" sz="105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72" name="shp3">
            <a:extLst>
              <a:ext uri="{FF2B5EF4-FFF2-40B4-BE49-F238E27FC236}">
                <a16:creationId xmlns:a16="http://schemas.microsoft.com/office/drawing/2014/main" id="{E42F1161-EA0B-43C6-93EE-83693A7507B0}"/>
              </a:ext>
            </a:extLst>
          </p:cNvPr>
          <p:cNvGraphicFramePr/>
          <p:nvPr/>
        </p:nvGraphicFramePr>
        <p:xfrm>
          <a:off x="571500" y="1926490"/>
          <a:ext cx="4292152" cy="1354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3" name="zero6">
            <a:extLst>
              <a:ext uri="{FF2B5EF4-FFF2-40B4-BE49-F238E27FC236}">
                <a16:creationId xmlns:a16="http://schemas.microsoft.com/office/drawing/2014/main" id="{DE141008-FE3D-4605-B208-2BEC4B0FCA0C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3144520"/>
          <a:ext cx="4292154" cy="3914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5359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02924190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환경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과정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결과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</a:tbl>
          </a:graphicData>
        </a:graphic>
      </p:graphicFrame>
      <p:graphicFrame>
        <p:nvGraphicFramePr>
          <p:cNvPr id="84" name="shp4">
            <a:extLst>
              <a:ext uri="{FF2B5EF4-FFF2-40B4-BE49-F238E27FC236}">
                <a16:creationId xmlns:a16="http://schemas.microsoft.com/office/drawing/2014/main" id="{6F525149-4A03-4D9B-94EF-59A8702A476B}"/>
              </a:ext>
            </a:extLst>
          </p:cNvPr>
          <p:cNvGraphicFramePr/>
          <p:nvPr/>
        </p:nvGraphicFramePr>
        <p:xfrm>
          <a:off x="5262281" y="1928813"/>
          <a:ext cx="4070627" cy="1329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85" name="zero8">
            <a:extLst>
              <a:ext uri="{FF2B5EF4-FFF2-40B4-BE49-F238E27FC236}">
                <a16:creationId xmlns:a16="http://schemas.microsoft.com/office/drawing/2014/main" id="{FD821FB6-F002-4405-8764-4A37F10973B3}"/>
              </a:ext>
            </a:extLst>
          </p:cNvPr>
          <p:cNvCxnSpPr/>
          <p:nvPr/>
        </p:nvCxnSpPr>
        <p:spPr>
          <a:xfrm>
            <a:off x="5262283" y="3143613"/>
            <a:ext cx="408790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6" name="zero9">
            <a:extLst>
              <a:ext uri="{FF2B5EF4-FFF2-40B4-BE49-F238E27FC236}">
                <a16:creationId xmlns:a16="http://schemas.microsoft.com/office/drawing/2014/main" id="{46033A8A-49CF-4B02-A223-37E1CD7F2135}"/>
              </a:ext>
            </a:extLst>
          </p:cNvPr>
          <p:cNvGraphicFramePr>
            <a:graphicFrameLocks noGrp="1"/>
          </p:cNvGraphicFramePr>
          <p:nvPr/>
        </p:nvGraphicFramePr>
        <p:xfrm>
          <a:off x="5262284" y="3141980"/>
          <a:ext cx="4070625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1375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68097187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4298063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197282154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7571925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682863395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37887608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32614911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472232528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23682225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88726709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  <a:tr h="121957"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177295"/>
                  </a:ext>
                </a:extLst>
              </a:tr>
            </a:tbl>
          </a:graphicData>
        </a:graphic>
      </p:graphicFrame>
      <p:cxnSp>
        <p:nvCxnSpPr>
          <p:cNvPr id="90" name="zero10">
            <a:extLst>
              <a:ext uri="{FF2B5EF4-FFF2-40B4-BE49-F238E27FC236}">
                <a16:creationId xmlns:a16="http://schemas.microsoft.com/office/drawing/2014/main" id="{AC6189BC-63EE-4171-9D46-0EE1BEDB2B22}"/>
              </a:ext>
            </a:extLst>
          </p:cNvPr>
          <p:cNvCxnSpPr>
            <a:cxnSpLocks/>
          </p:cNvCxnSpPr>
          <p:nvPr/>
        </p:nvCxnSpPr>
        <p:spPr>
          <a:xfrm>
            <a:off x="8513348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zero11">
            <a:extLst>
              <a:ext uri="{FF2B5EF4-FFF2-40B4-BE49-F238E27FC236}">
                <a16:creationId xmlns:a16="http://schemas.microsoft.com/office/drawing/2014/main" id="{C8270FDC-7F01-4DF6-8FBF-A571322F429F}"/>
              </a:ext>
            </a:extLst>
          </p:cNvPr>
          <p:cNvCxnSpPr>
            <a:cxnSpLocks/>
          </p:cNvCxnSpPr>
          <p:nvPr/>
        </p:nvCxnSpPr>
        <p:spPr>
          <a:xfrm>
            <a:off x="7702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zero12">
            <a:extLst>
              <a:ext uri="{FF2B5EF4-FFF2-40B4-BE49-F238E27FC236}">
                <a16:creationId xmlns:a16="http://schemas.microsoft.com/office/drawing/2014/main" id="{6FFF9D18-D9A2-4F65-B3E6-A02A1361D3E8}"/>
              </a:ext>
            </a:extLst>
          </p:cNvPr>
          <p:cNvCxnSpPr>
            <a:cxnSpLocks/>
          </p:cNvCxnSpPr>
          <p:nvPr/>
        </p:nvCxnSpPr>
        <p:spPr>
          <a:xfrm>
            <a:off x="6887743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zero13">
            <a:extLst>
              <a:ext uri="{FF2B5EF4-FFF2-40B4-BE49-F238E27FC236}">
                <a16:creationId xmlns:a16="http://schemas.microsoft.com/office/drawing/2014/main" id="{B4C7EC24-C187-41A1-91E6-EBB91DF6CF1D}"/>
              </a:ext>
            </a:extLst>
          </p:cNvPr>
          <p:cNvCxnSpPr>
            <a:cxnSpLocks/>
          </p:cNvCxnSpPr>
          <p:nvPr/>
        </p:nvCxnSpPr>
        <p:spPr>
          <a:xfrm>
            <a:off x="6078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hp5">
            <a:extLst>
              <a:ext uri="{FF2B5EF4-FFF2-40B4-BE49-F238E27FC236}">
                <a16:creationId xmlns:a16="http://schemas.microsoft.com/office/drawing/2014/main" id="{C3568986-8B93-ECFF-AAA5-0A9DDB2B1C81}"/>
              </a:ext>
            </a:extLst>
          </p:cNvPr>
          <p:cNvSpPr/>
          <p:nvPr/>
        </p:nvSpPr>
        <p:spPr>
          <a:xfrm>
            <a:off x="571499" y="3798598"/>
            <a:ext cx="8772714" cy="322106"/>
          </a:xfrm>
          <a:prstGeom prst="roundRect">
            <a:avLst>
              <a:gd name="adj" fmla="val 26742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수련관 체육시설사업은 집중 개선 항목 중 우선 개선 항목 없음</a:t>
            </a:r>
          </a:p>
        </p:txBody>
      </p:sp>
      <p:sp>
        <p:nvSpPr>
          <p:cNvPr id="5" name="zero15">
            <a:extLst>
              <a:ext uri="{FF2B5EF4-FFF2-40B4-BE49-F238E27FC236}">
                <a16:creationId xmlns:a16="http://schemas.microsoft.com/office/drawing/2014/main" id="{C8032B2E-C925-DBC2-477C-DEE750C82AF2}"/>
              </a:ext>
            </a:extLst>
          </p:cNvPr>
          <p:cNvSpPr/>
          <p:nvPr/>
        </p:nvSpPr>
        <p:spPr>
          <a:xfrm>
            <a:off x="635765" y="3859864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3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5" name="zero17">
            <a:extLst>
              <a:ext uri="{FF2B5EF4-FFF2-40B4-BE49-F238E27FC236}">
                <a16:creationId xmlns:a16="http://schemas.microsoft.com/office/drawing/2014/main" id="{8527198E-A776-EF02-F22E-0F4A5635E76B}"/>
              </a:ext>
            </a:extLst>
          </p:cNvPr>
          <p:cNvSpPr/>
          <p:nvPr/>
        </p:nvSpPr>
        <p:spPr>
          <a:xfrm>
            <a:off x="5487136" y="4626163"/>
            <a:ext cx="3857077" cy="1658749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E2E2E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shp7">
            <a:extLst>
              <a:ext uri="{FF2B5EF4-FFF2-40B4-BE49-F238E27FC236}">
                <a16:creationId xmlns:a16="http://schemas.microsoft.com/office/drawing/2014/main" id="{122FCE48-2D64-FD30-9A02-D3AF782DECAD}"/>
              </a:ext>
            </a:extLst>
          </p:cNvPr>
          <p:cNvSpPr/>
          <p:nvPr/>
        </p:nvSpPr>
        <p:spPr>
          <a:xfrm flipH="1">
            <a:off x="6020075" y="4768273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쾌적성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  <a:endParaRPr lang="ko-KR" altLang="en-US" sz="1050" b="1" spc="-50" dirty="0">
              <a:ln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8" name="zero19">
            <a:extLst>
              <a:ext uri="{FF2B5EF4-FFF2-40B4-BE49-F238E27FC236}">
                <a16:creationId xmlns:a16="http://schemas.microsoft.com/office/drawing/2014/main" id="{52BE43FC-EE29-F4FE-2884-777AEE70C068}"/>
              </a:ext>
            </a:extLst>
          </p:cNvPr>
          <p:cNvSpPr/>
          <p:nvPr/>
        </p:nvSpPr>
        <p:spPr>
          <a:xfrm flipH="1">
            <a:off x="5572403" y="4774933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19" name="zero20">
            <a:extLst>
              <a:ext uri="{FF2B5EF4-FFF2-40B4-BE49-F238E27FC236}">
                <a16:creationId xmlns:a16="http://schemas.microsoft.com/office/drawing/2014/main" id="{D8C43D38-A67F-0B97-4B49-80E6BB45F8CB}"/>
              </a:ext>
            </a:extLst>
          </p:cNvPr>
          <p:cNvSpPr txBox="1"/>
          <p:nvPr/>
        </p:nvSpPr>
        <p:spPr>
          <a:xfrm>
            <a:off x="5607503" y="4782238"/>
            <a:ext cx="473206" cy="31641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0" name="shp9">
            <a:extLst>
              <a:ext uri="{FF2B5EF4-FFF2-40B4-BE49-F238E27FC236}">
                <a16:creationId xmlns:a16="http://schemas.microsoft.com/office/drawing/2014/main" id="{061AB992-ACC9-5E8F-3A23-1AC2B483045C}"/>
              </a:ext>
            </a:extLst>
          </p:cNvPr>
          <p:cNvSpPr/>
          <p:nvPr/>
        </p:nvSpPr>
        <p:spPr>
          <a:xfrm flipH="1">
            <a:off x="6020075" y="5286695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050" b="1" spc="-50" dirty="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     -</a:t>
            </a:r>
          </a:p>
        </p:txBody>
      </p:sp>
      <p:sp>
        <p:nvSpPr>
          <p:cNvPr id="22" name="zero22">
            <a:extLst>
              <a:ext uri="{FF2B5EF4-FFF2-40B4-BE49-F238E27FC236}">
                <a16:creationId xmlns:a16="http://schemas.microsoft.com/office/drawing/2014/main" id="{DD13A18F-20EE-A78A-0597-ACC9862336EC}"/>
              </a:ext>
            </a:extLst>
          </p:cNvPr>
          <p:cNvSpPr/>
          <p:nvPr/>
        </p:nvSpPr>
        <p:spPr>
          <a:xfrm flipH="1">
            <a:off x="5572403" y="5293355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23">
            <a:extLst>
              <a:ext uri="{FF2B5EF4-FFF2-40B4-BE49-F238E27FC236}">
                <a16:creationId xmlns:a16="http://schemas.microsoft.com/office/drawing/2014/main" id="{CD28FD24-1223-F4D6-B2E0-90B48B5FE1E1}"/>
              </a:ext>
            </a:extLst>
          </p:cNvPr>
          <p:cNvSpPr txBox="1"/>
          <p:nvPr/>
        </p:nvSpPr>
        <p:spPr>
          <a:xfrm>
            <a:off x="5607503" y="5328063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4" name="shp11">
            <a:extLst>
              <a:ext uri="{FF2B5EF4-FFF2-40B4-BE49-F238E27FC236}">
                <a16:creationId xmlns:a16="http://schemas.microsoft.com/office/drawing/2014/main" id="{B716C21A-3EF9-C69C-6FE7-A96494D142CF}"/>
              </a:ext>
            </a:extLst>
          </p:cNvPr>
          <p:cNvSpPr/>
          <p:nvPr/>
        </p:nvSpPr>
        <p:spPr>
          <a:xfrm flipH="1">
            <a:off x="6020075" y="5805118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050" b="1" spc="-50" dirty="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     -</a:t>
            </a:r>
          </a:p>
        </p:txBody>
      </p:sp>
      <p:sp>
        <p:nvSpPr>
          <p:cNvPr id="26" name="zero25">
            <a:extLst>
              <a:ext uri="{FF2B5EF4-FFF2-40B4-BE49-F238E27FC236}">
                <a16:creationId xmlns:a16="http://schemas.microsoft.com/office/drawing/2014/main" id="{59A453EB-CA4F-3783-62AF-F1C2B3DABBAC}"/>
              </a:ext>
            </a:extLst>
          </p:cNvPr>
          <p:cNvSpPr/>
          <p:nvPr/>
        </p:nvSpPr>
        <p:spPr>
          <a:xfrm flipH="1">
            <a:off x="5572403" y="5811778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7" name="zero26">
            <a:extLst>
              <a:ext uri="{FF2B5EF4-FFF2-40B4-BE49-F238E27FC236}">
                <a16:creationId xmlns:a16="http://schemas.microsoft.com/office/drawing/2014/main" id="{344B6849-FF9E-ED85-220D-3DEB3DAAA1ED}"/>
              </a:ext>
            </a:extLst>
          </p:cNvPr>
          <p:cNvSpPr txBox="1"/>
          <p:nvPr/>
        </p:nvSpPr>
        <p:spPr>
          <a:xfrm>
            <a:off x="5607503" y="5846486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8" name="zero27">
            <a:extLst>
              <a:ext uri="{FF2B5EF4-FFF2-40B4-BE49-F238E27FC236}">
                <a16:creationId xmlns:a16="http://schemas.microsoft.com/office/drawing/2014/main" id="{9691F416-6BCA-4EA2-4136-AC7BCCBC6728}"/>
              </a:ext>
            </a:extLst>
          </p:cNvPr>
          <p:cNvSpPr>
            <a:spLocks/>
          </p:cNvSpPr>
          <p:nvPr/>
        </p:nvSpPr>
        <p:spPr bwMode="auto">
          <a:xfrm rot="5400000">
            <a:off x="4829049" y="5203043"/>
            <a:ext cx="574195" cy="504990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50000"/>
                  <a:lumOff val="5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9" name="shp8">
            <a:extLst>
              <a:ext uri="{FF2B5EF4-FFF2-40B4-BE49-F238E27FC236}">
                <a16:creationId xmlns:a16="http://schemas.microsoft.com/office/drawing/2014/main" id="{B34DECE2-08FE-85B0-9CD7-466C5BEC3677}"/>
              </a:ext>
            </a:extLst>
          </p:cNvPr>
          <p:cNvSpPr txBox="1"/>
          <p:nvPr/>
        </p:nvSpPr>
        <p:spPr>
          <a:xfrm>
            <a:off x="6778324" y="4766888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환경이 쾌적하고 관리가 잘 되고 있다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0" name="shp10">
            <a:extLst>
              <a:ext uri="{FF2B5EF4-FFF2-40B4-BE49-F238E27FC236}">
                <a16:creationId xmlns:a16="http://schemas.microsoft.com/office/drawing/2014/main" id="{F713BA93-8F1B-2191-33FA-850F00279CE9}"/>
              </a:ext>
            </a:extLst>
          </p:cNvPr>
          <p:cNvSpPr txBox="1"/>
          <p:nvPr/>
        </p:nvSpPr>
        <p:spPr>
          <a:xfrm>
            <a:off x="6778324" y="5288384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pPr marL="0" algn="ctr" defTabSz="914400" rtl="0" eaLnBrk="1" fontAlgn="ctr" latinLnBrk="1" hangingPunct="1"/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-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1" name="shp12">
            <a:extLst>
              <a:ext uri="{FF2B5EF4-FFF2-40B4-BE49-F238E27FC236}">
                <a16:creationId xmlns:a16="http://schemas.microsoft.com/office/drawing/2014/main" id="{906AB8AC-A962-55CD-B202-BAB9DB18F800}"/>
              </a:ext>
            </a:extLst>
          </p:cNvPr>
          <p:cNvSpPr txBox="1"/>
          <p:nvPr/>
        </p:nvSpPr>
        <p:spPr>
          <a:xfrm>
            <a:off x="6778324" y="5813590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pPr algn="ctr"/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-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" name="zero32">
            <a:extLst>
              <a:ext uri="{FF2B5EF4-FFF2-40B4-BE49-F238E27FC236}">
                <a16:creationId xmlns:a16="http://schemas.microsoft.com/office/drawing/2014/main" id="{E3E8FE64-B7D1-F03C-1FDE-75A03E89CA42}"/>
              </a:ext>
            </a:extLst>
          </p:cNvPr>
          <p:cNvSpPr/>
          <p:nvPr/>
        </p:nvSpPr>
        <p:spPr>
          <a:xfrm>
            <a:off x="2725527" y="4328830"/>
            <a:ext cx="1093998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 </a:t>
            </a:r>
            <a:r>
              <a:rPr lang="en-US" altLang="ko-KR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(IPA)</a:t>
            </a:r>
          </a:p>
        </p:txBody>
      </p:sp>
      <p:sp>
        <p:nvSpPr>
          <p:cNvPr id="11" name="zero33">
            <a:extLst>
              <a:ext uri="{FF2B5EF4-FFF2-40B4-BE49-F238E27FC236}">
                <a16:creationId xmlns:a16="http://schemas.microsoft.com/office/drawing/2014/main" id="{1847F509-960F-E706-ABB4-958707BED981}"/>
              </a:ext>
            </a:extLst>
          </p:cNvPr>
          <p:cNvSpPr/>
          <p:nvPr/>
        </p:nvSpPr>
        <p:spPr>
          <a:xfrm>
            <a:off x="3860761" y="4328830"/>
            <a:ext cx="1002891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효과 높은 항목</a:t>
            </a:r>
          </a:p>
        </p:txBody>
      </p:sp>
      <p:cxnSp>
        <p:nvCxnSpPr>
          <p:cNvPr id="13" name="zero34">
            <a:extLst>
              <a:ext uri="{FF2B5EF4-FFF2-40B4-BE49-F238E27FC236}">
                <a16:creationId xmlns:a16="http://schemas.microsoft.com/office/drawing/2014/main" id="{C44434D6-4130-43F6-8368-B0376A730645}"/>
              </a:ext>
            </a:extLst>
          </p:cNvPr>
          <p:cNvCxnSpPr/>
          <p:nvPr/>
        </p:nvCxnSpPr>
        <p:spPr>
          <a:xfrm>
            <a:off x="6757037" y="4825897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zero35">
            <a:extLst>
              <a:ext uri="{FF2B5EF4-FFF2-40B4-BE49-F238E27FC236}">
                <a16:creationId xmlns:a16="http://schemas.microsoft.com/office/drawing/2014/main" id="{71FEAD20-5DB8-487F-891E-D0A6A4F87A85}"/>
              </a:ext>
            </a:extLst>
          </p:cNvPr>
          <p:cNvCxnSpPr/>
          <p:nvPr/>
        </p:nvCxnSpPr>
        <p:spPr>
          <a:xfrm>
            <a:off x="6757037" y="5344319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zero36">
            <a:extLst>
              <a:ext uri="{FF2B5EF4-FFF2-40B4-BE49-F238E27FC236}">
                <a16:creationId xmlns:a16="http://schemas.microsoft.com/office/drawing/2014/main" id="{A983235B-16F0-430D-A0D8-CE6CD8B20176}"/>
              </a:ext>
            </a:extLst>
          </p:cNvPr>
          <p:cNvCxnSpPr/>
          <p:nvPr/>
        </p:nvCxnSpPr>
        <p:spPr>
          <a:xfrm>
            <a:off x="6757037" y="5862742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pyMax">
            <a:extLst>
              <a:ext uri="{FF2B5EF4-FFF2-40B4-BE49-F238E27FC236}">
                <a16:creationId xmlns:a16="http://schemas.microsoft.com/office/drawing/2014/main" id="{D07F8BF5-F62E-3F2E-0F80-B4274B5C7D35}"/>
              </a:ext>
            </a:extLst>
          </p:cNvPr>
          <p:cNvSpPr/>
          <p:nvPr/>
        </p:nvSpPr>
        <p:spPr>
          <a:xfrm>
            <a:off x="3655830" y="1882433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" name="copyMin">
            <a:extLst>
              <a:ext uri="{FF2B5EF4-FFF2-40B4-BE49-F238E27FC236}">
                <a16:creationId xmlns:a16="http://schemas.microsoft.com/office/drawing/2014/main" id="{5F0C0456-2310-48CE-0F2D-3B797D451948}"/>
              </a:ext>
            </a:extLst>
          </p:cNvPr>
          <p:cNvSpPr/>
          <p:nvPr/>
        </p:nvSpPr>
        <p:spPr>
          <a:xfrm>
            <a:off x="4371189" y="1951247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8" name="copyMin">
            <a:extLst>
              <a:ext uri="{FF2B5EF4-FFF2-40B4-BE49-F238E27FC236}">
                <a16:creationId xmlns:a16="http://schemas.microsoft.com/office/drawing/2014/main" id="{413002FD-1392-9738-5680-EE49DFEE6667}"/>
              </a:ext>
            </a:extLst>
          </p:cNvPr>
          <p:cNvSpPr/>
          <p:nvPr/>
        </p:nvSpPr>
        <p:spPr>
          <a:xfrm>
            <a:off x="5534559" y="1900178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" name="copyMax">
            <a:extLst>
              <a:ext uri="{FF2B5EF4-FFF2-40B4-BE49-F238E27FC236}">
                <a16:creationId xmlns:a16="http://schemas.microsoft.com/office/drawing/2014/main" id="{8C13BB47-523C-E38A-A435-B4A6B5547435}"/>
              </a:ext>
            </a:extLst>
          </p:cNvPr>
          <p:cNvSpPr/>
          <p:nvPr/>
        </p:nvSpPr>
        <p:spPr>
          <a:xfrm>
            <a:off x="8248311" y="1786951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14" name="shp6">
            <a:extLst>
              <a:ext uri="{FF2B5EF4-FFF2-40B4-BE49-F238E27FC236}">
                <a16:creationId xmlns:a16="http://schemas.microsoft.com/office/drawing/2014/main" id="{CC54F278-5834-EBAB-5868-B010D51C1C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8877899"/>
              </p:ext>
            </p:extLst>
          </p:nvPr>
        </p:nvGraphicFramePr>
        <p:xfrm>
          <a:off x="582780" y="4634716"/>
          <a:ext cx="4296736" cy="1480334"/>
        </p:xfrm>
        <a:graphic>
          <a:graphicData uri="http://schemas.openxmlformats.org/drawingml/2006/table">
            <a:tbl>
              <a:tblPr/>
              <a:tblGrid>
                <a:gridCol w="537092">
                  <a:extLst>
                    <a:ext uri="{9D8B030D-6E8A-4147-A177-3AD203B41FA5}">
                      <a16:colId xmlns:a16="http://schemas.microsoft.com/office/drawing/2014/main" val="145797701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1382315618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1322003674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3058286530"/>
                    </a:ext>
                  </a:extLst>
                </a:gridCol>
                <a:gridCol w="446392">
                  <a:extLst>
                    <a:ext uri="{9D8B030D-6E8A-4147-A177-3AD203B41FA5}">
                      <a16:colId xmlns:a16="http://schemas.microsoft.com/office/drawing/2014/main" val="805823800"/>
                    </a:ext>
                  </a:extLst>
                </a:gridCol>
                <a:gridCol w="479316">
                  <a:extLst>
                    <a:ext uri="{9D8B030D-6E8A-4147-A177-3AD203B41FA5}">
                      <a16:colId xmlns:a16="http://schemas.microsoft.com/office/drawing/2014/main" val="285591387"/>
                    </a:ext>
                  </a:extLst>
                </a:gridCol>
                <a:gridCol w="602724">
                  <a:extLst>
                    <a:ext uri="{9D8B030D-6E8A-4147-A177-3AD203B41FA5}">
                      <a16:colId xmlns:a16="http://schemas.microsoft.com/office/drawing/2014/main" val="371919034"/>
                    </a:ext>
                  </a:extLst>
                </a:gridCol>
                <a:gridCol w="619936">
                  <a:extLst>
                    <a:ext uri="{9D8B030D-6E8A-4147-A177-3AD203B41FA5}">
                      <a16:colId xmlns:a16="http://schemas.microsoft.com/office/drawing/2014/main" val="2150803284"/>
                    </a:ext>
                  </a:extLst>
                </a:gridCol>
              </a:tblGrid>
              <a:tr h="297278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9484678"/>
                  </a:ext>
                </a:extLst>
              </a:tr>
              <a:tr h="19717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-</a:t>
                      </a:r>
                      <a:endParaRPr lang="ko-KR" altLang="en-US" sz="800" b="0" i="0" u="none" strike="noStrike" dirty="0">
                        <a:solidFill>
                          <a:srgbClr val="404040"/>
                        </a:solidFill>
                        <a:effectLst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0108881"/>
                  </a:ext>
                </a:extLst>
              </a:tr>
              <a:tr h="19717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2186434"/>
                  </a:ext>
                </a:extLst>
              </a:tr>
              <a:tr h="19717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96642"/>
                  </a:ext>
                </a:extLst>
              </a:tr>
              <a:tr h="19717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2125802"/>
                  </a:ext>
                </a:extLst>
              </a:tr>
              <a:tr h="19717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85676959"/>
                  </a:ext>
                </a:extLst>
              </a:tr>
              <a:tr h="19717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1170141"/>
                  </a:ext>
                </a:extLst>
              </a:tr>
            </a:tbl>
          </a:graphicData>
        </a:graphic>
      </p:graphicFrame>
      <p:sp>
        <p:nvSpPr>
          <p:cNvPr id="46" name="zero16">
            <a:extLst>
              <a:ext uri="{FF2B5EF4-FFF2-40B4-BE49-F238E27FC236}">
                <a16:creationId xmlns:a16="http://schemas.microsoft.com/office/drawing/2014/main" id="{0FA4D71B-9DFB-4D13-90BF-73900A965B39}"/>
              </a:ext>
            </a:extLst>
          </p:cNvPr>
          <p:cNvSpPr/>
          <p:nvPr/>
        </p:nvSpPr>
        <p:spPr>
          <a:xfrm>
            <a:off x="5487136" y="4328830"/>
            <a:ext cx="3857077" cy="252672"/>
          </a:xfrm>
          <a:prstGeom prst="round2SameRect">
            <a:avLst/>
          </a:prstGeom>
          <a:solidFill>
            <a:srgbClr val="0F5BAA"/>
          </a:solidFill>
          <a:ln w="12700">
            <a:noFill/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5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항목 중 우선 개선 순위</a:t>
            </a:r>
          </a:p>
        </p:txBody>
      </p:sp>
      <p:sp>
        <p:nvSpPr>
          <p:cNvPr id="47" name="zero37">
            <a:extLst>
              <a:ext uri="{FF2B5EF4-FFF2-40B4-BE49-F238E27FC236}">
                <a16:creationId xmlns:a16="http://schemas.microsoft.com/office/drawing/2014/main" id="{E3C5AF61-21CD-4B69-B0B1-18545398706A}"/>
              </a:ext>
            </a:extLst>
          </p:cNvPr>
          <p:cNvSpPr txBox="1"/>
          <p:nvPr/>
        </p:nvSpPr>
        <p:spPr>
          <a:xfrm>
            <a:off x="536184" y="6121862"/>
            <a:ext cx="3580147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불가함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선정이「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  <p:sp>
        <p:nvSpPr>
          <p:cNvPr id="48" name="zero37">
            <a:extLst>
              <a:ext uri="{FF2B5EF4-FFF2-40B4-BE49-F238E27FC236}">
                <a16:creationId xmlns:a16="http://schemas.microsoft.com/office/drawing/2014/main" id="{6B0720DD-FF80-45D9-BC39-512088040C83}"/>
              </a:ext>
            </a:extLst>
          </p:cNvPr>
          <p:cNvSpPr txBox="1"/>
          <p:nvPr/>
        </p:nvSpPr>
        <p:spPr>
          <a:xfrm>
            <a:off x="5455699" y="6364431"/>
            <a:ext cx="3064942" cy="20736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항목 중 집중개선 항목을 우선으로 개선 효용도가 높은 순서대로 우선 개선 항목을 선정함 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  <p:sp>
        <p:nvSpPr>
          <p:cNvPr id="9" name="copyred">
            <a:extLst>
              <a:ext uri="{FF2B5EF4-FFF2-40B4-BE49-F238E27FC236}">
                <a16:creationId xmlns:a16="http://schemas.microsoft.com/office/drawing/2014/main" id="{03EDE820-50FD-DE2D-8ED7-D6CF683B8362}"/>
              </a:ext>
            </a:extLst>
          </p:cNvPr>
          <p:cNvSpPr/>
          <p:nvPr/>
        </p:nvSpPr>
        <p:spPr>
          <a:xfrm>
            <a:off x="582780" y="4934772"/>
            <a:ext cx="4296736" cy="203285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3408819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graphicFrame>
        <p:nvGraphicFramePr>
          <p:cNvPr id="75" name="shp3">
            <a:extLst>
              <a:ext uri="{FF2B5EF4-FFF2-40B4-BE49-F238E27FC236}">
                <a16:creationId xmlns:a16="http://schemas.microsoft.com/office/drawing/2014/main" id="{90524D41-E997-CF67-6DD3-15E88A27D92C}"/>
              </a:ext>
            </a:extLst>
          </p:cNvPr>
          <p:cNvGraphicFramePr/>
          <p:nvPr/>
        </p:nvGraphicFramePr>
        <p:xfrm>
          <a:off x="1517904" y="2697480"/>
          <a:ext cx="7814177" cy="2241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2" name="zero2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645002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전체 만족도 비교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1" name="shp4">
            <a:extLst>
              <a:ext uri="{FF2B5EF4-FFF2-40B4-BE49-F238E27FC236}">
                <a16:creationId xmlns:a16="http://schemas.microsoft.com/office/drawing/2014/main" id="{50903239-CF17-4046-9398-70B2450419E6}"/>
              </a:ext>
            </a:extLst>
          </p:cNvPr>
          <p:cNvGraphicFramePr>
            <a:graphicFrameLocks noGrp="1"/>
          </p:cNvGraphicFramePr>
          <p:nvPr/>
        </p:nvGraphicFramePr>
        <p:xfrm>
          <a:off x="570134" y="4802694"/>
          <a:ext cx="8761948" cy="1485101"/>
        </p:xfrm>
        <a:graphic>
          <a:graphicData uri="http://schemas.openxmlformats.org/drawingml/2006/table">
            <a:tbl>
              <a:tblPr/>
              <a:tblGrid>
                <a:gridCol w="947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889990629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2885431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567135018"/>
                    </a:ext>
                  </a:extLst>
                </a:gridCol>
              </a:tblGrid>
              <a:tr h="296381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en-US" altLang="ko-KR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GAP</a:t>
                      </a:r>
                      <a:endParaRPr kumimoji="1" lang="ko-KR" altLang="en-US" sz="105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해당사업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과천도시공사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7.9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11.7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시설관리공단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4.7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3.5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sp>
        <p:nvSpPr>
          <p:cNvPr id="16" name="zero6">
            <a:extLst>
              <a:ext uri="{FF2B5EF4-FFF2-40B4-BE49-F238E27FC236}">
                <a16:creationId xmlns:a16="http://schemas.microsoft.com/office/drawing/2014/main" id="{E9851CF4-19A7-BBDB-ED75-69C6ECCDE04C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2" name="zero7">
            <a:extLst>
              <a:ext uri="{FF2B5EF4-FFF2-40B4-BE49-F238E27FC236}">
                <a16:creationId xmlns:a16="http://schemas.microsoft.com/office/drawing/2014/main" id="{1CAADEA3-ECB4-E698-C6A7-A693116BE38A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8">
            <a:extLst>
              <a:ext uri="{FF2B5EF4-FFF2-40B4-BE49-F238E27FC236}">
                <a16:creationId xmlns:a16="http://schemas.microsoft.com/office/drawing/2014/main" id="{E1B9D6AF-5055-F099-8A91-FFB0D3EA8A25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0" name="zero9">
            <a:extLst>
              <a:ext uri="{FF2B5EF4-FFF2-40B4-BE49-F238E27FC236}">
                <a16:creationId xmlns:a16="http://schemas.microsoft.com/office/drawing/2014/main" id="{CA1A0882-726F-3590-0910-FDBCFA7225F7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1" name="zero10">
            <a:extLst>
              <a:ext uri="{FF2B5EF4-FFF2-40B4-BE49-F238E27FC236}">
                <a16:creationId xmlns:a16="http://schemas.microsoft.com/office/drawing/2014/main" id="{D10A0D63-6E84-3BC4-62BA-7A4C588F6F22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2" name="shp1">
            <a:extLst>
              <a:ext uri="{FF2B5EF4-FFF2-40B4-BE49-F238E27FC236}">
                <a16:creationId xmlns:a16="http://schemas.microsoft.com/office/drawing/2014/main" id="{CB30E731-C1B1-6426-DD88-24F252038813}"/>
              </a:ext>
            </a:extLst>
          </p:cNvPr>
          <p:cNvSpPr txBox="1"/>
          <p:nvPr/>
        </p:nvSpPr>
        <p:spPr>
          <a:xfrm>
            <a:off x="970570" y="1749024"/>
            <a:ext cx="7351693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수련관 체육시설사업의 종합 만족도는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93.2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수련관 체육시설사업 전체 점수 대비 동일 수준으로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4" name="zero12">
            <a:extLst>
              <a:ext uri="{FF2B5EF4-FFF2-40B4-BE49-F238E27FC236}">
                <a16:creationId xmlns:a16="http://schemas.microsoft.com/office/drawing/2014/main" id="{4FBE1671-F650-E0BD-CF4F-B0A31B178414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5" name="zero13">
            <a:extLst>
              <a:ext uri="{FF2B5EF4-FFF2-40B4-BE49-F238E27FC236}">
                <a16:creationId xmlns:a16="http://schemas.microsoft.com/office/drawing/2014/main" id="{0A5299B0-32BF-9286-82FA-22897E5742C4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E661985B-6C77-6A9C-171B-02884A286655}"/>
              </a:ext>
            </a:extLst>
          </p:cNvPr>
          <p:cNvSpPr txBox="1"/>
          <p:nvPr/>
        </p:nvSpPr>
        <p:spPr>
          <a:xfrm>
            <a:off x="970570" y="2053493"/>
            <a:ext cx="689932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과천도시공사 전체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7.9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높게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시설관리공단 점체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4.0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높게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0" name="zero15">
            <a:extLst>
              <a:ext uri="{FF2B5EF4-FFF2-40B4-BE49-F238E27FC236}">
                <a16:creationId xmlns:a16="http://schemas.microsoft.com/office/drawing/2014/main" id="{FD8E782F-B40B-9DE1-3A95-E45F000F7A5D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" name="zero16">
            <a:extLst>
              <a:ext uri="{FF2B5EF4-FFF2-40B4-BE49-F238E27FC236}">
                <a16:creationId xmlns:a16="http://schemas.microsoft.com/office/drawing/2014/main" id="{2CB37DF7-F33D-5200-0D20-0CD6A654A95C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</p:spTree>
    <p:extLst>
      <p:ext uri="{BB962C8B-B14F-4D97-AF65-F5344CB8AC3E}">
        <p14:creationId xmlns:p14="http://schemas.microsoft.com/office/powerpoint/2010/main" val="336385868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텍스트 개체 틀 8">
            <a:extLst>
              <a:ext uri="{FF2B5EF4-FFF2-40B4-BE49-F238E27FC236}">
                <a16:creationId xmlns:a16="http://schemas.microsoft.com/office/drawing/2014/main" id="{C948CFC9-098B-4B19-A850-C3FB377F83D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4397" y="508425"/>
            <a:ext cx="6321702" cy="459666"/>
          </a:xfrm>
        </p:spPr>
        <p:txBody>
          <a:bodyPr/>
          <a:lstStyle/>
          <a:p>
            <a:r>
              <a:rPr lang="en-US" altLang="ko-KR"/>
              <a:t>2. </a:t>
            </a:r>
            <a:r>
              <a:rPr lang="ko-KR" altLang="en-US"/>
              <a:t>조사 추진 경과</a:t>
            </a:r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3CBC808B-3368-4A04-8D31-8550BD57EC81}"/>
              </a:ext>
            </a:extLst>
          </p:cNvPr>
          <p:cNvCxnSpPr>
            <a:cxnSpLocks/>
          </p:cNvCxnSpPr>
          <p:nvPr/>
        </p:nvCxnSpPr>
        <p:spPr>
          <a:xfrm>
            <a:off x="0" y="1296797"/>
            <a:ext cx="9125712" cy="0"/>
          </a:xfrm>
          <a:prstGeom prst="line">
            <a:avLst/>
          </a:prstGeom>
          <a:ln w="22225">
            <a:solidFill>
              <a:schemeClr val="bg1">
                <a:lumMod val="6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원호 24">
            <a:extLst>
              <a:ext uri="{FF2B5EF4-FFF2-40B4-BE49-F238E27FC236}">
                <a16:creationId xmlns:a16="http://schemas.microsoft.com/office/drawing/2014/main" id="{867B9967-54FC-416F-8EAB-E421D709C2BA}"/>
              </a:ext>
            </a:extLst>
          </p:cNvPr>
          <p:cNvSpPr/>
          <p:nvPr/>
        </p:nvSpPr>
        <p:spPr>
          <a:xfrm>
            <a:off x="8898128" y="1296797"/>
            <a:ext cx="431400" cy="431400"/>
          </a:xfrm>
          <a:prstGeom prst="arc">
            <a:avLst/>
          </a:prstGeom>
          <a:ln w="22225">
            <a:solidFill>
              <a:schemeClr val="bg1">
                <a:lumMod val="6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6" name="직선 연결선 25">
            <a:extLst>
              <a:ext uri="{FF2B5EF4-FFF2-40B4-BE49-F238E27FC236}">
                <a16:creationId xmlns:a16="http://schemas.microsoft.com/office/drawing/2014/main" id="{AC971741-C7FD-4B70-933C-5FB007EB8648}"/>
              </a:ext>
            </a:extLst>
          </p:cNvPr>
          <p:cNvCxnSpPr>
            <a:cxnSpLocks/>
          </p:cNvCxnSpPr>
          <p:nvPr/>
        </p:nvCxnSpPr>
        <p:spPr>
          <a:xfrm flipV="1">
            <a:off x="9329527" y="1511047"/>
            <a:ext cx="0" cy="2969513"/>
          </a:xfrm>
          <a:prstGeom prst="line">
            <a:avLst/>
          </a:prstGeom>
          <a:ln w="22225">
            <a:solidFill>
              <a:schemeClr val="bg1">
                <a:lumMod val="6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7629FB40-953E-44F9-8549-04F11E421EBC}"/>
              </a:ext>
            </a:extLst>
          </p:cNvPr>
          <p:cNvSpPr txBox="1"/>
          <p:nvPr/>
        </p:nvSpPr>
        <p:spPr>
          <a:xfrm>
            <a:off x="809624" y="2063150"/>
            <a:ext cx="2564512" cy="929539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2024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지방공기업 경영평가 기본계획 확정</a:t>
            </a:r>
          </a:p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조사 </a:t>
            </a:r>
            <a:r>
              <a:rPr lang="ko-KR" altLang="en-US" sz="1100" spc="-70" dirty="0" err="1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표본수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및 리스트 제출</a:t>
            </a: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0AC23E89-713A-456D-964E-3FD6CE362078}"/>
              </a:ext>
            </a:extLst>
          </p:cNvPr>
          <p:cNvSpPr/>
          <p:nvPr/>
        </p:nvSpPr>
        <p:spPr>
          <a:xfrm>
            <a:off x="2074523" y="1249250"/>
            <a:ext cx="86396" cy="88745"/>
          </a:xfrm>
          <a:prstGeom prst="ellipse">
            <a:avLst/>
          </a:prstGeom>
          <a:solidFill>
            <a:srgbClr val="093B6D"/>
          </a:solidFill>
          <a:ln w="22225">
            <a:solidFill>
              <a:schemeClr val="bg1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7AC8CA20-5B97-4FA6-8646-55A04015033D}"/>
              </a:ext>
            </a:extLst>
          </p:cNvPr>
          <p:cNvSpPr/>
          <p:nvPr/>
        </p:nvSpPr>
        <p:spPr>
          <a:xfrm>
            <a:off x="7719553" y="1249250"/>
            <a:ext cx="86396" cy="88745"/>
          </a:xfrm>
          <a:prstGeom prst="ellipse">
            <a:avLst/>
          </a:prstGeom>
          <a:solidFill>
            <a:srgbClr val="093B6D"/>
          </a:solidFill>
          <a:ln w="22225">
            <a:solidFill>
              <a:schemeClr val="bg1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9B6D667D-BC8D-4352-A1C6-4342CFA4CF15}"/>
              </a:ext>
            </a:extLst>
          </p:cNvPr>
          <p:cNvSpPr/>
          <p:nvPr/>
        </p:nvSpPr>
        <p:spPr>
          <a:xfrm>
            <a:off x="4897038" y="1249250"/>
            <a:ext cx="86396" cy="88745"/>
          </a:xfrm>
          <a:prstGeom prst="ellipse">
            <a:avLst/>
          </a:prstGeom>
          <a:solidFill>
            <a:srgbClr val="093B6D"/>
          </a:solidFill>
          <a:ln w="22225">
            <a:solidFill>
              <a:schemeClr val="bg1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3E8C4774-675E-44B0-ACB9-C450B6AE747D}"/>
              </a:ext>
            </a:extLst>
          </p:cNvPr>
          <p:cNvSpPr/>
          <p:nvPr/>
        </p:nvSpPr>
        <p:spPr>
          <a:xfrm flipH="1">
            <a:off x="809624" y="1565718"/>
            <a:ext cx="2616193" cy="364276"/>
          </a:xfrm>
          <a:prstGeom prst="roundRect">
            <a:avLst>
              <a:gd name="adj" fmla="val 27408"/>
            </a:avLst>
          </a:prstGeom>
          <a:solidFill>
            <a:srgbClr val="093B6D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3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4D9893D-0461-4981-9A93-C78B1A91391D}"/>
              </a:ext>
            </a:extLst>
          </p:cNvPr>
          <p:cNvSpPr txBox="1"/>
          <p:nvPr/>
        </p:nvSpPr>
        <p:spPr>
          <a:xfrm>
            <a:off x="1708795" y="1601661"/>
            <a:ext cx="817853" cy="29238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889528">
              <a:defRPr/>
            </a:pPr>
            <a:r>
              <a:rPr lang="en-US" altLang="ko-KR" sz="1300" b="1" spc="-5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2024.05</a:t>
            </a:r>
            <a:endParaRPr lang="ko-KR" altLang="en-US" sz="1300" b="1" spc="-50" dirty="0">
              <a:ln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292126C-FF03-462F-AC75-17AE4D663EFA}"/>
              </a:ext>
            </a:extLst>
          </p:cNvPr>
          <p:cNvSpPr/>
          <p:nvPr/>
        </p:nvSpPr>
        <p:spPr>
          <a:xfrm flipH="1">
            <a:off x="6454654" y="1565718"/>
            <a:ext cx="2616193" cy="364276"/>
          </a:xfrm>
          <a:prstGeom prst="roundRect">
            <a:avLst>
              <a:gd name="adj" fmla="val 27408"/>
            </a:avLst>
          </a:prstGeom>
          <a:solidFill>
            <a:srgbClr val="093B6D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3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11C0457-EEB2-4E17-B7E9-C8814E039924}"/>
              </a:ext>
            </a:extLst>
          </p:cNvPr>
          <p:cNvSpPr txBox="1"/>
          <p:nvPr/>
        </p:nvSpPr>
        <p:spPr>
          <a:xfrm>
            <a:off x="7160993" y="1601661"/>
            <a:ext cx="1203516" cy="29238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889528">
              <a:defRPr/>
            </a:pPr>
            <a:r>
              <a:rPr lang="en-US" altLang="ko-KR" sz="1300" b="1" spc="-5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2024. 07 ~ 10</a:t>
            </a:r>
          </a:p>
        </p:txBody>
      </p:sp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70070D72-485E-47D9-A474-0BC7E722CDC3}"/>
              </a:ext>
            </a:extLst>
          </p:cNvPr>
          <p:cNvSpPr/>
          <p:nvPr/>
        </p:nvSpPr>
        <p:spPr>
          <a:xfrm flipH="1">
            <a:off x="3632139" y="1565718"/>
            <a:ext cx="2616193" cy="364276"/>
          </a:xfrm>
          <a:prstGeom prst="roundRect">
            <a:avLst>
              <a:gd name="adj" fmla="val 27408"/>
            </a:avLst>
          </a:prstGeom>
          <a:solidFill>
            <a:srgbClr val="093B6D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3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A971F3B4-9601-4C3C-AC1F-C6F05B682A37}"/>
              </a:ext>
            </a:extLst>
          </p:cNvPr>
          <p:cNvSpPr txBox="1"/>
          <p:nvPr/>
        </p:nvSpPr>
        <p:spPr>
          <a:xfrm>
            <a:off x="4531310" y="1601661"/>
            <a:ext cx="817853" cy="29238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889528">
              <a:defRPr/>
            </a:pPr>
            <a:r>
              <a:rPr lang="en-US" altLang="ko-KR" sz="1300" b="1" spc="-5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2024.06</a:t>
            </a:r>
            <a:endParaRPr lang="ko-KR" altLang="en-US" sz="1300" b="1" spc="-50" dirty="0">
              <a:ln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1C941BB8-AC15-4B9A-B7CC-0AA9FEA1C58E}"/>
              </a:ext>
            </a:extLst>
          </p:cNvPr>
          <p:cNvSpPr txBox="1"/>
          <p:nvPr/>
        </p:nvSpPr>
        <p:spPr>
          <a:xfrm>
            <a:off x="3632139" y="2063150"/>
            <a:ext cx="2564512" cy="929539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2024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지방공기업 경영평가 고객만족도 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조사 주간사업자 선정</a:t>
            </a:r>
            <a:endParaRPr lang="en-US" altLang="ko-KR" sz="11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2024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년 지방공기업 경영평가 고객만족도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조사 워크숍 개최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온라인 </a:t>
            </a:r>
            <a:r>
              <a:rPr lang="ko-KR" altLang="en-US" sz="1100" spc="-70" dirty="0" err="1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비대면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진행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  <a:endParaRPr lang="ko-KR" altLang="en-US" sz="11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80956AA-0415-409C-85D5-46F46BD2321E}"/>
              </a:ext>
            </a:extLst>
          </p:cNvPr>
          <p:cNvSpPr txBox="1"/>
          <p:nvPr/>
        </p:nvSpPr>
        <p:spPr>
          <a:xfrm>
            <a:off x="6454653" y="2063151"/>
            <a:ext cx="2727447" cy="1765900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7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상수도사업 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(122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 기관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</a:t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하수도사업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(104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 기관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 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고객만족도 조사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전화조사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</a:t>
            </a:r>
          </a:p>
          <a:p>
            <a:pPr marL="162000" lvl="0" indent="-162000" defTabSz="889528">
              <a:lnSpc>
                <a:spcPct val="112000"/>
              </a:lnSpc>
              <a:spcAft>
                <a:spcPts val="7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도시철도사업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(6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 기관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 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고객만족도 조사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(1:1 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개별 면접조사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</a:t>
            </a:r>
          </a:p>
          <a:p>
            <a:pPr marL="162000" lvl="0" indent="-162000" defTabSz="889528">
              <a:lnSpc>
                <a:spcPct val="112000"/>
              </a:lnSpc>
              <a:spcAft>
                <a:spcPts val="7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도시개발공사 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(15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 기관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시설관리공단 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(98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 기관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</a:t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특정공사공단 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(15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 기관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</a:t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관광공사 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(7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 기관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</a:t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환경시설공단 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(17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 기관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 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고객만족도 조사 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(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전화조사 및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1:1 </a:t>
            </a:r>
            <a:r>
              <a:rPr lang="ko-KR" altLang="en-US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개별 면접조사</a:t>
            </a:r>
            <a:r>
              <a:rPr lang="en-US" altLang="ko-KR" sz="11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  <a:alpha val="70000"/>
                  </a:schemeClr>
                </a:solidFill>
                <a:latin typeface="+mn-ea"/>
              </a:rPr>
              <a:t>)</a:t>
            </a:r>
          </a:p>
        </p:txBody>
      </p:sp>
      <p:cxnSp>
        <p:nvCxnSpPr>
          <p:cNvPr id="104" name="직선 연결선 103">
            <a:extLst>
              <a:ext uri="{FF2B5EF4-FFF2-40B4-BE49-F238E27FC236}">
                <a16:creationId xmlns:a16="http://schemas.microsoft.com/office/drawing/2014/main" id="{B838B70D-A794-4304-A66C-E0732E9FFECC}"/>
              </a:ext>
            </a:extLst>
          </p:cNvPr>
          <p:cNvCxnSpPr>
            <a:cxnSpLocks/>
          </p:cNvCxnSpPr>
          <p:nvPr/>
        </p:nvCxnSpPr>
        <p:spPr>
          <a:xfrm>
            <a:off x="2117721" y="1346073"/>
            <a:ext cx="0" cy="213646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>
            <a:extLst>
              <a:ext uri="{FF2B5EF4-FFF2-40B4-BE49-F238E27FC236}">
                <a16:creationId xmlns:a16="http://schemas.microsoft.com/office/drawing/2014/main" id="{05BDE81F-C9F5-460B-A60B-EC437A9B448C}"/>
              </a:ext>
            </a:extLst>
          </p:cNvPr>
          <p:cNvCxnSpPr>
            <a:cxnSpLocks/>
          </p:cNvCxnSpPr>
          <p:nvPr/>
        </p:nvCxnSpPr>
        <p:spPr>
          <a:xfrm>
            <a:off x="4940236" y="1346073"/>
            <a:ext cx="0" cy="213646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>
            <a:extLst>
              <a:ext uri="{FF2B5EF4-FFF2-40B4-BE49-F238E27FC236}">
                <a16:creationId xmlns:a16="http://schemas.microsoft.com/office/drawing/2014/main" id="{61A0DCD5-F02F-4FF1-BDA9-75EB6768BD16}"/>
              </a:ext>
            </a:extLst>
          </p:cNvPr>
          <p:cNvCxnSpPr>
            <a:cxnSpLocks/>
          </p:cNvCxnSpPr>
          <p:nvPr/>
        </p:nvCxnSpPr>
        <p:spPr>
          <a:xfrm>
            <a:off x="7762750" y="1346073"/>
            <a:ext cx="0" cy="213646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B404A672-09D1-4A8F-A0FF-E63B31E1F2D4}"/>
              </a:ext>
            </a:extLst>
          </p:cNvPr>
          <p:cNvSpPr/>
          <p:nvPr/>
        </p:nvSpPr>
        <p:spPr>
          <a:xfrm rot="16200000">
            <a:off x="6338590" y="1209776"/>
            <a:ext cx="47946" cy="1763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이등변 삼각형 109">
            <a:extLst>
              <a:ext uri="{FF2B5EF4-FFF2-40B4-BE49-F238E27FC236}">
                <a16:creationId xmlns:a16="http://schemas.microsoft.com/office/drawing/2014/main" id="{91157A44-4105-4885-89FE-F6F32A15EC83}"/>
              </a:ext>
            </a:extLst>
          </p:cNvPr>
          <p:cNvSpPr/>
          <p:nvPr/>
        </p:nvSpPr>
        <p:spPr>
          <a:xfrm rot="5400000">
            <a:off x="6422123" y="1273938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이등변 삼각형 110">
            <a:extLst>
              <a:ext uri="{FF2B5EF4-FFF2-40B4-BE49-F238E27FC236}">
                <a16:creationId xmlns:a16="http://schemas.microsoft.com/office/drawing/2014/main" id="{98D3946D-76B5-4EE0-B5B1-DFE30CD21EB9}"/>
              </a:ext>
            </a:extLst>
          </p:cNvPr>
          <p:cNvSpPr/>
          <p:nvPr/>
        </p:nvSpPr>
        <p:spPr>
          <a:xfrm rot="5400000">
            <a:off x="6336779" y="1273938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이등변 삼각형 111">
            <a:extLst>
              <a:ext uri="{FF2B5EF4-FFF2-40B4-BE49-F238E27FC236}">
                <a16:creationId xmlns:a16="http://schemas.microsoft.com/office/drawing/2014/main" id="{6DFC7E6F-55D0-4EA3-B5EB-BE47D19335F8}"/>
              </a:ext>
            </a:extLst>
          </p:cNvPr>
          <p:cNvSpPr/>
          <p:nvPr/>
        </p:nvSpPr>
        <p:spPr>
          <a:xfrm rot="5400000">
            <a:off x="6251435" y="1273938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929B638F-D010-4685-8B90-C3A5EFEA993B}"/>
              </a:ext>
            </a:extLst>
          </p:cNvPr>
          <p:cNvSpPr/>
          <p:nvPr/>
        </p:nvSpPr>
        <p:spPr>
          <a:xfrm rot="16200000">
            <a:off x="3502165" y="1209776"/>
            <a:ext cx="47946" cy="1763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이등변 삼각형 115">
            <a:extLst>
              <a:ext uri="{FF2B5EF4-FFF2-40B4-BE49-F238E27FC236}">
                <a16:creationId xmlns:a16="http://schemas.microsoft.com/office/drawing/2014/main" id="{7A1D9084-DC05-4535-AA15-617664E2D5A5}"/>
              </a:ext>
            </a:extLst>
          </p:cNvPr>
          <p:cNvSpPr/>
          <p:nvPr/>
        </p:nvSpPr>
        <p:spPr>
          <a:xfrm rot="5400000">
            <a:off x="3585698" y="1273938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7" name="이등변 삼각형 116">
            <a:extLst>
              <a:ext uri="{FF2B5EF4-FFF2-40B4-BE49-F238E27FC236}">
                <a16:creationId xmlns:a16="http://schemas.microsoft.com/office/drawing/2014/main" id="{47095B06-86BC-4EB6-81C1-18EF1306D946}"/>
              </a:ext>
            </a:extLst>
          </p:cNvPr>
          <p:cNvSpPr/>
          <p:nvPr/>
        </p:nvSpPr>
        <p:spPr>
          <a:xfrm rot="5400000">
            <a:off x="3500354" y="1273938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이등변 삼각형 117">
            <a:extLst>
              <a:ext uri="{FF2B5EF4-FFF2-40B4-BE49-F238E27FC236}">
                <a16:creationId xmlns:a16="http://schemas.microsoft.com/office/drawing/2014/main" id="{74C358F6-015E-42FC-A27B-A6B76EC1B690}"/>
              </a:ext>
            </a:extLst>
          </p:cNvPr>
          <p:cNvSpPr/>
          <p:nvPr/>
        </p:nvSpPr>
        <p:spPr>
          <a:xfrm rot="5400000">
            <a:off x="3415010" y="1273938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원호 47">
            <a:extLst>
              <a:ext uri="{FF2B5EF4-FFF2-40B4-BE49-F238E27FC236}">
                <a16:creationId xmlns:a16="http://schemas.microsoft.com/office/drawing/2014/main" id="{02C25FD6-2043-47F7-8CCB-EA398F83F937}"/>
              </a:ext>
            </a:extLst>
          </p:cNvPr>
          <p:cNvSpPr/>
          <p:nvPr/>
        </p:nvSpPr>
        <p:spPr>
          <a:xfrm flipV="1">
            <a:off x="8898128" y="4248468"/>
            <a:ext cx="431400" cy="431400"/>
          </a:xfrm>
          <a:prstGeom prst="arc">
            <a:avLst/>
          </a:prstGeom>
          <a:ln w="22225">
            <a:solidFill>
              <a:schemeClr val="bg1">
                <a:lumMod val="6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1C28B161-EED5-4566-A51E-D856572E8468}"/>
              </a:ext>
            </a:extLst>
          </p:cNvPr>
          <p:cNvCxnSpPr>
            <a:cxnSpLocks/>
          </p:cNvCxnSpPr>
          <p:nvPr/>
        </p:nvCxnSpPr>
        <p:spPr>
          <a:xfrm flipH="1">
            <a:off x="800100" y="4679868"/>
            <a:ext cx="8324851" cy="0"/>
          </a:xfrm>
          <a:prstGeom prst="line">
            <a:avLst/>
          </a:prstGeom>
          <a:ln w="22225">
            <a:solidFill>
              <a:schemeClr val="bg1">
                <a:lumMod val="6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원호 49">
            <a:extLst>
              <a:ext uri="{FF2B5EF4-FFF2-40B4-BE49-F238E27FC236}">
                <a16:creationId xmlns:a16="http://schemas.microsoft.com/office/drawing/2014/main" id="{A182875A-86C3-4025-B66F-B578149167EC}"/>
              </a:ext>
            </a:extLst>
          </p:cNvPr>
          <p:cNvSpPr/>
          <p:nvPr/>
        </p:nvSpPr>
        <p:spPr>
          <a:xfrm rot="10800000" flipV="1">
            <a:off x="585788" y="4679868"/>
            <a:ext cx="431400" cy="431400"/>
          </a:xfrm>
          <a:prstGeom prst="arc">
            <a:avLst/>
          </a:prstGeom>
          <a:ln w="22225">
            <a:solidFill>
              <a:schemeClr val="bg1">
                <a:lumMod val="6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6FDA5E40-00DB-449C-ADA8-77CEE1F404CD}"/>
              </a:ext>
            </a:extLst>
          </p:cNvPr>
          <p:cNvSpPr txBox="1"/>
          <p:nvPr/>
        </p:nvSpPr>
        <p:spPr>
          <a:xfrm>
            <a:off x="809624" y="5450240"/>
            <a:ext cx="2448230" cy="929539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2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지방공기업 경영평가 고객만족도 조사</a:t>
            </a:r>
            <a:br>
              <a:rPr lang="ko-KR" altLang="en-US" sz="12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2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기관별 </a:t>
            </a:r>
            <a:r>
              <a:rPr lang="ko-KR" altLang="en-US" sz="120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피드백 보고서 제출</a:t>
            </a:r>
          </a:p>
        </p:txBody>
      </p:sp>
      <p:sp>
        <p:nvSpPr>
          <p:cNvPr id="122" name="타원 121">
            <a:extLst>
              <a:ext uri="{FF2B5EF4-FFF2-40B4-BE49-F238E27FC236}">
                <a16:creationId xmlns:a16="http://schemas.microsoft.com/office/drawing/2014/main" id="{23E0834D-C2CE-4BB3-AAB9-65439359001B}"/>
              </a:ext>
            </a:extLst>
          </p:cNvPr>
          <p:cNvSpPr/>
          <p:nvPr/>
        </p:nvSpPr>
        <p:spPr>
          <a:xfrm>
            <a:off x="2074523" y="4636340"/>
            <a:ext cx="86396" cy="88745"/>
          </a:xfrm>
          <a:prstGeom prst="ellipse">
            <a:avLst/>
          </a:prstGeom>
          <a:solidFill>
            <a:srgbClr val="0F5BAA"/>
          </a:solidFill>
          <a:ln w="22225">
            <a:solidFill>
              <a:schemeClr val="bg1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9A4EFA7D-E4A5-4ED8-A1E5-4D9531A4F053}"/>
              </a:ext>
            </a:extLst>
          </p:cNvPr>
          <p:cNvSpPr/>
          <p:nvPr/>
        </p:nvSpPr>
        <p:spPr>
          <a:xfrm flipH="1">
            <a:off x="809624" y="4952808"/>
            <a:ext cx="2616193" cy="364276"/>
          </a:xfrm>
          <a:prstGeom prst="roundRect">
            <a:avLst>
              <a:gd name="adj" fmla="val 27408"/>
            </a:avLst>
          </a:prstGeom>
          <a:solidFill>
            <a:srgbClr val="0F5BAA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3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4FB3B35C-E17F-4A07-AC56-34D06E3B71BA}"/>
              </a:ext>
            </a:extLst>
          </p:cNvPr>
          <p:cNvSpPr txBox="1"/>
          <p:nvPr/>
        </p:nvSpPr>
        <p:spPr>
          <a:xfrm>
            <a:off x="1665513" y="4988751"/>
            <a:ext cx="904414" cy="29238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889528">
              <a:defRPr/>
            </a:pPr>
            <a:r>
              <a:rPr lang="en-US" altLang="ko-KR" sz="1300" b="1" spc="-5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2024. 12 </a:t>
            </a:r>
          </a:p>
        </p:txBody>
      </p:sp>
      <p:cxnSp>
        <p:nvCxnSpPr>
          <p:cNvPr id="130" name="직선 연결선 129">
            <a:extLst>
              <a:ext uri="{FF2B5EF4-FFF2-40B4-BE49-F238E27FC236}">
                <a16:creationId xmlns:a16="http://schemas.microsoft.com/office/drawing/2014/main" id="{5BBBE914-7B70-4C91-ABF0-1C29CBE24B58}"/>
              </a:ext>
            </a:extLst>
          </p:cNvPr>
          <p:cNvCxnSpPr>
            <a:cxnSpLocks/>
          </p:cNvCxnSpPr>
          <p:nvPr/>
        </p:nvCxnSpPr>
        <p:spPr>
          <a:xfrm>
            <a:off x="2117721" y="4733163"/>
            <a:ext cx="0" cy="213646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타원 123">
            <a:extLst>
              <a:ext uri="{FF2B5EF4-FFF2-40B4-BE49-F238E27FC236}">
                <a16:creationId xmlns:a16="http://schemas.microsoft.com/office/drawing/2014/main" id="{956F5E9E-5848-4CAE-83F6-0D961738E002}"/>
              </a:ext>
            </a:extLst>
          </p:cNvPr>
          <p:cNvSpPr/>
          <p:nvPr/>
        </p:nvSpPr>
        <p:spPr>
          <a:xfrm>
            <a:off x="4897038" y="4636340"/>
            <a:ext cx="86396" cy="88745"/>
          </a:xfrm>
          <a:prstGeom prst="ellipse">
            <a:avLst/>
          </a:prstGeom>
          <a:solidFill>
            <a:srgbClr val="0F5BAA"/>
          </a:solidFill>
          <a:ln w="22225">
            <a:solidFill>
              <a:schemeClr val="bg1"/>
            </a:solidFill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3577C2C9-64BC-4D18-AE80-4DA7C2FE0170}"/>
              </a:ext>
            </a:extLst>
          </p:cNvPr>
          <p:cNvSpPr/>
          <p:nvPr/>
        </p:nvSpPr>
        <p:spPr>
          <a:xfrm flipH="1">
            <a:off x="3632139" y="4952808"/>
            <a:ext cx="2616193" cy="364276"/>
          </a:xfrm>
          <a:prstGeom prst="roundRect">
            <a:avLst>
              <a:gd name="adj" fmla="val 27408"/>
            </a:avLst>
          </a:prstGeom>
          <a:solidFill>
            <a:srgbClr val="0F5BAA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3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4F526A9E-478A-4154-95E3-A002DA06A776}"/>
              </a:ext>
            </a:extLst>
          </p:cNvPr>
          <p:cNvSpPr txBox="1"/>
          <p:nvPr/>
        </p:nvSpPr>
        <p:spPr>
          <a:xfrm>
            <a:off x="4509670" y="4988751"/>
            <a:ext cx="861133" cy="29238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defTabSz="889528">
              <a:defRPr/>
            </a:pPr>
            <a:r>
              <a:rPr lang="en-US" altLang="ko-KR" sz="1300" b="1" spc="-5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2024. 10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262B0AA1-C86E-4F19-89D5-35DD431265C6}"/>
              </a:ext>
            </a:extLst>
          </p:cNvPr>
          <p:cNvSpPr txBox="1"/>
          <p:nvPr/>
        </p:nvSpPr>
        <p:spPr>
          <a:xfrm>
            <a:off x="3632139" y="5450240"/>
            <a:ext cx="2448230" cy="929539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2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지방공기업 경영평가 고객만족도 조사</a:t>
            </a:r>
            <a:br>
              <a:rPr lang="ko-KR" altLang="en-US" sz="12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200" b="1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결과 보고</a:t>
            </a:r>
          </a:p>
        </p:txBody>
      </p:sp>
      <p:cxnSp>
        <p:nvCxnSpPr>
          <p:cNvPr id="131" name="직선 연결선 130">
            <a:extLst>
              <a:ext uri="{FF2B5EF4-FFF2-40B4-BE49-F238E27FC236}">
                <a16:creationId xmlns:a16="http://schemas.microsoft.com/office/drawing/2014/main" id="{AB07595A-6D5E-4C5F-944D-3138695D31FD}"/>
              </a:ext>
            </a:extLst>
          </p:cNvPr>
          <p:cNvCxnSpPr>
            <a:cxnSpLocks/>
          </p:cNvCxnSpPr>
          <p:nvPr/>
        </p:nvCxnSpPr>
        <p:spPr>
          <a:xfrm>
            <a:off x="4940236" y="4733163"/>
            <a:ext cx="0" cy="213646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>
            <a:extLst>
              <a:ext uri="{FF2B5EF4-FFF2-40B4-BE49-F238E27FC236}">
                <a16:creationId xmlns:a16="http://schemas.microsoft.com/office/drawing/2014/main" id="{D0E518AE-CBC6-4951-9371-5C8589F4B00C}"/>
              </a:ext>
            </a:extLst>
          </p:cNvPr>
          <p:cNvCxnSpPr>
            <a:cxnSpLocks/>
          </p:cNvCxnSpPr>
          <p:nvPr/>
        </p:nvCxnSpPr>
        <p:spPr>
          <a:xfrm flipV="1">
            <a:off x="585787" y="4898390"/>
            <a:ext cx="0" cy="1401826"/>
          </a:xfrm>
          <a:prstGeom prst="line">
            <a:avLst/>
          </a:prstGeom>
          <a:ln w="22225">
            <a:solidFill>
              <a:schemeClr val="bg1">
                <a:lumMod val="65000"/>
              </a:schemeClr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3190D52D-91E5-4A23-A233-6919D2A5E75A}"/>
              </a:ext>
            </a:extLst>
          </p:cNvPr>
          <p:cNvSpPr/>
          <p:nvPr/>
        </p:nvSpPr>
        <p:spPr>
          <a:xfrm>
            <a:off x="9307146" y="2897306"/>
            <a:ext cx="47946" cy="1763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이등변 삼각형 196">
            <a:extLst>
              <a:ext uri="{FF2B5EF4-FFF2-40B4-BE49-F238E27FC236}">
                <a16:creationId xmlns:a16="http://schemas.microsoft.com/office/drawing/2014/main" id="{2C5E7AEC-296B-4CD3-85A0-3C2721197446}"/>
              </a:ext>
            </a:extLst>
          </p:cNvPr>
          <p:cNvSpPr/>
          <p:nvPr/>
        </p:nvSpPr>
        <p:spPr>
          <a:xfrm rot="10800000">
            <a:off x="9302494" y="3049652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이등변 삼각형 197">
            <a:extLst>
              <a:ext uri="{FF2B5EF4-FFF2-40B4-BE49-F238E27FC236}">
                <a16:creationId xmlns:a16="http://schemas.microsoft.com/office/drawing/2014/main" id="{E4E9EEFC-2CD5-46F2-9D9B-35F6F2A7051C}"/>
              </a:ext>
            </a:extLst>
          </p:cNvPr>
          <p:cNvSpPr/>
          <p:nvPr/>
        </p:nvSpPr>
        <p:spPr>
          <a:xfrm rot="10800000">
            <a:off x="9302494" y="2964309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이등변 삼각형 198">
            <a:extLst>
              <a:ext uri="{FF2B5EF4-FFF2-40B4-BE49-F238E27FC236}">
                <a16:creationId xmlns:a16="http://schemas.microsoft.com/office/drawing/2014/main" id="{66F8EB3D-C0F1-4849-86F4-3F4C8C706D98}"/>
              </a:ext>
            </a:extLst>
          </p:cNvPr>
          <p:cNvSpPr/>
          <p:nvPr/>
        </p:nvSpPr>
        <p:spPr>
          <a:xfrm rot="10800000">
            <a:off x="9302494" y="2878965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직사각형 207">
            <a:extLst>
              <a:ext uri="{FF2B5EF4-FFF2-40B4-BE49-F238E27FC236}">
                <a16:creationId xmlns:a16="http://schemas.microsoft.com/office/drawing/2014/main" id="{A1EDD6C4-F143-4A00-AD30-8A9A6FBB5331}"/>
              </a:ext>
            </a:extLst>
          </p:cNvPr>
          <p:cNvSpPr/>
          <p:nvPr/>
        </p:nvSpPr>
        <p:spPr>
          <a:xfrm rot="5400000" flipH="1">
            <a:off x="6344272" y="4589913"/>
            <a:ext cx="47946" cy="1763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0" name="이등변 삼각형 209">
            <a:extLst>
              <a:ext uri="{FF2B5EF4-FFF2-40B4-BE49-F238E27FC236}">
                <a16:creationId xmlns:a16="http://schemas.microsoft.com/office/drawing/2014/main" id="{9D177CB4-4D4A-4C20-BA0B-240446BCC923}"/>
              </a:ext>
            </a:extLst>
          </p:cNvPr>
          <p:cNvSpPr/>
          <p:nvPr/>
        </p:nvSpPr>
        <p:spPr>
          <a:xfrm rot="16200000" flipH="1">
            <a:off x="6251435" y="4654075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이등변 삼각형 210">
            <a:extLst>
              <a:ext uri="{FF2B5EF4-FFF2-40B4-BE49-F238E27FC236}">
                <a16:creationId xmlns:a16="http://schemas.microsoft.com/office/drawing/2014/main" id="{23037A51-21C3-47EE-AB4B-FCF870F51103}"/>
              </a:ext>
            </a:extLst>
          </p:cNvPr>
          <p:cNvSpPr/>
          <p:nvPr/>
        </p:nvSpPr>
        <p:spPr>
          <a:xfrm rot="16200000" flipH="1">
            <a:off x="6336779" y="4654075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2" name="이등변 삼각형 211">
            <a:extLst>
              <a:ext uri="{FF2B5EF4-FFF2-40B4-BE49-F238E27FC236}">
                <a16:creationId xmlns:a16="http://schemas.microsoft.com/office/drawing/2014/main" id="{6A2BC48C-F3A1-432D-A159-BDACBC80DD2E}"/>
              </a:ext>
            </a:extLst>
          </p:cNvPr>
          <p:cNvSpPr/>
          <p:nvPr/>
        </p:nvSpPr>
        <p:spPr>
          <a:xfrm rot="16200000" flipH="1">
            <a:off x="6422123" y="4654075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4CC74019-7CDD-40E8-9E75-76C00D3C40DD}"/>
              </a:ext>
            </a:extLst>
          </p:cNvPr>
          <p:cNvSpPr/>
          <p:nvPr/>
        </p:nvSpPr>
        <p:spPr>
          <a:xfrm rot="5400000" flipH="1">
            <a:off x="3507846" y="4589913"/>
            <a:ext cx="47946" cy="1763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이등변 삼각형 215">
            <a:extLst>
              <a:ext uri="{FF2B5EF4-FFF2-40B4-BE49-F238E27FC236}">
                <a16:creationId xmlns:a16="http://schemas.microsoft.com/office/drawing/2014/main" id="{F571C697-7558-43EC-952E-914B955E7408}"/>
              </a:ext>
            </a:extLst>
          </p:cNvPr>
          <p:cNvSpPr/>
          <p:nvPr/>
        </p:nvSpPr>
        <p:spPr>
          <a:xfrm rot="16200000" flipH="1">
            <a:off x="3415009" y="4654075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이등변 삼각형 216">
            <a:extLst>
              <a:ext uri="{FF2B5EF4-FFF2-40B4-BE49-F238E27FC236}">
                <a16:creationId xmlns:a16="http://schemas.microsoft.com/office/drawing/2014/main" id="{42112173-1B01-4174-B439-DB21627EE2F7}"/>
              </a:ext>
            </a:extLst>
          </p:cNvPr>
          <p:cNvSpPr/>
          <p:nvPr/>
        </p:nvSpPr>
        <p:spPr>
          <a:xfrm rot="16200000" flipH="1">
            <a:off x="3500353" y="4654075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이등변 삼각형 217">
            <a:extLst>
              <a:ext uri="{FF2B5EF4-FFF2-40B4-BE49-F238E27FC236}">
                <a16:creationId xmlns:a16="http://schemas.microsoft.com/office/drawing/2014/main" id="{9215419C-7F4E-4941-83B3-D45B5F9C2981}"/>
              </a:ext>
            </a:extLst>
          </p:cNvPr>
          <p:cNvSpPr/>
          <p:nvPr/>
        </p:nvSpPr>
        <p:spPr>
          <a:xfrm rot="16200000" flipH="1">
            <a:off x="3585697" y="4654075"/>
            <a:ext cx="57250" cy="48048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2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23" name="그림 222">
            <a:extLst>
              <a:ext uri="{FF2B5EF4-FFF2-40B4-BE49-F238E27FC236}">
                <a16:creationId xmlns:a16="http://schemas.microsoft.com/office/drawing/2014/main" id="{16ACBB35-E520-489C-9D29-81E722AC100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5072" t="34467" r="61313" b="24336"/>
          <a:stretch/>
        </p:blipFill>
        <p:spPr>
          <a:xfrm>
            <a:off x="7223760" y="3525495"/>
            <a:ext cx="2682240" cy="3332506"/>
          </a:xfrm>
          <a:prstGeom prst="rect">
            <a:avLst/>
          </a:prstGeom>
        </p:spPr>
      </p:pic>
      <p:sp>
        <p:nvSpPr>
          <p:cNvPr id="224" name="TextBox 223">
            <a:extLst>
              <a:ext uri="{FF2B5EF4-FFF2-40B4-BE49-F238E27FC236}">
                <a16:creationId xmlns:a16="http://schemas.microsoft.com/office/drawing/2014/main" id="{EEC31A8E-9F7C-44BA-898D-CB143E21845C}"/>
              </a:ext>
            </a:extLst>
          </p:cNvPr>
          <p:cNvSpPr txBox="1"/>
          <p:nvPr/>
        </p:nvSpPr>
        <p:spPr>
          <a:xfrm>
            <a:off x="9377783" y="6488711"/>
            <a:ext cx="312906" cy="21544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fld id="{A57535AF-C831-45B1-BAEF-258D9563146B}" type="slidenum">
              <a:rPr lang="en-US" altLang="ko-KR" sz="800" smtClean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r"/>
              <a:t>6</a:t>
            </a:fld>
            <a:endParaRPr lang="ko-KR" altLang="en-US" sz="800">
              <a:ln w="3175">
                <a:solidFill>
                  <a:schemeClr val="tx1">
                    <a:lumMod val="65000"/>
                    <a:lumOff val="35000"/>
                    <a:alpha val="0"/>
                  </a:schemeClr>
                </a:solidFill>
              </a:ln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5906600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/>
              <a:t>3. </a:t>
            </a:r>
            <a:r>
              <a:rPr lang="ko-KR" altLang="en-US"/>
              <a:t>조사 결과</a:t>
            </a:r>
            <a:endParaRPr lang="ko-KR" altLang="en-US" dirty="0"/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089033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차원 및 요소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별 만족도</a:t>
            </a: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46" name="shp1">
            <a:extLst>
              <a:ext uri="{FF2B5EF4-FFF2-40B4-BE49-F238E27FC236}">
                <a16:creationId xmlns:a16="http://schemas.microsoft.com/office/drawing/2014/main" id="{AAEE0EC5-365F-4730-AE17-7FB123265CB6}"/>
              </a:ext>
            </a:extLst>
          </p:cNvPr>
          <p:cNvGraphicFramePr/>
          <p:nvPr/>
        </p:nvGraphicFramePr>
        <p:xfrm>
          <a:off x="570134" y="1508760"/>
          <a:ext cx="8750633" cy="21133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7" name="shp2">
            <a:extLst>
              <a:ext uri="{FF2B5EF4-FFF2-40B4-BE49-F238E27FC236}">
                <a16:creationId xmlns:a16="http://schemas.microsoft.com/office/drawing/2014/main" id="{686584BF-A305-4918-98A0-1FE23559C3B0}"/>
              </a:ext>
            </a:extLst>
          </p:cNvPr>
          <p:cNvGraphicFramePr/>
          <p:nvPr/>
        </p:nvGraphicFramePr>
        <p:xfrm>
          <a:off x="2031710" y="4276268"/>
          <a:ext cx="7310698" cy="20024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48" name="zero6">
            <a:extLst>
              <a:ext uri="{FF2B5EF4-FFF2-40B4-BE49-F238E27FC236}">
                <a16:creationId xmlns:a16="http://schemas.microsoft.com/office/drawing/2014/main" id="{A9D0E51F-14FC-4D2A-B36E-B13BB19192EA}"/>
              </a:ext>
            </a:extLst>
          </p:cNvPr>
          <p:cNvCxnSpPr/>
          <p:nvPr/>
        </p:nvCxnSpPr>
        <p:spPr>
          <a:xfrm>
            <a:off x="2031710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zero7">
            <a:extLst>
              <a:ext uri="{FF2B5EF4-FFF2-40B4-BE49-F238E27FC236}">
                <a16:creationId xmlns:a16="http://schemas.microsoft.com/office/drawing/2014/main" id="{3F3AEF1D-2EF9-4A0C-B1CA-D16A2359E285}"/>
              </a:ext>
            </a:extLst>
          </p:cNvPr>
          <p:cNvCxnSpPr/>
          <p:nvPr/>
        </p:nvCxnSpPr>
        <p:spPr>
          <a:xfrm>
            <a:off x="3492738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zero8">
            <a:extLst>
              <a:ext uri="{FF2B5EF4-FFF2-40B4-BE49-F238E27FC236}">
                <a16:creationId xmlns:a16="http://schemas.microsoft.com/office/drawing/2014/main" id="{792C2AD9-C07F-4EE5-897E-8B363AF949FF}"/>
              </a:ext>
            </a:extLst>
          </p:cNvPr>
          <p:cNvCxnSpPr/>
          <p:nvPr/>
        </p:nvCxnSpPr>
        <p:spPr>
          <a:xfrm>
            <a:off x="495066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zero9">
            <a:extLst>
              <a:ext uri="{FF2B5EF4-FFF2-40B4-BE49-F238E27FC236}">
                <a16:creationId xmlns:a16="http://schemas.microsoft.com/office/drawing/2014/main" id="{5F71BD1D-131F-42EA-B32E-06AC8EEDF785}"/>
              </a:ext>
            </a:extLst>
          </p:cNvPr>
          <p:cNvCxnSpPr/>
          <p:nvPr/>
        </p:nvCxnSpPr>
        <p:spPr>
          <a:xfrm>
            <a:off x="640919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zero10">
            <a:extLst>
              <a:ext uri="{FF2B5EF4-FFF2-40B4-BE49-F238E27FC236}">
                <a16:creationId xmlns:a16="http://schemas.microsoft.com/office/drawing/2014/main" id="{168E50D8-8704-4082-8D92-3D2996717013}"/>
              </a:ext>
            </a:extLst>
          </p:cNvPr>
          <p:cNvCxnSpPr/>
          <p:nvPr/>
        </p:nvCxnSpPr>
        <p:spPr>
          <a:xfrm>
            <a:off x="7870972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6" name="zero11">
            <a:extLst>
              <a:ext uri="{FF2B5EF4-FFF2-40B4-BE49-F238E27FC236}">
                <a16:creationId xmlns:a16="http://schemas.microsoft.com/office/drawing/2014/main" id="{D43A2FA2-6F79-4F9C-8326-F108DF986E2E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3483481"/>
          <a:ext cx="8761416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0236">
                  <a:extLst>
                    <a:ext uri="{9D8B030D-6E8A-4147-A177-3AD203B41FA5}">
                      <a16:colId xmlns:a16="http://schemas.microsoft.com/office/drawing/2014/main" val="70071190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2537153804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40206326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61693188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856929698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004941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5572110"/>
                  </a:ext>
                </a:extLst>
              </a:tr>
            </a:tbl>
          </a:graphicData>
        </a:graphic>
      </p:graphicFrame>
      <p:sp>
        <p:nvSpPr>
          <p:cNvPr id="81" name="zero12">
            <a:extLst>
              <a:ext uri="{FF2B5EF4-FFF2-40B4-BE49-F238E27FC236}">
                <a16:creationId xmlns:a16="http://schemas.microsoft.com/office/drawing/2014/main" id="{5644E31A-C0D7-43FA-A684-67B03F66A578}"/>
              </a:ext>
            </a:extLst>
          </p:cNvPr>
          <p:cNvSpPr txBox="1"/>
          <p:nvPr/>
        </p:nvSpPr>
        <p:spPr>
          <a:xfrm>
            <a:off x="536184" y="5767487"/>
            <a:ext cx="1373736" cy="32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기관의 전체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점수는</a:t>
            </a: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/>
            </a:r>
            <a:b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</a:b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  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사업별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가중치가 적용된 점수임</a:t>
            </a:r>
          </a:p>
        </p:txBody>
      </p:sp>
      <p:sp>
        <p:nvSpPr>
          <p:cNvPr id="8" name="shp3">
            <a:extLst>
              <a:ext uri="{FF2B5EF4-FFF2-40B4-BE49-F238E27FC236}">
                <a16:creationId xmlns:a16="http://schemas.microsoft.com/office/drawing/2014/main" id="{672E9634-4B45-68AC-19AA-EE19A6E3971F}"/>
              </a:ext>
            </a:extLst>
          </p:cNvPr>
          <p:cNvSpPr/>
          <p:nvPr/>
        </p:nvSpPr>
        <p:spPr>
          <a:xfrm>
            <a:off x="573625" y="4891869"/>
            <a:ext cx="1393198" cy="278617"/>
          </a:xfrm>
          <a:prstGeom prst="homePlate">
            <a:avLst/>
          </a:prstGeom>
          <a:solidFill>
            <a:srgbClr val="093B6D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수련관 체육시설사업</a:t>
            </a:r>
            <a:endParaRPr lang="ko-KR" altLang="en-US" sz="10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5" name="zero14">
            <a:extLst>
              <a:ext uri="{FF2B5EF4-FFF2-40B4-BE49-F238E27FC236}">
                <a16:creationId xmlns:a16="http://schemas.microsoft.com/office/drawing/2014/main" id="{A0B73912-1CC4-4426-84E7-4A03FFE8D788}"/>
              </a:ext>
            </a:extLst>
          </p:cNvPr>
          <p:cNvSpPr/>
          <p:nvPr/>
        </p:nvSpPr>
        <p:spPr>
          <a:xfrm>
            <a:off x="625934" y="5018936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shp4">
            <a:extLst>
              <a:ext uri="{FF2B5EF4-FFF2-40B4-BE49-F238E27FC236}">
                <a16:creationId xmlns:a16="http://schemas.microsoft.com/office/drawing/2014/main" id="{16CF8406-E950-DFE6-936F-E33291EE8020}"/>
              </a:ext>
            </a:extLst>
          </p:cNvPr>
          <p:cNvSpPr/>
          <p:nvPr/>
        </p:nvSpPr>
        <p:spPr>
          <a:xfrm>
            <a:off x="573625" y="5302136"/>
            <a:ext cx="1393198" cy="278617"/>
          </a:xfrm>
          <a:prstGeom prst="homePlate">
            <a:avLst/>
          </a:prstGeom>
          <a:solidFill>
            <a:srgbClr val="D5D5D5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과천도시공사 전체 평균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82" name="zero16">
            <a:extLst>
              <a:ext uri="{FF2B5EF4-FFF2-40B4-BE49-F238E27FC236}">
                <a16:creationId xmlns:a16="http://schemas.microsoft.com/office/drawing/2014/main" id="{A9D124C2-184F-4125-9E7C-F1C3526D4AE5}"/>
              </a:ext>
            </a:extLst>
          </p:cNvPr>
          <p:cNvSpPr/>
          <p:nvPr/>
        </p:nvSpPr>
        <p:spPr>
          <a:xfrm>
            <a:off x="625934" y="5429203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zero17">
            <a:extLst>
              <a:ext uri="{FF2B5EF4-FFF2-40B4-BE49-F238E27FC236}">
                <a16:creationId xmlns:a16="http://schemas.microsoft.com/office/drawing/2014/main" id="{48DDE305-B140-9685-4CF9-4D295066BE85}"/>
              </a:ext>
            </a:extLst>
          </p:cNvPr>
          <p:cNvSpPr/>
          <p:nvPr/>
        </p:nvSpPr>
        <p:spPr>
          <a:xfrm>
            <a:off x="355581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접근성</a:t>
            </a:r>
          </a:p>
        </p:txBody>
      </p:sp>
      <p:sp>
        <p:nvSpPr>
          <p:cNvPr id="4" name="zero18">
            <a:extLst>
              <a:ext uri="{FF2B5EF4-FFF2-40B4-BE49-F238E27FC236}">
                <a16:creationId xmlns:a16="http://schemas.microsoft.com/office/drawing/2014/main" id="{2F3E80FF-9DE9-A33E-1D91-D94647FBCE75}"/>
              </a:ext>
            </a:extLst>
          </p:cNvPr>
          <p:cNvSpPr/>
          <p:nvPr/>
        </p:nvSpPr>
        <p:spPr>
          <a:xfrm>
            <a:off x="40226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대응성</a:t>
            </a:r>
          </a:p>
        </p:txBody>
      </p:sp>
      <p:sp>
        <p:nvSpPr>
          <p:cNvPr id="5" name="zero19">
            <a:extLst>
              <a:ext uri="{FF2B5EF4-FFF2-40B4-BE49-F238E27FC236}">
                <a16:creationId xmlns:a16="http://schemas.microsoft.com/office/drawing/2014/main" id="{C4F8EC5B-68C3-0438-31C0-61B142A3789A}"/>
              </a:ext>
            </a:extLst>
          </p:cNvPr>
          <p:cNvSpPr/>
          <p:nvPr/>
        </p:nvSpPr>
        <p:spPr>
          <a:xfrm>
            <a:off x="4483120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신속성</a:t>
            </a:r>
          </a:p>
        </p:txBody>
      </p:sp>
      <p:sp>
        <p:nvSpPr>
          <p:cNvPr id="6" name="zero20">
            <a:extLst>
              <a:ext uri="{FF2B5EF4-FFF2-40B4-BE49-F238E27FC236}">
                <a16:creationId xmlns:a16="http://schemas.microsoft.com/office/drawing/2014/main" id="{5A6591D7-F48C-31EF-EE90-AEC398D4D715}"/>
              </a:ext>
            </a:extLst>
          </p:cNvPr>
          <p:cNvSpPr/>
          <p:nvPr/>
        </p:nvSpPr>
        <p:spPr>
          <a:xfrm>
            <a:off x="21063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편의성</a:t>
            </a:r>
          </a:p>
        </p:txBody>
      </p:sp>
      <p:sp>
        <p:nvSpPr>
          <p:cNvPr id="10" name="zero21">
            <a:extLst>
              <a:ext uri="{FF2B5EF4-FFF2-40B4-BE49-F238E27FC236}">
                <a16:creationId xmlns:a16="http://schemas.microsoft.com/office/drawing/2014/main" id="{F7442C41-AB97-AA89-B27A-22501ACB47E3}"/>
              </a:ext>
            </a:extLst>
          </p:cNvPr>
          <p:cNvSpPr/>
          <p:nvPr/>
        </p:nvSpPr>
        <p:spPr>
          <a:xfrm>
            <a:off x="2573168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쾌적성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1" name="zero22">
            <a:extLst>
              <a:ext uri="{FF2B5EF4-FFF2-40B4-BE49-F238E27FC236}">
                <a16:creationId xmlns:a16="http://schemas.microsoft.com/office/drawing/2014/main" id="{8E5722B4-CBF6-A82E-4395-255BE134D1D4}"/>
              </a:ext>
            </a:extLst>
          </p:cNvPr>
          <p:cNvSpPr/>
          <p:nvPr/>
        </p:nvSpPr>
        <p:spPr>
          <a:xfrm>
            <a:off x="303364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안전성</a:t>
            </a:r>
          </a:p>
        </p:txBody>
      </p:sp>
      <p:sp>
        <p:nvSpPr>
          <p:cNvPr id="22" name="zero23">
            <a:extLst>
              <a:ext uri="{FF2B5EF4-FFF2-40B4-BE49-F238E27FC236}">
                <a16:creationId xmlns:a16="http://schemas.microsoft.com/office/drawing/2014/main" id="{20D998D9-9FA5-199B-1587-1FBDEEC41794}"/>
              </a:ext>
            </a:extLst>
          </p:cNvPr>
          <p:cNvSpPr/>
          <p:nvPr/>
        </p:nvSpPr>
        <p:spPr>
          <a:xfrm>
            <a:off x="647506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공익성</a:t>
            </a:r>
          </a:p>
        </p:txBody>
      </p:sp>
      <p:sp>
        <p:nvSpPr>
          <p:cNvPr id="23" name="zero24">
            <a:extLst>
              <a:ext uri="{FF2B5EF4-FFF2-40B4-BE49-F238E27FC236}">
                <a16:creationId xmlns:a16="http://schemas.microsoft.com/office/drawing/2014/main" id="{AF258BDB-A3FB-72FF-38D4-D262CC82578A}"/>
              </a:ext>
            </a:extLst>
          </p:cNvPr>
          <p:cNvSpPr/>
          <p:nvPr/>
        </p:nvSpPr>
        <p:spPr>
          <a:xfrm>
            <a:off x="69418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공정성</a:t>
            </a:r>
          </a:p>
        </p:txBody>
      </p:sp>
      <p:sp>
        <p:nvSpPr>
          <p:cNvPr id="24" name="zero25">
            <a:extLst>
              <a:ext uri="{FF2B5EF4-FFF2-40B4-BE49-F238E27FC236}">
                <a16:creationId xmlns:a16="http://schemas.microsoft.com/office/drawing/2014/main" id="{385C467D-3117-8FC6-1680-6AADF8057A6B}"/>
              </a:ext>
            </a:extLst>
          </p:cNvPr>
          <p:cNvSpPr/>
          <p:nvPr/>
        </p:nvSpPr>
        <p:spPr>
          <a:xfrm>
            <a:off x="740236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지속성</a:t>
            </a:r>
          </a:p>
        </p:txBody>
      </p:sp>
      <p:sp>
        <p:nvSpPr>
          <p:cNvPr id="25" name="zero26">
            <a:extLst>
              <a:ext uri="{FF2B5EF4-FFF2-40B4-BE49-F238E27FC236}">
                <a16:creationId xmlns:a16="http://schemas.microsoft.com/office/drawing/2014/main" id="{4F3EC6D0-9D77-50C2-5912-7544BD3F47AA}"/>
              </a:ext>
            </a:extLst>
          </p:cNvPr>
          <p:cNvSpPr/>
          <p:nvPr/>
        </p:nvSpPr>
        <p:spPr>
          <a:xfrm>
            <a:off x="50255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편익성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6" name="zero27">
            <a:extLst>
              <a:ext uri="{FF2B5EF4-FFF2-40B4-BE49-F238E27FC236}">
                <a16:creationId xmlns:a16="http://schemas.microsoft.com/office/drawing/2014/main" id="{1164B8A1-A26E-858C-B51E-06A1E5A2E839}"/>
              </a:ext>
            </a:extLst>
          </p:cNvPr>
          <p:cNvSpPr/>
          <p:nvPr/>
        </p:nvSpPr>
        <p:spPr>
          <a:xfrm>
            <a:off x="5492417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신뢰성</a:t>
            </a:r>
          </a:p>
        </p:txBody>
      </p:sp>
      <p:sp>
        <p:nvSpPr>
          <p:cNvPr id="27" name="zero28">
            <a:extLst>
              <a:ext uri="{FF2B5EF4-FFF2-40B4-BE49-F238E27FC236}">
                <a16:creationId xmlns:a16="http://schemas.microsoft.com/office/drawing/2014/main" id="{F0E0801B-CB2C-3008-3C20-CFB59B73478C}"/>
              </a:ext>
            </a:extLst>
          </p:cNvPr>
          <p:cNvSpPr/>
          <p:nvPr/>
        </p:nvSpPr>
        <p:spPr>
          <a:xfrm>
            <a:off x="595289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충족성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8" name="zero29">
            <a:extLst>
              <a:ext uri="{FF2B5EF4-FFF2-40B4-BE49-F238E27FC236}">
                <a16:creationId xmlns:a16="http://schemas.microsoft.com/office/drawing/2014/main" id="{9158ABBC-03BE-C21A-AAA1-A751326FADE7}"/>
              </a:ext>
            </a:extLst>
          </p:cNvPr>
          <p:cNvSpPr/>
          <p:nvPr/>
        </p:nvSpPr>
        <p:spPr>
          <a:xfrm>
            <a:off x="793321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향상적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9" name="zero30">
            <a:extLst>
              <a:ext uri="{FF2B5EF4-FFF2-40B4-BE49-F238E27FC236}">
                <a16:creationId xmlns:a16="http://schemas.microsoft.com/office/drawing/2014/main" id="{3A46275D-D315-22FC-8F68-F3963C3344A7}"/>
              </a:ext>
            </a:extLst>
          </p:cNvPr>
          <p:cNvSpPr/>
          <p:nvPr/>
        </p:nvSpPr>
        <p:spPr>
          <a:xfrm>
            <a:off x="840004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상대적</a:t>
            </a:r>
          </a:p>
        </p:txBody>
      </p:sp>
      <p:sp>
        <p:nvSpPr>
          <p:cNvPr id="30" name="zero31">
            <a:extLst>
              <a:ext uri="{FF2B5EF4-FFF2-40B4-BE49-F238E27FC236}">
                <a16:creationId xmlns:a16="http://schemas.microsoft.com/office/drawing/2014/main" id="{FA708CA3-6E12-72C3-4CC1-EED26196F4EB}"/>
              </a:ext>
            </a:extLst>
          </p:cNvPr>
          <p:cNvSpPr/>
          <p:nvPr/>
        </p:nvSpPr>
        <p:spPr>
          <a:xfrm>
            <a:off x="8860523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절대적</a:t>
            </a:r>
          </a:p>
        </p:txBody>
      </p:sp>
    </p:spTree>
    <p:extLst>
      <p:ext uri="{BB962C8B-B14F-4D97-AF65-F5344CB8AC3E}">
        <p14:creationId xmlns:p14="http://schemas.microsoft.com/office/powerpoint/2010/main" val="263716113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310248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만족도 상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하위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5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개 항목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2" name="zero4">
            <a:extLst>
              <a:ext uri="{FF2B5EF4-FFF2-40B4-BE49-F238E27FC236}">
                <a16:creationId xmlns:a16="http://schemas.microsoft.com/office/drawing/2014/main" id="{721E827C-D383-93EC-76AF-34AABBBE6AC9}"/>
              </a:ext>
            </a:extLst>
          </p:cNvPr>
          <p:cNvSpPr/>
          <p:nvPr/>
        </p:nvSpPr>
        <p:spPr>
          <a:xfrm>
            <a:off x="571499" y="1751124"/>
            <a:ext cx="1990726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상위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4" name="zero6">
            <a:extLst>
              <a:ext uri="{FF2B5EF4-FFF2-40B4-BE49-F238E27FC236}">
                <a16:creationId xmlns:a16="http://schemas.microsoft.com/office/drawing/2014/main" id="{EBF18693-C98C-3B93-A0D2-81D407FDCA27}"/>
              </a:ext>
            </a:extLst>
          </p:cNvPr>
          <p:cNvSpPr/>
          <p:nvPr/>
        </p:nvSpPr>
        <p:spPr>
          <a:xfrm>
            <a:off x="571499" y="4165140"/>
            <a:ext cx="1990726" cy="305733"/>
          </a:xfrm>
          <a:prstGeom prst="round2SameRect">
            <a:avLst/>
          </a:prstGeom>
          <a:solidFill>
            <a:schemeClr val="tx1">
              <a:lumMod val="75000"/>
              <a:lumOff val="2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하위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1572A1B-D071-30F7-DB5C-8E8AEC36361D}"/>
              </a:ext>
            </a:extLst>
          </p:cNvPr>
          <p:cNvSpPr txBox="1"/>
          <p:nvPr/>
        </p:nvSpPr>
        <p:spPr>
          <a:xfrm>
            <a:off x="536184" y="6291902"/>
            <a:ext cx="2832640" cy="20736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 상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/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하위 항목은 전반적 만족 차원을 제외한 후 분석함</a:t>
            </a:r>
            <a:endParaRPr lang="en-US" altLang="ko-KR" sz="7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E7B3E5FC-0195-9F8C-C3FD-B01624ABAB57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063184"/>
          <a:ext cx="8761417" cy="1832514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3215937886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1422421360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3800969853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167577677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3551405362"/>
                    </a:ext>
                  </a:extLst>
                </a:gridCol>
              </a:tblGrid>
              <a:tr h="31744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485296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지역주민의 건강과 여가활용에 기여한다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98.4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231028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앞으로도 이용할 생각이다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98.2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157171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이용객에게 유익하다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97.1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5080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96.0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1533888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96.0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726751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0A1940CF-BAC5-9291-85AD-553F609774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7738012"/>
              </p:ext>
            </p:extLst>
          </p:nvPr>
        </p:nvGraphicFramePr>
        <p:xfrm>
          <a:off x="571499" y="4477200"/>
          <a:ext cx="8761417" cy="1804725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2618320154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1895697048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628718059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2316549763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180378818"/>
                    </a:ext>
                  </a:extLst>
                </a:gridCol>
              </a:tblGrid>
              <a:tr h="31263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2663336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사업에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371444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이용자의 편의를 위해 다양한 지원을 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0232971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환경이 쾌적하고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3220937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체육시설 및 주변시설이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363098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사업에 대한 안내가 잘 되고 있다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55037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8963879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0" name="zero1">
            <a:extLst>
              <a:ext uri="{FF2B5EF4-FFF2-40B4-BE49-F238E27FC236}">
                <a16:creationId xmlns:a16="http://schemas.microsoft.com/office/drawing/2014/main" id="{1FD41ACF-2038-86EF-C8D0-6CE680CC91CD}"/>
              </a:ext>
            </a:extLst>
          </p:cNvPr>
          <p:cNvSpPr txBox="1"/>
          <p:nvPr/>
        </p:nvSpPr>
        <p:spPr>
          <a:xfrm>
            <a:off x="708726" y="1144092"/>
            <a:ext cx="1498424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Box-Plot 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분석</a:t>
            </a:r>
          </a:p>
        </p:txBody>
      </p:sp>
      <p:sp>
        <p:nvSpPr>
          <p:cNvPr id="42" name="zero2">
            <a:extLst>
              <a:ext uri="{FF2B5EF4-FFF2-40B4-BE49-F238E27FC236}">
                <a16:creationId xmlns:a16="http://schemas.microsoft.com/office/drawing/2014/main" id="{3E097825-70E9-F451-E646-C5555F98D991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3" name="zero3">
            <a:extLst>
              <a:ext uri="{FF2B5EF4-FFF2-40B4-BE49-F238E27FC236}">
                <a16:creationId xmlns:a16="http://schemas.microsoft.com/office/drawing/2014/main" id="{C281FA39-BF3E-B566-6A49-E320221AA2AE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9" name="zero4">
            <a:extLst>
              <a:ext uri="{FF2B5EF4-FFF2-40B4-BE49-F238E27FC236}">
                <a16:creationId xmlns:a16="http://schemas.microsoft.com/office/drawing/2014/main" id="{7BCCEF03-3515-7395-FEF7-8B6310E54E7B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5" name="zero5">
            <a:extLst>
              <a:ext uri="{FF2B5EF4-FFF2-40B4-BE49-F238E27FC236}">
                <a16:creationId xmlns:a16="http://schemas.microsoft.com/office/drawing/2014/main" id="{9E205207-F89A-F194-87D5-74AB977D1CCD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6" name="zero6">
            <a:extLst>
              <a:ext uri="{FF2B5EF4-FFF2-40B4-BE49-F238E27FC236}">
                <a16:creationId xmlns:a16="http://schemas.microsoft.com/office/drawing/2014/main" id="{627565E7-5644-7494-5D47-F7819ED319A2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7">
            <a:extLst>
              <a:ext uri="{FF2B5EF4-FFF2-40B4-BE49-F238E27FC236}">
                <a16:creationId xmlns:a16="http://schemas.microsoft.com/office/drawing/2014/main" id="{F0D313EB-B4ED-3A9F-C447-4F8453F4E9FF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4" name="zero8">
            <a:extLst>
              <a:ext uri="{FF2B5EF4-FFF2-40B4-BE49-F238E27FC236}">
                <a16:creationId xmlns:a16="http://schemas.microsoft.com/office/drawing/2014/main" id="{D05A6CBA-2888-5CD0-003F-872731CD8776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shp1">
            <a:extLst>
              <a:ext uri="{FF2B5EF4-FFF2-40B4-BE49-F238E27FC236}">
                <a16:creationId xmlns:a16="http://schemas.microsoft.com/office/drawing/2014/main" id="{1B3F7744-72E0-33DB-CC41-943981212CD3}"/>
              </a:ext>
            </a:extLst>
          </p:cNvPr>
          <p:cNvSpPr txBox="1"/>
          <p:nvPr/>
        </p:nvSpPr>
        <p:spPr>
          <a:xfrm>
            <a:off x="970570" y="1749024"/>
            <a:ext cx="64674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사회적 만족 차원의 지속성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0.97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높아 품질 표준화 수준이 가장 우수함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7" name="zero10">
            <a:extLst>
              <a:ext uri="{FF2B5EF4-FFF2-40B4-BE49-F238E27FC236}">
                <a16:creationId xmlns:a16="http://schemas.microsoft.com/office/drawing/2014/main" id="{C81292C3-FD41-2D44-69B5-B06AC6DE0D91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8" name="zero11">
            <a:extLst>
              <a:ext uri="{FF2B5EF4-FFF2-40B4-BE49-F238E27FC236}">
                <a16:creationId xmlns:a16="http://schemas.microsoft.com/office/drawing/2014/main" id="{51BE3F23-B907-924F-647F-9C570755F1AF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1" name="shp2">
            <a:extLst>
              <a:ext uri="{FF2B5EF4-FFF2-40B4-BE49-F238E27FC236}">
                <a16:creationId xmlns:a16="http://schemas.microsoft.com/office/drawing/2014/main" id="{22F1EDB6-D283-61EB-F43B-9D99F1840562}"/>
              </a:ext>
            </a:extLst>
          </p:cNvPr>
          <p:cNvSpPr txBox="1"/>
          <p:nvPr/>
        </p:nvSpPr>
        <p:spPr>
          <a:xfrm>
            <a:off x="970570" y="2053493"/>
            <a:ext cx="589039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전반적 만족 차원의 향상적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-0.26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낮아 서비스 품질 개선이 필요함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3" name="zero13">
            <a:extLst>
              <a:ext uri="{FF2B5EF4-FFF2-40B4-BE49-F238E27FC236}">
                <a16:creationId xmlns:a16="http://schemas.microsoft.com/office/drawing/2014/main" id="{AB4AC2B1-37F8-02E3-6E90-E8AEF59F03BE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55AC889A-C83C-1981-67CB-C24812A6D423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29" name="zero15">
            <a:extLst>
              <a:ext uri="{FF2B5EF4-FFF2-40B4-BE49-F238E27FC236}">
                <a16:creationId xmlns:a16="http://schemas.microsoft.com/office/drawing/2014/main" id="{2780B902-22F0-3708-1395-06867A0F1EFA}"/>
              </a:ext>
            </a:extLst>
          </p:cNvPr>
          <p:cNvSpPr txBox="1"/>
          <p:nvPr/>
        </p:nvSpPr>
        <p:spPr>
          <a:xfrm>
            <a:off x="536184" y="5829317"/>
            <a:ext cx="4704814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Box-Plot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분석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구성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특성별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데이터의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중간값과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산포 정도 등의 비교를 통해 서비스 포지셔닝 적절성 혹은 서비스 표준화 수준 등을 평가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만족도 평균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요소별 만족도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표준편차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평균에서 벗어난 정도의 기준이 되는 값으로 표준편차가 클수록 집단 내 만족도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3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ko-KR" altLang="en-US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</p:txBody>
      </p:sp>
      <p:sp>
        <p:nvSpPr>
          <p:cNvPr id="30" name="zero16">
            <a:extLst>
              <a:ext uri="{FF2B5EF4-FFF2-40B4-BE49-F238E27FC236}">
                <a16:creationId xmlns:a16="http://schemas.microsoft.com/office/drawing/2014/main" id="{D9196217-DD31-180E-9589-85E10152BB59}"/>
              </a:ext>
            </a:extLst>
          </p:cNvPr>
          <p:cNvSpPr txBox="1"/>
          <p:nvPr/>
        </p:nvSpPr>
        <p:spPr>
          <a:xfrm>
            <a:off x="5131044" y="5829317"/>
            <a:ext cx="4393956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50%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하위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3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–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분위수를 측정한 값으로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이 클수록 고객마다 제공받은 서비스의 체감 만족 수준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표준화 점수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요소들의 평균과 차를 표준편차로 나눈 값으로 차원 및 요소간 서비스 표준화 수준의 비교 평가가 가능함</a:t>
            </a:r>
          </a:p>
        </p:txBody>
      </p:sp>
      <p:graphicFrame>
        <p:nvGraphicFramePr>
          <p:cNvPr id="31" name="shp4">
            <a:extLst>
              <a:ext uri="{FF2B5EF4-FFF2-40B4-BE49-F238E27FC236}">
                <a16:creationId xmlns:a16="http://schemas.microsoft.com/office/drawing/2014/main" id="{BE062535-0B6D-B3BF-E999-F28539F5F8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71142"/>
              </p:ext>
            </p:extLst>
          </p:nvPr>
        </p:nvGraphicFramePr>
        <p:xfrm>
          <a:off x="571499" y="3774322"/>
          <a:ext cx="8761399" cy="20504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879">
                  <a:extLst>
                    <a:ext uri="{9D8B030D-6E8A-4147-A177-3AD203B41FA5}">
                      <a16:colId xmlns:a16="http://schemas.microsoft.com/office/drawing/2014/main" val="272643756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494711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90513514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30221553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344512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668979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64023510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8506749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4451377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08858989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8383321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18386964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96513288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86106547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990063853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45947019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0798200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8905173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19825808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163781439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675567338"/>
                    </a:ext>
                  </a:extLst>
                </a:gridCol>
              </a:tblGrid>
              <a:tr h="258462"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9985679"/>
                  </a:ext>
                </a:extLst>
              </a:tr>
              <a:tr h="24123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417997"/>
                  </a:ext>
                </a:extLst>
              </a:tr>
              <a:tr h="258462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표준편차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9.5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5.5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051298"/>
                  </a:ext>
                </a:extLst>
              </a:tr>
              <a:tr h="258462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3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2123353"/>
                  </a:ext>
                </a:extLst>
              </a:tr>
              <a:tr h="258462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중간값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95.8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93.2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9820360"/>
                  </a:ext>
                </a:extLst>
              </a:tr>
              <a:tr h="258462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87.5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6209706"/>
                  </a:ext>
                </a:extLst>
              </a:tr>
              <a:tr h="258462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IQR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12.5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13.9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863062"/>
                  </a:ext>
                </a:extLst>
              </a:tr>
              <a:tr h="258462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표준화 점수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0.10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0.12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0.66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0.83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0.17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0.97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-0.26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-0.05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084130"/>
                  </a:ext>
                </a:extLst>
              </a:tr>
            </a:tbl>
          </a:graphicData>
        </a:graphic>
      </p:graphicFrame>
      <p:graphicFrame>
        <p:nvGraphicFramePr>
          <p:cNvPr id="32" name="shp3">
            <a:extLst>
              <a:ext uri="{FF2B5EF4-FFF2-40B4-BE49-F238E27FC236}">
                <a16:creationId xmlns:a16="http://schemas.microsoft.com/office/drawing/2014/main" id="{12551F9D-CBA4-FEA4-6CC9-8AAD9582629F}"/>
              </a:ext>
            </a:extLst>
          </p:cNvPr>
          <p:cNvGraphicFramePr/>
          <p:nvPr/>
        </p:nvGraphicFramePr>
        <p:xfrm>
          <a:off x="1801906" y="2630979"/>
          <a:ext cx="7530176" cy="1040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34" name="zero19">
            <a:extLst>
              <a:ext uri="{FF2B5EF4-FFF2-40B4-BE49-F238E27FC236}">
                <a16:creationId xmlns:a16="http://schemas.microsoft.com/office/drawing/2014/main" id="{DC868458-2244-3859-3C6A-229412159C42}"/>
              </a:ext>
            </a:extLst>
          </p:cNvPr>
          <p:cNvCxnSpPr>
            <a:cxnSpLocks/>
          </p:cNvCxnSpPr>
          <p:nvPr/>
        </p:nvCxnSpPr>
        <p:spPr>
          <a:xfrm>
            <a:off x="1640541" y="269778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zero21">
            <a:extLst>
              <a:ext uri="{FF2B5EF4-FFF2-40B4-BE49-F238E27FC236}">
                <a16:creationId xmlns:a16="http://schemas.microsoft.com/office/drawing/2014/main" id="{CF823C07-4BBB-30B9-9144-75F3A24DE491}"/>
              </a:ext>
            </a:extLst>
          </p:cNvPr>
          <p:cNvCxnSpPr>
            <a:cxnSpLocks/>
          </p:cNvCxnSpPr>
          <p:nvPr/>
        </p:nvCxnSpPr>
        <p:spPr>
          <a:xfrm>
            <a:off x="1649503" y="314330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zero22">
            <a:extLst>
              <a:ext uri="{FF2B5EF4-FFF2-40B4-BE49-F238E27FC236}">
                <a16:creationId xmlns:a16="http://schemas.microsoft.com/office/drawing/2014/main" id="{8FD801F4-8945-C421-F25D-867D0CCF366B}"/>
              </a:ext>
            </a:extLst>
          </p:cNvPr>
          <p:cNvSpPr txBox="1"/>
          <p:nvPr/>
        </p:nvSpPr>
        <p:spPr>
          <a:xfrm>
            <a:off x="516310" y="2579868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만족</a:t>
            </a:r>
          </a:p>
        </p:txBody>
      </p:sp>
      <p:sp>
        <p:nvSpPr>
          <p:cNvPr id="38" name="zero23">
            <a:extLst>
              <a:ext uri="{FF2B5EF4-FFF2-40B4-BE49-F238E27FC236}">
                <a16:creationId xmlns:a16="http://schemas.microsoft.com/office/drawing/2014/main" id="{022A3EB2-00F8-00DB-0C27-F7F55146582A}"/>
              </a:ext>
            </a:extLst>
          </p:cNvPr>
          <p:cNvSpPr txBox="1"/>
          <p:nvPr/>
        </p:nvSpPr>
        <p:spPr>
          <a:xfrm>
            <a:off x="503449" y="3451951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불만족</a:t>
            </a:r>
            <a:endParaRPr lang="ko-KR" altLang="en-US" sz="10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9" name="zero24">
            <a:extLst>
              <a:ext uri="{FF2B5EF4-FFF2-40B4-BE49-F238E27FC236}">
                <a16:creationId xmlns:a16="http://schemas.microsoft.com/office/drawing/2014/main" id="{EEA7ED51-8461-9AAF-C0F8-3D84C77058A6}"/>
              </a:ext>
            </a:extLst>
          </p:cNvPr>
          <p:cNvSpPr txBox="1"/>
          <p:nvPr/>
        </p:nvSpPr>
        <p:spPr>
          <a:xfrm>
            <a:off x="1163011" y="2584631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100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zero25">
            <a:extLst>
              <a:ext uri="{FF2B5EF4-FFF2-40B4-BE49-F238E27FC236}">
                <a16:creationId xmlns:a16="http://schemas.microsoft.com/office/drawing/2014/main" id="{347E194E-B9F8-C3CF-F337-C8484A6D497C}"/>
              </a:ext>
            </a:extLst>
          </p:cNvPr>
          <p:cNvSpPr txBox="1"/>
          <p:nvPr/>
        </p:nvSpPr>
        <p:spPr>
          <a:xfrm>
            <a:off x="1177148" y="3028367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50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zero26">
            <a:extLst>
              <a:ext uri="{FF2B5EF4-FFF2-40B4-BE49-F238E27FC236}">
                <a16:creationId xmlns:a16="http://schemas.microsoft.com/office/drawing/2014/main" id="{DEC269CD-0A6F-3F7C-B9F9-EBCC68FB1F8A}"/>
              </a:ext>
            </a:extLst>
          </p:cNvPr>
          <p:cNvSpPr txBox="1"/>
          <p:nvPr/>
        </p:nvSpPr>
        <p:spPr>
          <a:xfrm>
            <a:off x="1159219" y="3472103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D93A87DE-B064-2EB1-4356-A0F8D50EA6D4}"/>
              </a:ext>
            </a:extLst>
          </p:cNvPr>
          <p:cNvSpPr/>
          <p:nvPr/>
        </p:nvSpPr>
        <p:spPr>
          <a:xfrm>
            <a:off x="3060811" y="3540845"/>
            <a:ext cx="126778" cy="11397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zero20">
            <a:extLst>
              <a:ext uri="{FF2B5EF4-FFF2-40B4-BE49-F238E27FC236}">
                <a16:creationId xmlns:a16="http://schemas.microsoft.com/office/drawing/2014/main" id="{AD571F5A-C15D-6304-FB81-E6FCBC96B5B1}"/>
              </a:ext>
            </a:extLst>
          </p:cNvPr>
          <p:cNvCxnSpPr>
            <a:cxnSpLocks/>
          </p:cNvCxnSpPr>
          <p:nvPr/>
        </p:nvCxnSpPr>
        <p:spPr>
          <a:xfrm>
            <a:off x="1640541" y="3591529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9224381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zero0">
            <a:extLst>
              <a:ext uri="{FF2B5EF4-FFF2-40B4-BE49-F238E27FC236}">
                <a16:creationId xmlns:a16="http://schemas.microsoft.com/office/drawing/2014/main" id="{8C2A1FC7-17FD-4FA9-898F-54FF718CA272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zero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2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(1)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64" name="zero3">
            <a:extLst>
              <a:ext uri="{FF2B5EF4-FFF2-40B4-BE49-F238E27FC236}">
                <a16:creationId xmlns:a16="http://schemas.microsoft.com/office/drawing/2014/main" id="{B1C1C180-6BBB-4597-BF6B-FF40B0043698}"/>
              </a:ext>
            </a:extLst>
          </p:cNvPr>
          <p:cNvGrpSpPr/>
          <p:nvPr/>
        </p:nvGrpSpPr>
        <p:grpSpPr>
          <a:xfrm>
            <a:off x="570134" y="1221279"/>
            <a:ext cx="135631" cy="218268"/>
            <a:chOff x="428625" y="1031081"/>
            <a:chExt cx="180524" cy="290514"/>
          </a:xfrm>
        </p:grpSpPr>
        <p:sp>
          <p:nvSpPr>
            <p:cNvPr id="70" name="평행 사변형 69">
              <a:extLst>
                <a:ext uri="{FF2B5EF4-FFF2-40B4-BE49-F238E27FC236}">
                  <a16:creationId xmlns:a16="http://schemas.microsoft.com/office/drawing/2014/main" id="{185DD18E-190C-4FDF-A547-0588F6D6ED3A}"/>
                </a:ext>
              </a:extLst>
            </p:cNvPr>
            <p:cNvSpPr/>
            <p:nvPr/>
          </p:nvSpPr>
          <p:spPr>
            <a:xfrm>
              <a:off x="428625" y="1031081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  <p:sp>
          <p:nvSpPr>
            <p:cNvPr id="71" name="평행 사변형 70">
              <a:extLst>
                <a:ext uri="{FF2B5EF4-FFF2-40B4-BE49-F238E27FC236}">
                  <a16:creationId xmlns:a16="http://schemas.microsoft.com/office/drawing/2014/main" id="{C52BDE0F-C502-47FE-9F5C-17A1265A3255}"/>
                </a:ext>
              </a:extLst>
            </p:cNvPr>
            <p:cNvSpPr/>
            <p:nvPr/>
          </p:nvSpPr>
          <p:spPr>
            <a:xfrm>
              <a:off x="428625" y="1185863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1D8F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</p:grp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0358301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zero5">
            <a:extLst>
              <a:ext uri="{FF2B5EF4-FFF2-40B4-BE49-F238E27FC236}">
                <a16:creationId xmlns:a16="http://schemas.microsoft.com/office/drawing/2014/main" id="{0EB30AB9-3226-EC55-C9E8-0A5EE3EB14C8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052118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 상대적으로 약함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kumimoji="0"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낮은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** 상대적으로 강함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높은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110C635B-DA0B-4761-874B-E20F0E217072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zero7">
            <a:extLst>
              <a:ext uri="{FF2B5EF4-FFF2-40B4-BE49-F238E27FC236}">
                <a16:creationId xmlns:a16="http://schemas.microsoft.com/office/drawing/2014/main" id="{9C5CC6BF-F85C-DB6A-A459-A5EDC3920D7F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전체 대비 강 ∙ 약점</a:t>
            </a:r>
          </a:p>
        </p:txBody>
      </p:sp>
      <p:grpSp>
        <p:nvGrpSpPr>
          <p:cNvPr id="30" name="zero8">
            <a:extLst>
              <a:ext uri="{FF2B5EF4-FFF2-40B4-BE49-F238E27FC236}">
                <a16:creationId xmlns:a16="http://schemas.microsoft.com/office/drawing/2014/main" id="{3711066B-7980-4FE6-AE5D-31348D5292EC}"/>
              </a:ext>
            </a:extLst>
          </p:cNvPr>
          <p:cNvGrpSpPr/>
          <p:nvPr/>
        </p:nvGrpSpPr>
        <p:grpSpPr>
          <a:xfrm>
            <a:off x="6575192" y="2179135"/>
            <a:ext cx="2731705" cy="161583"/>
            <a:chOff x="6143392" y="2179135"/>
            <a:chExt cx="2731705" cy="161583"/>
          </a:xfrm>
        </p:grpSpPr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03480DDE-9A71-4949-87BC-7EEBA2D47AC1}"/>
                </a:ext>
              </a:extLst>
            </p:cNvPr>
            <p:cNvGrpSpPr/>
            <p:nvPr/>
          </p:nvGrpSpPr>
          <p:grpSpPr>
            <a:xfrm>
              <a:off x="6143392" y="2186481"/>
              <a:ext cx="924717" cy="146894"/>
              <a:chOff x="5469589" y="2248148"/>
              <a:chExt cx="1017189" cy="161583"/>
            </a:xfrm>
          </p:grpSpPr>
          <p:sp>
            <p:nvSpPr>
              <p:cNvPr id="9" name="직사각형 45">
                <a:extLst>
                  <a:ext uri="{FF2B5EF4-FFF2-40B4-BE49-F238E27FC236}">
                    <a16:creationId xmlns:a16="http://schemas.microsoft.com/office/drawing/2014/main" id="{EA8A97DB-AFC4-86C3-5557-D08C0FF11D0B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D3F2FD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10" name="Text Box 3173">
                <a:extLst>
                  <a:ext uri="{FF2B5EF4-FFF2-40B4-BE49-F238E27FC236}">
                    <a16:creationId xmlns:a16="http://schemas.microsoft.com/office/drawing/2014/main" id="{D745BB1A-3173-7CAF-9BA8-9590E67EE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8148"/>
                <a:ext cx="859210" cy="161583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 dirty="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약함*</a:t>
                </a:r>
              </a:p>
            </p:txBody>
          </p:sp>
        </p:grp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52F0DB7D-36AC-43F1-9409-EC782DD502C4}"/>
                </a:ext>
              </a:extLst>
            </p:cNvPr>
            <p:cNvGrpSpPr/>
            <p:nvPr/>
          </p:nvGrpSpPr>
          <p:grpSpPr>
            <a:xfrm>
              <a:off x="7845019" y="2179135"/>
              <a:ext cx="1030078" cy="161583"/>
              <a:chOff x="5469589" y="2240067"/>
              <a:chExt cx="1133086" cy="177741"/>
            </a:xfrm>
          </p:grpSpPr>
          <p:sp>
            <p:nvSpPr>
              <p:cNvPr id="37" name="직사각형 45">
                <a:extLst>
                  <a:ext uri="{FF2B5EF4-FFF2-40B4-BE49-F238E27FC236}">
                    <a16:creationId xmlns:a16="http://schemas.microsoft.com/office/drawing/2014/main" id="{274F7A56-7498-437C-9742-EC54E5160B51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FAD4CA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38" name="Text Box 3173">
                <a:extLst>
                  <a:ext uri="{FF2B5EF4-FFF2-40B4-BE49-F238E27FC236}">
                    <a16:creationId xmlns:a16="http://schemas.microsoft.com/office/drawing/2014/main" id="{514316E8-CCDF-48C0-A782-BB418E4CC3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0067"/>
                <a:ext cx="975107" cy="177741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강함**</a:t>
                </a:r>
              </a:p>
            </p:txBody>
          </p:sp>
        </p:grpSp>
      </p:grp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911A0224-8736-2C95-D193-6F02B649355C}"/>
              </a:ext>
            </a:extLst>
          </p:cNvPr>
          <p:cNvGraphicFramePr>
            <a:graphicFrameLocks noGrp="1"/>
          </p:cNvGraphicFramePr>
          <p:nvPr/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4510678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1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(2)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70" name="zero2">
            <a:extLst>
              <a:ext uri="{FF2B5EF4-FFF2-40B4-BE49-F238E27FC236}">
                <a16:creationId xmlns:a16="http://schemas.microsoft.com/office/drawing/2014/main" id="{185DD18E-190C-4FDF-A547-0588F6D6ED3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1" name="zero3">
            <a:extLst>
              <a:ext uri="{FF2B5EF4-FFF2-40B4-BE49-F238E27FC236}">
                <a16:creationId xmlns:a16="http://schemas.microsoft.com/office/drawing/2014/main" id="{C52BDE0F-C502-47FE-9F5C-17A1265A3255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3992291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zero5">
            <a:extLst>
              <a:ext uri="{FF2B5EF4-FFF2-40B4-BE49-F238E27FC236}">
                <a16:creationId xmlns:a16="http://schemas.microsoft.com/office/drawing/2014/main" id="{7B9D8D42-6D1C-47FA-8973-8DCD704D2160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89863AAD-B69B-41D8-A0E4-699C8C40D1EE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최고 점수 대비 강 ∙ 약점 </a:t>
            </a:r>
          </a:p>
        </p:txBody>
      </p:sp>
      <p:sp>
        <p:nvSpPr>
          <p:cNvPr id="34" name="zero7">
            <a:extLst>
              <a:ext uri="{FF2B5EF4-FFF2-40B4-BE49-F238E27FC236}">
                <a16:creationId xmlns:a16="http://schemas.microsoft.com/office/drawing/2014/main" id="{DADCB6DB-B3B6-4B6E-9B1C-49A6FCA4C854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zero8">
            <a:extLst>
              <a:ext uri="{FF2B5EF4-FFF2-40B4-BE49-F238E27FC236}">
                <a16:creationId xmlns:a16="http://schemas.microsoft.com/office/drawing/2014/main" id="{8FED3B22-B382-497F-8C43-1255A39B6CE1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221075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 우선개선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가장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** 점진개선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두번째로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</p:txBody>
      </p:sp>
      <p:sp>
        <p:nvSpPr>
          <p:cNvPr id="44" name="zero9">
            <a:extLst>
              <a:ext uri="{FF2B5EF4-FFF2-40B4-BE49-F238E27FC236}">
                <a16:creationId xmlns:a16="http://schemas.microsoft.com/office/drawing/2014/main" id="{5A118F7D-AD00-4843-9CCB-82247CB916F4}"/>
              </a:ext>
            </a:extLst>
          </p:cNvPr>
          <p:cNvSpPr/>
          <p:nvPr/>
        </p:nvSpPr>
        <p:spPr>
          <a:xfrm>
            <a:off x="6575164" y="2217397"/>
            <a:ext cx="85059" cy="85058"/>
          </a:xfrm>
          <a:prstGeom prst="rect">
            <a:avLst/>
          </a:prstGeom>
          <a:solidFill>
            <a:srgbClr val="D3F2FD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5" name="zero10">
            <a:extLst>
              <a:ext uri="{FF2B5EF4-FFF2-40B4-BE49-F238E27FC236}">
                <a16:creationId xmlns:a16="http://schemas.microsoft.com/office/drawing/2014/main" id="{AE67F1A8-BEAE-41E2-B10B-8E72DE7A5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8781" y="2179136"/>
            <a:ext cx="482504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우선개선*</a:t>
            </a:r>
          </a:p>
        </p:txBody>
      </p:sp>
      <p:sp>
        <p:nvSpPr>
          <p:cNvPr id="40" name="zero13">
            <a:extLst>
              <a:ext uri="{FF2B5EF4-FFF2-40B4-BE49-F238E27FC236}">
                <a16:creationId xmlns:a16="http://schemas.microsoft.com/office/drawing/2014/main" id="{E06C0D72-C140-44D9-8AD2-EB13B3CE7236}"/>
              </a:ext>
            </a:extLst>
          </p:cNvPr>
          <p:cNvSpPr/>
          <p:nvPr/>
        </p:nvSpPr>
        <p:spPr>
          <a:xfrm>
            <a:off x="8276824" y="2217399"/>
            <a:ext cx="85059" cy="85058"/>
          </a:xfrm>
          <a:prstGeom prst="rect">
            <a:avLst/>
          </a:prstGeom>
          <a:solidFill>
            <a:srgbClr val="FAD4CA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1" name="zero14">
            <a:extLst>
              <a:ext uri="{FF2B5EF4-FFF2-40B4-BE49-F238E27FC236}">
                <a16:creationId xmlns:a16="http://schemas.microsoft.com/office/drawing/2014/main" id="{9DB0D36F-FA00-41BA-BE64-387A49B7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441" y="2179135"/>
            <a:ext cx="532838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점진개선**</a:t>
            </a:r>
          </a:p>
        </p:txBody>
      </p: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61C12333-1841-7397-B4D6-45A422BA01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4774874"/>
              </p:ext>
            </p:extLst>
          </p:nvPr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377155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zero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593000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IPA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2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3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4" name="zero4">
            <a:extLst>
              <a:ext uri="{FF2B5EF4-FFF2-40B4-BE49-F238E27FC236}">
                <a16:creationId xmlns:a16="http://schemas.microsoft.com/office/drawing/2014/main" id="{BDDC47F5-D7E2-4DC9-83CF-D50BF477DE42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0" name="zero5">
            <a:extLst>
              <a:ext uri="{FF2B5EF4-FFF2-40B4-BE49-F238E27FC236}">
                <a16:creationId xmlns:a16="http://schemas.microsoft.com/office/drawing/2014/main" id="{B20E74C1-1E43-43AB-981F-620D22F48503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1" name="zero6">
            <a:extLst>
              <a:ext uri="{FF2B5EF4-FFF2-40B4-BE49-F238E27FC236}">
                <a16:creationId xmlns:a16="http://schemas.microsoft.com/office/drawing/2014/main" id="{BF3BB10C-819B-4FE5-88B1-3ED78D558FAF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8" name="zero7">
            <a:extLst>
              <a:ext uri="{FF2B5EF4-FFF2-40B4-BE49-F238E27FC236}">
                <a16:creationId xmlns:a16="http://schemas.microsoft.com/office/drawing/2014/main" id="{A289A210-CB6D-4B17-A865-498D7FAE3F3E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grpSp>
        <p:nvGrpSpPr>
          <p:cNvPr id="3" name="zero8">
            <a:extLst>
              <a:ext uri="{FF2B5EF4-FFF2-40B4-BE49-F238E27FC236}">
                <a16:creationId xmlns:a16="http://schemas.microsoft.com/office/drawing/2014/main" id="{C92EA5C9-1987-4B93-9708-DA8588612993}"/>
              </a:ext>
            </a:extLst>
          </p:cNvPr>
          <p:cNvGrpSpPr/>
          <p:nvPr/>
        </p:nvGrpSpPr>
        <p:grpSpPr>
          <a:xfrm>
            <a:off x="472207" y="2313716"/>
            <a:ext cx="4096862" cy="4038477"/>
            <a:chOff x="472207" y="2313716"/>
            <a:chExt cx="4096862" cy="4038477"/>
          </a:xfrm>
        </p:grpSpPr>
        <p:sp>
          <p:nvSpPr>
            <p:cNvPr id="159" name="양쪽 모서리가 둥근 사각형 61">
              <a:extLst>
                <a:ext uri="{FF2B5EF4-FFF2-40B4-BE49-F238E27FC236}">
                  <a16:creationId xmlns:a16="http://schemas.microsoft.com/office/drawing/2014/main" id="{11DF96FB-1E23-1D67-4F40-364434CC4309}"/>
                </a:ext>
              </a:extLst>
            </p:cNvPr>
            <p:cNvSpPr/>
            <p:nvPr/>
          </p:nvSpPr>
          <p:spPr>
            <a:xfrm>
              <a:off x="809588" y="5775624"/>
              <a:ext cx="770269" cy="199936"/>
            </a:xfrm>
            <a:prstGeom prst="round2SameRect">
              <a:avLst>
                <a:gd name="adj1" fmla="val 0"/>
                <a:gd name="adj2" fmla="val 48785"/>
              </a:avLst>
            </a:prstGeom>
            <a:solidFill>
              <a:srgbClr val="FAD8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점진개선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0" name="양쪽 모서리가 둥근 사각형 62">
              <a:extLst>
                <a:ext uri="{FF2B5EF4-FFF2-40B4-BE49-F238E27FC236}">
                  <a16:creationId xmlns:a16="http://schemas.microsoft.com/office/drawing/2014/main" id="{293D51A7-B658-6DF9-2EBA-ECB38315B80E}"/>
                </a:ext>
              </a:extLst>
            </p:cNvPr>
            <p:cNvSpPr/>
            <p:nvPr/>
          </p:nvSpPr>
          <p:spPr>
            <a:xfrm>
              <a:off x="3727906" y="5775624"/>
              <a:ext cx="770269" cy="199936"/>
            </a:xfrm>
            <a:prstGeom prst="round2SameRect">
              <a:avLst>
                <a:gd name="adj1" fmla="val 0"/>
                <a:gd name="adj2" fmla="val 45915"/>
              </a:avLst>
            </a:prstGeom>
            <a:solidFill>
              <a:srgbClr val="DAE3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지속관리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1" name="양쪽 모서리가 둥근 사각형 63">
              <a:extLst>
                <a:ext uri="{FF2B5EF4-FFF2-40B4-BE49-F238E27FC236}">
                  <a16:creationId xmlns:a16="http://schemas.microsoft.com/office/drawing/2014/main" id="{C0E421DF-14C4-C21B-D4EC-D67E85E662B7}"/>
                </a:ext>
              </a:extLst>
            </p:cNvPr>
            <p:cNvSpPr/>
            <p:nvPr/>
          </p:nvSpPr>
          <p:spPr>
            <a:xfrm>
              <a:off x="809588" y="2660778"/>
              <a:ext cx="770269" cy="199936"/>
            </a:xfrm>
            <a:prstGeom prst="round2SameRect">
              <a:avLst>
                <a:gd name="adj1" fmla="val 45364"/>
                <a:gd name="adj2" fmla="val 0"/>
              </a:avLst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ctr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1" i="0" u="none" strike="noStrike" kern="1200" cap="none" spc="-100" normalizeH="0" baseline="0" noProof="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집중개선</a:t>
              </a:r>
              <a:endParaRPr kumimoji="1" lang="ko-KR" altLang="en-US" sz="1000" b="1" i="0" u="none" strike="noStrike" kern="1200" cap="none" spc="-100" normalizeH="0" baseline="0" noProof="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2" name="양쪽 모서리가 둥근 사각형 64">
              <a:extLst>
                <a:ext uri="{FF2B5EF4-FFF2-40B4-BE49-F238E27FC236}">
                  <a16:creationId xmlns:a16="http://schemas.microsoft.com/office/drawing/2014/main" id="{20F60167-383F-E221-C09F-F268C2AEBE7F}"/>
                </a:ext>
              </a:extLst>
            </p:cNvPr>
            <p:cNvSpPr/>
            <p:nvPr/>
          </p:nvSpPr>
          <p:spPr>
            <a:xfrm>
              <a:off x="3727906" y="2660778"/>
              <a:ext cx="770269" cy="199936"/>
            </a:xfrm>
            <a:prstGeom prst="round2SameRect">
              <a:avLst>
                <a:gd name="adj1" fmla="val 42494"/>
                <a:gd name="adj2" fmla="val 0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유지강화</a:t>
              </a:r>
              <a:endParaRPr kumimoji="1" lang="ko-KR" altLang="en-US" sz="1000" b="1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3" name="직사각형 162">
              <a:extLst>
                <a:ext uri="{FF2B5EF4-FFF2-40B4-BE49-F238E27FC236}">
                  <a16:creationId xmlns:a16="http://schemas.microsoft.com/office/drawing/2014/main" id="{66A694F0-892D-4A99-C1EB-912CA98B7ACD}"/>
                </a:ext>
              </a:extLst>
            </p:cNvPr>
            <p:cNvSpPr/>
            <p:nvPr/>
          </p:nvSpPr>
          <p:spPr>
            <a:xfrm>
              <a:off x="809588" y="2854392"/>
              <a:ext cx="3688587" cy="29275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58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Text Box 36">
              <a:extLst>
                <a:ext uri="{FF2B5EF4-FFF2-40B4-BE49-F238E27FC236}">
                  <a16:creationId xmlns:a16="http://schemas.microsoft.com/office/drawing/2014/main" id="{43644963-B41D-3003-8A35-A173C9F32D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455" y="2762689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65" name="아래쪽 화살표 67">
              <a:extLst>
                <a:ext uri="{FF2B5EF4-FFF2-40B4-BE49-F238E27FC236}">
                  <a16:creationId xmlns:a16="http://schemas.microsoft.com/office/drawing/2014/main" id="{8879D8D7-8774-8E4C-77BF-8E7C0D5DFED7}"/>
                </a:ext>
              </a:extLst>
            </p:cNvPr>
            <p:cNvSpPr/>
            <p:nvPr/>
          </p:nvSpPr>
          <p:spPr>
            <a:xfrm rot="10800000">
              <a:off x="530606" y="2979153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6" name="Text Box 96">
              <a:extLst>
                <a:ext uri="{FF2B5EF4-FFF2-40B4-BE49-F238E27FC236}">
                  <a16:creationId xmlns:a16="http://schemas.microsoft.com/office/drawing/2014/main" id="{F3E71C3D-EB39-EB08-A7D6-C3A2161540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196" y="4085698"/>
              <a:ext cx="76268" cy="606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중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요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도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7" name="아래쪽 화살표 69">
              <a:extLst>
                <a:ext uri="{FF2B5EF4-FFF2-40B4-BE49-F238E27FC236}">
                  <a16:creationId xmlns:a16="http://schemas.microsoft.com/office/drawing/2014/main" id="{13F66D96-58F4-509D-9278-B8CDE2675ED5}"/>
                </a:ext>
              </a:extLst>
            </p:cNvPr>
            <p:cNvSpPr/>
            <p:nvPr/>
          </p:nvSpPr>
          <p:spPr>
            <a:xfrm rot="16200000">
              <a:off x="3481759" y="5490840"/>
              <a:ext cx="158359" cy="1488043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black">
                    <a:lumMod val="75000"/>
                    <a:lumOff val="25000"/>
                  </a:prst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8" name="아래쪽 화살표 70">
              <a:extLst>
                <a:ext uri="{FF2B5EF4-FFF2-40B4-BE49-F238E27FC236}">
                  <a16:creationId xmlns:a16="http://schemas.microsoft.com/office/drawing/2014/main" id="{1BE7B23E-B06C-A019-E576-88D301E55AB1}"/>
                </a:ext>
              </a:extLst>
            </p:cNvPr>
            <p:cNvSpPr/>
            <p:nvPr/>
          </p:nvSpPr>
          <p:spPr>
            <a:xfrm rot="5400000">
              <a:off x="1518008" y="5485572"/>
              <a:ext cx="158359" cy="1484146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white"/>
                </a:solidFill>
                <a:latin typeface="+mj-ea"/>
                <a:ea typeface="+mj-ea"/>
              </a:endParaRPr>
            </a:p>
          </p:txBody>
        </p:sp>
        <p:sp>
          <p:nvSpPr>
            <p:cNvPr id="169" name="Text Box 37">
              <a:extLst>
                <a:ext uri="{FF2B5EF4-FFF2-40B4-BE49-F238E27FC236}">
                  <a16:creationId xmlns:a16="http://schemas.microsoft.com/office/drawing/2014/main" id="{2BC9CD11-6CAA-37F8-F6F6-488E338B9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207" y="5636254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低</a:t>
              </a:r>
            </a:p>
          </p:txBody>
        </p:sp>
        <p:sp>
          <p:nvSpPr>
            <p:cNvPr id="170" name="아래쪽 화살표 72">
              <a:extLst>
                <a:ext uri="{FF2B5EF4-FFF2-40B4-BE49-F238E27FC236}">
                  <a16:creationId xmlns:a16="http://schemas.microsoft.com/office/drawing/2014/main" id="{E8BBBAA8-A53A-F59C-D48A-9AB62EACEF8D}"/>
                </a:ext>
              </a:extLst>
            </p:cNvPr>
            <p:cNvSpPr/>
            <p:nvPr/>
          </p:nvSpPr>
          <p:spPr>
            <a:xfrm>
              <a:off x="533443" y="4562139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1" name="Text Box 36">
              <a:extLst>
                <a:ext uri="{FF2B5EF4-FFF2-40B4-BE49-F238E27FC236}">
                  <a16:creationId xmlns:a16="http://schemas.microsoft.com/office/drawing/2014/main" id="{959A6425-23E9-0B43-5CC9-530B923F5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1811" y="6105972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72" name="Text Box 97">
              <a:extLst>
                <a:ext uri="{FF2B5EF4-FFF2-40B4-BE49-F238E27FC236}">
                  <a16:creationId xmlns:a16="http://schemas.microsoft.com/office/drawing/2014/main" id="{50584222-0CE9-DA2B-BA14-7989A9534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9414" y="6178229"/>
              <a:ext cx="452053" cy="1687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>
                <a:spcBef>
                  <a:spcPct val="0"/>
                </a:spcBef>
                <a:defRPr kumimoji="1" sz="1000" b="1" spc="-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함초롬돋움" panose="02030504000101010101" pitchFamily="18" charset="-127"/>
                </a:defRPr>
              </a:lvl1pPr>
              <a:lvl2pPr marL="515813" defTabSz="1031626">
                <a:defRPr sz="2000"/>
              </a:lvl2pPr>
              <a:lvl3pPr marL="1031626" defTabSz="1031626">
                <a:defRPr sz="2000"/>
              </a:lvl3pPr>
              <a:lvl4pPr marL="1547439" defTabSz="1031626">
                <a:defRPr sz="2000"/>
              </a:lvl4pPr>
              <a:lvl5pPr marL="2063252" defTabSz="1031626">
                <a:defRPr sz="2000"/>
              </a:lvl5pPr>
              <a:lvl6pPr marL="2579065" defTabSz="1031626">
                <a:defRPr sz="2000"/>
              </a:lvl6pPr>
              <a:lvl7pPr marL="3094878" defTabSz="1031626">
                <a:defRPr sz="2000"/>
              </a:lvl7pPr>
              <a:lvl8pPr marL="3610691" defTabSz="1031626">
                <a:defRPr sz="2000"/>
              </a:lvl8pPr>
              <a:lvl9pPr marL="4126504" defTabSz="1031626">
                <a:defRPr sz="2000"/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만족도</a:t>
              </a:r>
              <a:endParaRPr kumimoji="1" lang="ko-KR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graphicFrame>
          <p:nvGraphicFramePr>
            <p:cNvPr id="173" name="box">
              <a:extLst>
                <a:ext uri="{FF2B5EF4-FFF2-40B4-BE49-F238E27FC236}">
                  <a16:creationId xmlns:a16="http://schemas.microsoft.com/office/drawing/2014/main" id="{3C4A79DA-540B-3159-9CA1-18AD572CC888}"/>
                </a:ext>
              </a:extLst>
            </p:cNvPr>
            <p:cNvGraphicFramePr/>
            <p:nvPr/>
          </p:nvGraphicFramePr>
          <p:xfrm>
            <a:off x="794419" y="2836342"/>
            <a:ext cx="3674915" cy="293648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79" name="타원 78">
              <a:extLst>
                <a:ext uri="{FF2B5EF4-FFF2-40B4-BE49-F238E27FC236}">
                  <a16:creationId xmlns:a16="http://schemas.microsoft.com/office/drawing/2014/main" id="{F71C2594-69E1-4253-AB2B-F654E5395E5D}"/>
                </a:ext>
              </a:extLst>
            </p:cNvPr>
            <p:cNvSpPr/>
            <p:nvPr/>
          </p:nvSpPr>
          <p:spPr>
            <a:xfrm>
              <a:off x="666887" y="2313716"/>
              <a:ext cx="41663" cy="41663"/>
            </a:xfrm>
            <a:prstGeom prst="ellipse">
              <a:avLst/>
            </a:prstGeom>
            <a:solidFill>
              <a:srgbClr val="F6F6F6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 latinLnBrk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kern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2A303A"/>
                </a:solidFill>
                <a:latin typeface="Times New Roman"/>
                <a:ea typeface="맑은 고딕"/>
              </a:endParaRPr>
            </a:p>
          </p:txBody>
        </p:sp>
      </p:grpSp>
      <p:sp>
        <p:nvSpPr>
          <p:cNvPr id="109" name="shp1">
            <a:extLst>
              <a:ext uri="{FF2B5EF4-FFF2-40B4-BE49-F238E27FC236}">
                <a16:creationId xmlns:a16="http://schemas.microsoft.com/office/drawing/2014/main" id="{BAC80691-8FD4-4B54-8BED-052815EE76E4}"/>
              </a:ext>
            </a:extLst>
          </p:cNvPr>
          <p:cNvSpPr txBox="1"/>
          <p:nvPr/>
        </p:nvSpPr>
        <p:spPr>
          <a:xfrm>
            <a:off x="970570" y="1892460"/>
            <a:ext cx="826476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집중개선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요인으로 서비스 환경의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쾌적성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편의성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2’,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서비스 과정의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접근성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항목이 도출되어 개선이 필요함</a:t>
            </a:r>
          </a:p>
        </p:txBody>
      </p:sp>
      <p:sp>
        <p:nvSpPr>
          <p:cNvPr id="111" name="zero10">
            <a:extLst>
              <a:ext uri="{FF2B5EF4-FFF2-40B4-BE49-F238E27FC236}">
                <a16:creationId xmlns:a16="http://schemas.microsoft.com/office/drawing/2014/main" id="{924B5B35-A365-46DA-BD9E-C36D19BB154B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6" name="zero11">
            <a:extLst>
              <a:ext uri="{FF2B5EF4-FFF2-40B4-BE49-F238E27FC236}">
                <a16:creationId xmlns:a16="http://schemas.microsoft.com/office/drawing/2014/main" id="{F5F27603-E9AA-4B29-A81C-E62A4A5E415C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C375901F-6601-DA24-8B2C-53A933679A30}"/>
              </a:ext>
            </a:extLst>
          </p:cNvPr>
          <p:cNvGraphicFramePr>
            <a:graphicFrameLocks noGrp="1"/>
          </p:cNvGraphicFramePr>
          <p:nvPr/>
        </p:nvGraphicFramePr>
        <p:xfrm>
          <a:off x="4667251" y="2854394"/>
          <a:ext cx="4665665" cy="3430509"/>
        </p:xfrm>
        <a:graphic>
          <a:graphicData uri="http://schemas.openxmlformats.org/drawingml/2006/table">
            <a:tbl>
              <a:tblPr/>
              <a:tblGrid>
                <a:gridCol w="326165">
                  <a:extLst>
                    <a:ext uri="{9D8B030D-6E8A-4147-A177-3AD203B41FA5}">
                      <a16:colId xmlns:a16="http://schemas.microsoft.com/office/drawing/2014/main" val="4079087848"/>
                    </a:ext>
                  </a:extLst>
                </a:gridCol>
                <a:gridCol w="512547">
                  <a:extLst>
                    <a:ext uri="{9D8B030D-6E8A-4147-A177-3AD203B41FA5}">
                      <a16:colId xmlns:a16="http://schemas.microsoft.com/office/drawing/2014/main" val="497105225"/>
                    </a:ext>
                  </a:extLst>
                </a:gridCol>
                <a:gridCol w="442654">
                  <a:extLst>
                    <a:ext uri="{9D8B030D-6E8A-4147-A177-3AD203B41FA5}">
                      <a16:colId xmlns:a16="http://schemas.microsoft.com/office/drawing/2014/main" val="1983567001"/>
                    </a:ext>
                  </a:extLst>
                </a:gridCol>
                <a:gridCol w="2801683">
                  <a:extLst>
                    <a:ext uri="{9D8B030D-6E8A-4147-A177-3AD203B41FA5}">
                      <a16:colId xmlns:a16="http://schemas.microsoft.com/office/drawing/2014/main" val="3710533557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780443445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3868511340"/>
                    </a:ext>
                  </a:extLst>
                </a:gridCol>
              </a:tblGrid>
              <a:tr h="228701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2509336"/>
                  </a:ext>
                </a:extLst>
              </a:tr>
              <a:tr h="200113"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환경이 쾌적하고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8846162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체육시설 및 주변시설이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7438191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대한 안내가 잘 되고 있다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1764847"/>
                  </a:ext>
                </a:extLst>
              </a:tr>
              <a:tr h="200113"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점진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143293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이용자의 편의를 위해 다양한 지원을 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1468979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설치목적에 맞게 잘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8988477"/>
                  </a:ext>
                </a:extLst>
              </a:tr>
              <a:tr h="200113"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
관리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AE3F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대상자가 누구나 차별 없이 이용할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95.1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0306824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이용객에게 유익하다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97.1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9434850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지역주민의 건강과 여가활용에 기여한다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98.4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8810965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앞으로도 이용할 생각이다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98.2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824987"/>
                  </a:ext>
                </a:extLst>
              </a:tr>
              <a:tr h="200113">
                <a:tc rowSpan="6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5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유지
강화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F5BA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96.0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769870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96.0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54962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관련한 일반업무들을 직원들이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94.1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5047078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관련된 업무 처리는 신뢰할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0529604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이용자의 불편을 해소하기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3536023"/>
                  </a:ext>
                </a:extLst>
              </a:tr>
              <a:tr h="2001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업무에 대해 잘 알고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94.7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4905668"/>
                  </a:ext>
                </a:extLst>
              </a:tr>
            </a:tbl>
          </a:graphicData>
        </a:graphic>
      </p:graphicFrame>
      <p:sp>
        <p:nvSpPr>
          <p:cNvPr id="7" name="copyLabel1">
            <a:extLst>
              <a:ext uri="{FF2B5EF4-FFF2-40B4-BE49-F238E27FC236}">
                <a16:creationId xmlns:a16="http://schemas.microsoft.com/office/drawing/2014/main" id="{09947B63-0ECC-3979-9615-E298D2128C5C}"/>
              </a:ext>
            </a:extLst>
          </p:cNvPr>
          <p:cNvSpPr/>
          <p:nvPr/>
        </p:nvSpPr>
        <p:spPr>
          <a:xfrm>
            <a:off x="1346794" y="3306109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쾌적성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8" name="copyPoint1">
            <a:extLst>
              <a:ext uri="{FF2B5EF4-FFF2-40B4-BE49-F238E27FC236}">
                <a16:creationId xmlns:a16="http://schemas.microsoft.com/office/drawing/2014/main" id="{48504831-6BF2-8F93-46D8-B1182CAF5B53}"/>
              </a:ext>
            </a:extLst>
          </p:cNvPr>
          <p:cNvSpPr/>
          <p:nvPr/>
        </p:nvSpPr>
        <p:spPr>
          <a:xfrm>
            <a:off x="1833714" y="3511541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9" name="copyLabel2">
            <a:extLst>
              <a:ext uri="{FF2B5EF4-FFF2-40B4-BE49-F238E27FC236}">
                <a16:creationId xmlns:a16="http://schemas.microsoft.com/office/drawing/2014/main" id="{213F89E2-51F2-E39B-BC62-8931A769C08B}"/>
              </a:ext>
            </a:extLst>
          </p:cNvPr>
          <p:cNvSpPr/>
          <p:nvPr/>
        </p:nvSpPr>
        <p:spPr>
          <a:xfrm>
            <a:off x="1772928" y="3636618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편의성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0" name="copyPoint2">
            <a:extLst>
              <a:ext uri="{FF2B5EF4-FFF2-40B4-BE49-F238E27FC236}">
                <a16:creationId xmlns:a16="http://schemas.microsoft.com/office/drawing/2014/main" id="{6978D459-9C43-B759-1E73-8C7DF5A382F6}"/>
              </a:ext>
            </a:extLst>
          </p:cNvPr>
          <p:cNvSpPr/>
          <p:nvPr/>
        </p:nvSpPr>
        <p:spPr>
          <a:xfrm>
            <a:off x="2259848" y="3842050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1" name="copyLabel3">
            <a:extLst>
              <a:ext uri="{FF2B5EF4-FFF2-40B4-BE49-F238E27FC236}">
                <a16:creationId xmlns:a16="http://schemas.microsoft.com/office/drawing/2014/main" id="{56F88A7E-83AA-0C1E-CB56-6F690DBB659F}"/>
              </a:ext>
            </a:extLst>
          </p:cNvPr>
          <p:cNvSpPr/>
          <p:nvPr/>
        </p:nvSpPr>
        <p:spPr>
          <a:xfrm>
            <a:off x="1941847" y="387356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접근성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2" name="copyPoint3">
            <a:extLst>
              <a:ext uri="{FF2B5EF4-FFF2-40B4-BE49-F238E27FC236}">
                <a16:creationId xmlns:a16="http://schemas.microsoft.com/office/drawing/2014/main" id="{1C875D93-C02F-90AF-6DBA-C75846779546}"/>
              </a:ext>
            </a:extLst>
          </p:cNvPr>
          <p:cNvSpPr/>
          <p:nvPr/>
        </p:nvSpPr>
        <p:spPr>
          <a:xfrm>
            <a:off x="2428767" y="4078996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3" name="copyLabel4">
            <a:extLst>
              <a:ext uri="{FF2B5EF4-FFF2-40B4-BE49-F238E27FC236}">
                <a16:creationId xmlns:a16="http://schemas.microsoft.com/office/drawing/2014/main" id="{A4F0E600-8043-A7F2-279C-ABED3588D526}"/>
              </a:ext>
            </a:extLst>
          </p:cNvPr>
          <p:cNvSpPr/>
          <p:nvPr/>
        </p:nvSpPr>
        <p:spPr>
          <a:xfrm>
            <a:off x="565547" y="487561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4" name="copyPoint4">
            <a:extLst>
              <a:ext uri="{FF2B5EF4-FFF2-40B4-BE49-F238E27FC236}">
                <a16:creationId xmlns:a16="http://schemas.microsoft.com/office/drawing/2014/main" id="{C2E1928F-E4BD-617B-78B0-D807D5149F32}"/>
              </a:ext>
            </a:extLst>
          </p:cNvPr>
          <p:cNvSpPr/>
          <p:nvPr/>
        </p:nvSpPr>
        <p:spPr>
          <a:xfrm>
            <a:off x="1052467" y="4901014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5" name="copyLabel5">
            <a:extLst>
              <a:ext uri="{FF2B5EF4-FFF2-40B4-BE49-F238E27FC236}">
                <a16:creationId xmlns:a16="http://schemas.microsoft.com/office/drawing/2014/main" id="{A94A8C9E-9BF2-8EF5-2688-56737CFDD454}"/>
              </a:ext>
            </a:extLst>
          </p:cNvPr>
          <p:cNvSpPr/>
          <p:nvPr/>
        </p:nvSpPr>
        <p:spPr>
          <a:xfrm>
            <a:off x="920659" y="4285189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6" name="copyPoint5">
            <a:extLst>
              <a:ext uri="{FF2B5EF4-FFF2-40B4-BE49-F238E27FC236}">
                <a16:creationId xmlns:a16="http://schemas.microsoft.com/office/drawing/2014/main" id="{57502EB3-B97B-70FB-F39C-4F679256EE75}"/>
              </a:ext>
            </a:extLst>
          </p:cNvPr>
          <p:cNvSpPr/>
          <p:nvPr/>
        </p:nvSpPr>
        <p:spPr>
          <a:xfrm>
            <a:off x="1407579" y="4310589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7" name="copyLabel6">
            <a:extLst>
              <a:ext uri="{FF2B5EF4-FFF2-40B4-BE49-F238E27FC236}">
                <a16:creationId xmlns:a16="http://schemas.microsoft.com/office/drawing/2014/main" id="{C1F1C5BA-E5DF-E051-B0C1-DF595C3FFB3C}"/>
              </a:ext>
            </a:extLst>
          </p:cNvPr>
          <p:cNvSpPr/>
          <p:nvPr/>
        </p:nvSpPr>
        <p:spPr>
          <a:xfrm>
            <a:off x="2104367" y="4315752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8" name="copyPoint6">
            <a:extLst>
              <a:ext uri="{FF2B5EF4-FFF2-40B4-BE49-F238E27FC236}">
                <a16:creationId xmlns:a16="http://schemas.microsoft.com/office/drawing/2014/main" id="{56E6E175-F498-7D57-C0CC-97743E654BD7}"/>
              </a:ext>
            </a:extLst>
          </p:cNvPr>
          <p:cNvSpPr/>
          <p:nvPr/>
        </p:nvSpPr>
        <p:spPr>
          <a:xfrm>
            <a:off x="2591286" y="4341152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9" name="copyLabel7">
            <a:extLst>
              <a:ext uri="{FF2B5EF4-FFF2-40B4-BE49-F238E27FC236}">
                <a16:creationId xmlns:a16="http://schemas.microsoft.com/office/drawing/2014/main" id="{9C4A7354-6782-D565-C1CA-29985AA1764E}"/>
              </a:ext>
            </a:extLst>
          </p:cNvPr>
          <p:cNvSpPr/>
          <p:nvPr/>
        </p:nvSpPr>
        <p:spPr>
          <a:xfrm>
            <a:off x="2897325" y="503931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공정성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0" name="copyPoint7">
            <a:extLst>
              <a:ext uri="{FF2B5EF4-FFF2-40B4-BE49-F238E27FC236}">
                <a16:creationId xmlns:a16="http://schemas.microsoft.com/office/drawing/2014/main" id="{C543D950-2B2F-00AB-9D1C-3E89088A272E}"/>
              </a:ext>
            </a:extLst>
          </p:cNvPr>
          <p:cNvSpPr/>
          <p:nvPr/>
        </p:nvSpPr>
        <p:spPr>
          <a:xfrm>
            <a:off x="2922725" y="5064714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1" name="copyLabel8">
            <a:extLst>
              <a:ext uri="{FF2B5EF4-FFF2-40B4-BE49-F238E27FC236}">
                <a16:creationId xmlns:a16="http://schemas.microsoft.com/office/drawing/2014/main" id="{5EEA6E49-75D3-E38E-D16B-0254716E7F63}"/>
              </a:ext>
            </a:extLst>
          </p:cNvPr>
          <p:cNvSpPr/>
          <p:nvPr/>
        </p:nvSpPr>
        <p:spPr>
          <a:xfrm>
            <a:off x="3323459" y="457246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2" name="copyPoint8">
            <a:extLst>
              <a:ext uri="{FF2B5EF4-FFF2-40B4-BE49-F238E27FC236}">
                <a16:creationId xmlns:a16="http://schemas.microsoft.com/office/drawing/2014/main" id="{A7ABF123-151A-DFD1-FDDD-A1BA68DC9BBF}"/>
              </a:ext>
            </a:extLst>
          </p:cNvPr>
          <p:cNvSpPr/>
          <p:nvPr/>
        </p:nvSpPr>
        <p:spPr>
          <a:xfrm>
            <a:off x="3348859" y="4597867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3" name="copyLabel9">
            <a:extLst>
              <a:ext uri="{FF2B5EF4-FFF2-40B4-BE49-F238E27FC236}">
                <a16:creationId xmlns:a16="http://schemas.microsoft.com/office/drawing/2014/main" id="{ECB184C8-1D4C-47B6-A4CE-72E6EF36F86E}"/>
              </a:ext>
            </a:extLst>
          </p:cNvPr>
          <p:cNvSpPr/>
          <p:nvPr/>
        </p:nvSpPr>
        <p:spPr>
          <a:xfrm>
            <a:off x="3607549" y="4679200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4" name="copyPoint9">
            <a:extLst>
              <a:ext uri="{FF2B5EF4-FFF2-40B4-BE49-F238E27FC236}">
                <a16:creationId xmlns:a16="http://schemas.microsoft.com/office/drawing/2014/main" id="{E4873FE2-258A-C812-5A1B-35FC253C35FC}"/>
              </a:ext>
            </a:extLst>
          </p:cNvPr>
          <p:cNvSpPr/>
          <p:nvPr/>
        </p:nvSpPr>
        <p:spPr>
          <a:xfrm>
            <a:off x="3632949" y="4704600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5" name="copyLabel10">
            <a:extLst>
              <a:ext uri="{FF2B5EF4-FFF2-40B4-BE49-F238E27FC236}">
                <a16:creationId xmlns:a16="http://schemas.microsoft.com/office/drawing/2014/main" id="{7773AA0A-C78F-4B7C-619A-3D1DB8A9BFF5}"/>
              </a:ext>
            </a:extLst>
          </p:cNvPr>
          <p:cNvSpPr/>
          <p:nvPr/>
        </p:nvSpPr>
        <p:spPr>
          <a:xfrm>
            <a:off x="3560201" y="5541858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지속성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6" name="copyPoint10">
            <a:extLst>
              <a:ext uri="{FF2B5EF4-FFF2-40B4-BE49-F238E27FC236}">
                <a16:creationId xmlns:a16="http://schemas.microsoft.com/office/drawing/2014/main" id="{8D53958F-F921-DC15-A4C5-6A557E141FF4}"/>
              </a:ext>
            </a:extLst>
          </p:cNvPr>
          <p:cNvSpPr/>
          <p:nvPr/>
        </p:nvSpPr>
        <p:spPr>
          <a:xfrm>
            <a:off x="3585601" y="5567258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7" name="copyLabel11">
            <a:extLst>
              <a:ext uri="{FF2B5EF4-FFF2-40B4-BE49-F238E27FC236}">
                <a16:creationId xmlns:a16="http://schemas.microsoft.com/office/drawing/2014/main" id="{9A384777-B75D-1E67-A721-3450752B0DB4}"/>
              </a:ext>
            </a:extLst>
          </p:cNvPr>
          <p:cNvSpPr/>
          <p:nvPr/>
        </p:nvSpPr>
        <p:spPr>
          <a:xfrm>
            <a:off x="3086718" y="405104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편의성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8" name="copyPoint11">
            <a:extLst>
              <a:ext uri="{FF2B5EF4-FFF2-40B4-BE49-F238E27FC236}">
                <a16:creationId xmlns:a16="http://schemas.microsoft.com/office/drawing/2014/main" id="{0D08489F-3F2B-47D5-C6F6-0C591B6B1096}"/>
              </a:ext>
            </a:extLst>
          </p:cNvPr>
          <p:cNvSpPr/>
          <p:nvPr/>
        </p:nvSpPr>
        <p:spPr>
          <a:xfrm>
            <a:off x="3112118" y="4256479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9" name="copyLabel12">
            <a:extLst>
              <a:ext uri="{FF2B5EF4-FFF2-40B4-BE49-F238E27FC236}">
                <a16:creationId xmlns:a16="http://schemas.microsoft.com/office/drawing/2014/main" id="{CC191E09-78F6-1AC3-FDF2-B92322A56FB2}"/>
              </a:ext>
            </a:extLst>
          </p:cNvPr>
          <p:cNvSpPr/>
          <p:nvPr/>
        </p:nvSpPr>
        <p:spPr>
          <a:xfrm>
            <a:off x="3086718" y="3757020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0" name="copyPoint12">
            <a:extLst>
              <a:ext uri="{FF2B5EF4-FFF2-40B4-BE49-F238E27FC236}">
                <a16:creationId xmlns:a16="http://schemas.microsoft.com/office/drawing/2014/main" id="{19E8018A-44F8-070C-1F91-7807C497F484}"/>
              </a:ext>
            </a:extLst>
          </p:cNvPr>
          <p:cNvSpPr/>
          <p:nvPr/>
        </p:nvSpPr>
        <p:spPr>
          <a:xfrm>
            <a:off x="3112118" y="3962452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1" name="copyLabel13">
            <a:extLst>
              <a:ext uri="{FF2B5EF4-FFF2-40B4-BE49-F238E27FC236}">
                <a16:creationId xmlns:a16="http://schemas.microsoft.com/office/drawing/2014/main" id="{F0F78C0C-3B54-0752-7CA9-BBA39924F7D0}"/>
              </a:ext>
            </a:extLst>
          </p:cNvPr>
          <p:cNvSpPr/>
          <p:nvPr/>
        </p:nvSpPr>
        <p:spPr>
          <a:xfrm>
            <a:off x="2691295" y="3385243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4" name="copyPoint13">
            <a:extLst>
              <a:ext uri="{FF2B5EF4-FFF2-40B4-BE49-F238E27FC236}">
                <a16:creationId xmlns:a16="http://schemas.microsoft.com/office/drawing/2014/main" id="{F61C1219-D047-20C8-2833-E891E9E5EE8D}"/>
              </a:ext>
            </a:extLst>
          </p:cNvPr>
          <p:cNvSpPr/>
          <p:nvPr/>
        </p:nvSpPr>
        <p:spPr>
          <a:xfrm>
            <a:off x="2716695" y="3590675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5" name="copyLabel14">
            <a:extLst>
              <a:ext uri="{FF2B5EF4-FFF2-40B4-BE49-F238E27FC236}">
                <a16:creationId xmlns:a16="http://schemas.microsoft.com/office/drawing/2014/main" id="{CA2FA796-A7E8-F2B6-7AC0-BA4FA9E77307}"/>
              </a:ext>
            </a:extLst>
          </p:cNvPr>
          <p:cNvSpPr/>
          <p:nvPr/>
        </p:nvSpPr>
        <p:spPr>
          <a:xfrm>
            <a:off x="2613235" y="361097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신뢰성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6" name="copyPoint14">
            <a:extLst>
              <a:ext uri="{FF2B5EF4-FFF2-40B4-BE49-F238E27FC236}">
                <a16:creationId xmlns:a16="http://schemas.microsoft.com/office/drawing/2014/main" id="{1BE54820-5A20-0997-4CEC-792521252C42}"/>
              </a:ext>
            </a:extLst>
          </p:cNvPr>
          <p:cNvSpPr/>
          <p:nvPr/>
        </p:nvSpPr>
        <p:spPr>
          <a:xfrm>
            <a:off x="2638635" y="381640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7" name="copyLabel15">
            <a:extLst>
              <a:ext uri="{FF2B5EF4-FFF2-40B4-BE49-F238E27FC236}">
                <a16:creationId xmlns:a16="http://schemas.microsoft.com/office/drawing/2014/main" id="{09898FDD-07C4-2F00-8B1F-5A2772D6D0BF}"/>
              </a:ext>
            </a:extLst>
          </p:cNvPr>
          <p:cNvSpPr/>
          <p:nvPr/>
        </p:nvSpPr>
        <p:spPr>
          <a:xfrm>
            <a:off x="2613235" y="405353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8" name="copyPoint15">
            <a:extLst>
              <a:ext uri="{FF2B5EF4-FFF2-40B4-BE49-F238E27FC236}">
                <a16:creationId xmlns:a16="http://schemas.microsoft.com/office/drawing/2014/main" id="{AF3D9D7F-CA73-533E-3B5A-10C50DC86647}"/>
              </a:ext>
            </a:extLst>
          </p:cNvPr>
          <p:cNvSpPr/>
          <p:nvPr/>
        </p:nvSpPr>
        <p:spPr>
          <a:xfrm>
            <a:off x="2638635" y="425896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9" name="copyLabel16">
            <a:extLst>
              <a:ext uri="{FF2B5EF4-FFF2-40B4-BE49-F238E27FC236}">
                <a16:creationId xmlns:a16="http://schemas.microsoft.com/office/drawing/2014/main" id="{914CA88A-FACF-8579-38A9-819A640BCD13}"/>
              </a:ext>
            </a:extLst>
          </p:cNvPr>
          <p:cNvSpPr/>
          <p:nvPr/>
        </p:nvSpPr>
        <p:spPr>
          <a:xfrm>
            <a:off x="2802628" y="3863192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40" name="copyPoint16">
            <a:extLst>
              <a:ext uri="{FF2B5EF4-FFF2-40B4-BE49-F238E27FC236}">
                <a16:creationId xmlns:a16="http://schemas.microsoft.com/office/drawing/2014/main" id="{8D5533B4-C647-A22A-89B4-4BA7F90D2E37}"/>
              </a:ext>
            </a:extLst>
          </p:cNvPr>
          <p:cNvSpPr/>
          <p:nvPr/>
        </p:nvSpPr>
        <p:spPr>
          <a:xfrm>
            <a:off x="2828028" y="4068625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29256213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227979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개선효용도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평행 사변형 11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평행 사변형 11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CC80BFE3-375D-4054-9C38-7E7C61EB0341}"/>
              </a:ext>
            </a:extLst>
          </p:cNvPr>
          <p:cNvSpPr/>
          <p:nvPr/>
        </p:nvSpPr>
        <p:spPr>
          <a:xfrm flipH="1">
            <a:off x="415924" y="1676781"/>
            <a:ext cx="9490074" cy="764565"/>
          </a:xfrm>
          <a:prstGeom prst="rect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모서리가 둥근 직사각형 77">
            <a:extLst>
              <a:ext uri="{FF2B5EF4-FFF2-40B4-BE49-F238E27FC236}">
                <a16:creationId xmlns:a16="http://schemas.microsoft.com/office/drawing/2014/main" id="{3A0DA8AE-FF33-42C4-B6D3-EF9B62E82923}"/>
              </a:ext>
            </a:extLst>
          </p:cNvPr>
          <p:cNvSpPr/>
          <p:nvPr/>
        </p:nvSpPr>
        <p:spPr>
          <a:xfrm>
            <a:off x="288926" y="1802284"/>
            <a:ext cx="1216024" cy="513558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18000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효용도</a:t>
            </a:r>
            <a:endParaRPr lang="en-US" altLang="ko-KR" sz="12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r"/>
            <a:r>
              <a:rPr lang="en-US" altLang="ko-KR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(IER) </a:t>
            </a:r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산출식</a:t>
            </a:r>
          </a:p>
        </p:txBody>
      </p:sp>
      <p:sp>
        <p:nvSpPr>
          <p:cNvPr id="16" name="직각 삼각형 15">
            <a:extLst>
              <a:ext uri="{FF2B5EF4-FFF2-40B4-BE49-F238E27FC236}">
                <a16:creationId xmlns:a16="http://schemas.microsoft.com/office/drawing/2014/main" id="{B9B21D38-8FE5-4675-8595-A2BEF923743E}"/>
              </a:ext>
            </a:extLst>
          </p:cNvPr>
          <p:cNvSpPr/>
          <p:nvPr/>
        </p:nvSpPr>
        <p:spPr>
          <a:xfrm rot="10800000">
            <a:off x="288924" y="2315841"/>
            <a:ext cx="126997" cy="67692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/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ko-KR" altLang="en-US" sz="1400" dirty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개</a:t>
                </a:r>
                <a14:m>
                  <m:oMath xmlns:m="http://schemas.openxmlformats.org/officeDocument/2006/math"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선</m:t>
                    </m:r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효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용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𝐼𝐸𝑅</m:t>
                        </m:r>
                      </m:e>
                    </m:d>
                    <m:r>
                      <a:rPr lang="en-US" altLang="ko-KR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중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요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𝐼𝑚𝑝𝑎𝑐𝑡</m:t>
                        </m:r>
                      </m:e>
                    </m:d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f>
                      <m:fPr>
                        <m:ctrlPr>
                          <a:rPr lang="en-US" altLang="ko-KR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불만율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𝐷𝑅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만</m:t>
                        </m:r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족</m:t>
                        </m:r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률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𝑆𝑅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endParaRPr lang="ko-KR" altLang="en-US" sz="1400" dirty="0">
                  <a:ln w="3175"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blipFill>
                <a:blip r:embed="rId2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화살표: 오른쪽 17">
            <a:extLst>
              <a:ext uri="{FF2B5EF4-FFF2-40B4-BE49-F238E27FC236}">
                <a16:creationId xmlns:a16="http://schemas.microsoft.com/office/drawing/2014/main" id="{475803B0-B880-4BBC-A797-3AFE32F47F7D}"/>
              </a:ext>
            </a:extLst>
          </p:cNvPr>
          <p:cNvSpPr/>
          <p:nvPr/>
        </p:nvSpPr>
        <p:spPr>
          <a:xfrm>
            <a:off x="6321911" y="1915628"/>
            <a:ext cx="331694" cy="286870"/>
          </a:xfrm>
          <a:prstGeom prst="rightArrow">
            <a:avLst/>
          </a:prstGeom>
          <a:gradFill>
            <a:gsLst>
              <a:gs pos="0">
                <a:schemeClr val="tx1">
                  <a:alpha val="30000"/>
                </a:schemeClr>
              </a:gs>
              <a:gs pos="100000">
                <a:schemeClr val="tx1"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8D7D7B0-F4E3-4AAE-9F5D-A78D2B955C86}"/>
              </a:ext>
            </a:extLst>
          </p:cNvPr>
          <p:cNvSpPr txBox="1"/>
          <p:nvPr/>
        </p:nvSpPr>
        <p:spPr>
          <a:xfrm>
            <a:off x="7014434" y="1828231"/>
            <a:ext cx="244801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개선 효용도가 높을수록 개선이 </a:t>
            </a:r>
            <a: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우선되어야 하며 개선효과가 증대됨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57CB46FD-1053-BB62-65E4-C7242A7CAC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0856830"/>
              </p:ext>
            </p:extLst>
          </p:nvPr>
        </p:nvGraphicFramePr>
        <p:xfrm>
          <a:off x="571499" y="2684976"/>
          <a:ext cx="8761417" cy="3317800"/>
        </p:xfrm>
        <a:graphic>
          <a:graphicData uri="http://schemas.openxmlformats.org/drawingml/2006/table">
            <a:tbl>
              <a:tblPr/>
              <a:tblGrid>
                <a:gridCol w="617221">
                  <a:extLst>
                    <a:ext uri="{9D8B030D-6E8A-4147-A177-3AD203B41FA5}">
                      <a16:colId xmlns:a16="http://schemas.microsoft.com/office/drawing/2014/main" val="2802671841"/>
                    </a:ext>
                  </a:extLst>
                </a:gridCol>
                <a:gridCol w="777240">
                  <a:extLst>
                    <a:ext uri="{9D8B030D-6E8A-4147-A177-3AD203B41FA5}">
                      <a16:colId xmlns:a16="http://schemas.microsoft.com/office/drawing/2014/main" val="2281074967"/>
                    </a:ext>
                  </a:extLst>
                </a:gridCol>
                <a:gridCol w="693420">
                  <a:extLst>
                    <a:ext uri="{9D8B030D-6E8A-4147-A177-3AD203B41FA5}">
                      <a16:colId xmlns:a16="http://schemas.microsoft.com/office/drawing/2014/main" val="3196824614"/>
                    </a:ext>
                  </a:extLst>
                </a:gridCol>
                <a:gridCol w="3870960">
                  <a:extLst>
                    <a:ext uri="{9D8B030D-6E8A-4147-A177-3AD203B41FA5}">
                      <a16:colId xmlns:a16="http://schemas.microsoft.com/office/drawing/2014/main" val="3371216162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524318178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1944505032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2475054931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1355949456"/>
                    </a:ext>
                  </a:extLst>
                </a:gridCol>
              </a:tblGrid>
              <a:tr h="33178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만족률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SR)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불만율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DR)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9893603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900" b="1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환경이 쾌적하고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97.3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5541232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사업에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0675896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대상자가 누구나 차별 없이 이용할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97.3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763946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50947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체육시설 및 주변시설이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9505395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사업에 대한 안내가 잘 되고 있다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97.3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115148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98.7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8381087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관련한 일반업무들을 직원들이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98.6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4029208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이용자의 편의를 위해 다양한 지원을 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97.3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71481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설치목적에 맞게 잘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2316368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C5F4E202-76E4-4781-AA21-E33264240EB0}"/>
              </a:ext>
            </a:extLst>
          </p:cNvPr>
          <p:cNvSpPr txBox="1"/>
          <p:nvPr/>
        </p:nvSpPr>
        <p:spPr>
          <a:xfrm>
            <a:off x="536184" y="6117087"/>
            <a:ext cx="5760231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만족률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(SR) : 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⑤ 약간 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⑥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⑦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매우 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     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(DR) :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① 매우 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②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③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약간 불만족의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</a:t>
            </a:r>
          </a:p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만족도가 낮은 항목 중 주요 항목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10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개만 제시</a:t>
            </a:r>
          </a:p>
        </p:txBody>
      </p:sp>
    </p:spTree>
    <p:extLst>
      <p:ext uri="{BB962C8B-B14F-4D97-AF65-F5344CB8AC3E}">
        <p14:creationId xmlns:p14="http://schemas.microsoft.com/office/powerpoint/2010/main" val="172287127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zero0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89827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우선 개선 과제 선정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1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2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3" name="shp5">
            <a:extLst>
              <a:ext uri="{FF2B5EF4-FFF2-40B4-BE49-F238E27FC236}">
                <a16:creationId xmlns:a16="http://schemas.microsoft.com/office/drawing/2014/main" id="{9B4C606A-6ECA-2855-0829-D3BADB114EC9}"/>
              </a:ext>
            </a:extLst>
          </p:cNvPr>
          <p:cNvSpPr/>
          <p:nvPr/>
        </p:nvSpPr>
        <p:spPr>
          <a:xfrm>
            <a:off x="571499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환경이 쾌적하고 관리가 잘 되고 있다</a:t>
            </a:r>
          </a:p>
        </p:txBody>
      </p:sp>
      <p:sp>
        <p:nvSpPr>
          <p:cNvPr id="7" name="zero4">
            <a:extLst>
              <a:ext uri="{FF2B5EF4-FFF2-40B4-BE49-F238E27FC236}">
                <a16:creationId xmlns:a16="http://schemas.microsoft.com/office/drawing/2014/main" id="{E53F150C-A23E-AD44-88FA-05F1D4890B14}"/>
              </a:ext>
            </a:extLst>
          </p:cNvPr>
          <p:cNvSpPr/>
          <p:nvPr/>
        </p:nvSpPr>
        <p:spPr>
          <a:xfrm>
            <a:off x="571499" y="5225187"/>
            <a:ext cx="934571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6F1AC68A-F3D9-EA62-8CCB-48C9AE5D8FA8}"/>
              </a:ext>
            </a:extLst>
          </p:cNvPr>
          <p:cNvSpPr txBox="1"/>
          <p:nvPr/>
        </p:nvSpPr>
        <p:spPr>
          <a:xfrm>
            <a:off x="1517275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쾌적성</a:t>
            </a:r>
            <a:r>
              <a:rPr lang="en-US" altLang="ko-KR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1</a:t>
            </a:r>
            <a:endParaRPr lang="ko-KR" altLang="en-US" sz="1200" spc="-4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0" name="shp7">
            <a:extLst>
              <a:ext uri="{FF2B5EF4-FFF2-40B4-BE49-F238E27FC236}">
                <a16:creationId xmlns:a16="http://schemas.microsoft.com/office/drawing/2014/main" id="{75A5D57A-3CC2-5CDE-21C5-D7AAF08C16E7}"/>
              </a:ext>
            </a:extLst>
          </p:cNvPr>
          <p:cNvSpPr/>
          <p:nvPr/>
        </p:nvSpPr>
        <p:spPr>
          <a:xfrm>
            <a:off x="6743071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-</a:t>
            </a:r>
            <a:endParaRPr lang="ko-KR" altLang="en-US" sz="12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2" name="zero7">
            <a:extLst>
              <a:ext uri="{FF2B5EF4-FFF2-40B4-BE49-F238E27FC236}">
                <a16:creationId xmlns:a16="http://schemas.microsoft.com/office/drawing/2014/main" id="{7F44EBD7-8C1C-2B35-FD46-749E4FEC4930}"/>
              </a:ext>
            </a:extLst>
          </p:cNvPr>
          <p:cNvSpPr/>
          <p:nvPr/>
        </p:nvSpPr>
        <p:spPr>
          <a:xfrm>
            <a:off x="6743071" y="5225187"/>
            <a:ext cx="934571" cy="305733"/>
          </a:xfrm>
          <a:prstGeom prst="round2SameRect">
            <a:avLst/>
          </a:prstGeom>
          <a:solidFill>
            <a:srgbClr val="1D8FD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8" name="shp6">
            <a:extLst>
              <a:ext uri="{FF2B5EF4-FFF2-40B4-BE49-F238E27FC236}">
                <a16:creationId xmlns:a16="http://schemas.microsoft.com/office/drawing/2014/main" id="{EF0E51FA-CC26-9E0C-511C-CF385CB183F6}"/>
              </a:ext>
            </a:extLst>
          </p:cNvPr>
          <p:cNvSpPr/>
          <p:nvPr/>
        </p:nvSpPr>
        <p:spPr>
          <a:xfrm>
            <a:off x="3657285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-</a:t>
            </a:r>
            <a:endParaRPr lang="ko-KR" altLang="en-US" sz="12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20" name="zero10">
            <a:extLst>
              <a:ext uri="{FF2B5EF4-FFF2-40B4-BE49-F238E27FC236}">
                <a16:creationId xmlns:a16="http://schemas.microsoft.com/office/drawing/2014/main" id="{83F32BF9-5EC1-AF9D-E56F-5F124FC15ECD}"/>
              </a:ext>
            </a:extLst>
          </p:cNvPr>
          <p:cNvSpPr/>
          <p:nvPr/>
        </p:nvSpPr>
        <p:spPr>
          <a:xfrm>
            <a:off x="3657285" y="5225187"/>
            <a:ext cx="934571" cy="305733"/>
          </a:xfrm>
          <a:prstGeom prst="round2SameRect">
            <a:avLst/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zero12">
            <a:extLst>
              <a:ext uri="{FF2B5EF4-FFF2-40B4-BE49-F238E27FC236}">
                <a16:creationId xmlns:a16="http://schemas.microsoft.com/office/drawing/2014/main" id="{E4B68B4A-E972-E08D-3C8E-D1FE5C75BB9C}"/>
              </a:ext>
            </a:extLst>
          </p:cNvPr>
          <p:cNvSpPr/>
          <p:nvPr/>
        </p:nvSpPr>
        <p:spPr>
          <a:xfrm rot="10800000">
            <a:off x="3549877" y="4711193"/>
            <a:ext cx="2806246" cy="389046"/>
          </a:xfrm>
          <a:prstGeom prst="triangle">
            <a:avLst/>
          </a:prstGeom>
          <a:gradFill>
            <a:gsLst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7A6EB3E2-CE57-9431-6207-59ADF6D49E26}"/>
              </a:ext>
            </a:extLst>
          </p:cNvPr>
          <p:cNvSpPr/>
          <p:nvPr/>
        </p:nvSpPr>
        <p:spPr>
          <a:xfrm>
            <a:off x="5214938" y="1627454"/>
            <a:ext cx="1766888" cy="272784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 </a:t>
            </a:r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분석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)</a:t>
            </a:r>
          </a:p>
        </p:txBody>
      </p:sp>
      <p:sp>
        <p:nvSpPr>
          <p:cNvPr id="15" name="zero15">
            <a:extLst>
              <a:ext uri="{FF2B5EF4-FFF2-40B4-BE49-F238E27FC236}">
                <a16:creationId xmlns:a16="http://schemas.microsoft.com/office/drawing/2014/main" id="{8EF4CA75-2C02-F9B0-BEA1-FD97B54372E4}"/>
              </a:ext>
            </a:extLst>
          </p:cNvPr>
          <p:cNvSpPr/>
          <p:nvPr/>
        </p:nvSpPr>
        <p:spPr>
          <a:xfrm>
            <a:off x="7034214" y="1627453"/>
            <a:ext cx="2293934" cy="276875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효용도 분석</a:t>
            </a:r>
          </a:p>
        </p:txBody>
      </p:sp>
      <p:sp>
        <p:nvSpPr>
          <p:cNvPr id="28" name="zero17">
            <a:extLst>
              <a:ext uri="{FF2B5EF4-FFF2-40B4-BE49-F238E27FC236}">
                <a16:creationId xmlns:a16="http://schemas.microsoft.com/office/drawing/2014/main" id="{C8756A39-CE46-DB77-0B6E-315D3F2F982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4397" y="508425"/>
            <a:ext cx="6321702" cy="459666"/>
          </a:xfrm>
        </p:spPr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graphicFrame>
        <p:nvGraphicFramePr>
          <p:cNvPr id="2" name="shp1">
            <a:extLst>
              <a:ext uri="{FF2B5EF4-FFF2-40B4-BE49-F238E27FC236}">
                <a16:creationId xmlns:a16="http://schemas.microsoft.com/office/drawing/2014/main" id="{32568191-F409-4A63-D395-8BCD52BD198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1577656"/>
              </p:ext>
            </p:extLst>
          </p:nvPr>
        </p:nvGraphicFramePr>
        <p:xfrm>
          <a:off x="571500" y="1984842"/>
          <a:ext cx="8761416" cy="2726364"/>
        </p:xfrm>
        <a:graphic>
          <a:graphicData uri="http://schemas.openxmlformats.org/drawingml/2006/table">
            <a:tbl>
              <a:tblPr/>
              <a:tblGrid>
                <a:gridCol w="1162249">
                  <a:extLst>
                    <a:ext uri="{9D8B030D-6E8A-4147-A177-3AD203B41FA5}">
                      <a16:colId xmlns:a16="http://schemas.microsoft.com/office/drawing/2014/main" val="3872770311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4099449657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2762839789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844836074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1899953480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2295043158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1357430611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1719219629"/>
                    </a:ext>
                  </a:extLst>
                </a:gridCol>
              </a:tblGrid>
              <a:tr h="42599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FFFFFF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3033604"/>
                  </a:ext>
                </a:extLst>
              </a:tr>
              <a:tr h="383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1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7123951"/>
                  </a:ext>
                </a:extLst>
              </a:tr>
              <a:tr h="383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2879910"/>
                  </a:ext>
                </a:extLst>
              </a:tr>
              <a:tr h="383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0078461"/>
                  </a:ext>
                </a:extLst>
              </a:tr>
              <a:tr h="383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2</a:t>
                      </a:r>
                      <a:r>
                        <a:rPr kumimoji="0" lang="ko-KR" altLang="en-US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8185486"/>
                  </a:ext>
                </a:extLst>
              </a:tr>
              <a:tr h="383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012493"/>
                  </a:ext>
                </a:extLst>
              </a:tr>
              <a:tr h="383395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uLnTx/>
                          <a:uFillTx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  <a:cs typeface="+mn-cs"/>
                        </a:rPr>
                        <a:t>-</a:t>
                      </a:r>
                      <a:endParaRPr kumimoji="0" lang="ko-KR" altLang="en-US" sz="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uLnTx/>
                        <a:uFillTx/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5304051"/>
                  </a:ext>
                </a:extLst>
              </a:tr>
            </a:tbl>
          </a:graphicData>
        </a:graphic>
      </p:graphicFrame>
      <p:sp>
        <p:nvSpPr>
          <p:cNvPr id="26" name="zero13">
            <a:extLst>
              <a:ext uri="{FF2B5EF4-FFF2-40B4-BE49-F238E27FC236}">
                <a16:creationId xmlns:a16="http://schemas.microsoft.com/office/drawing/2014/main" id="{772A0771-E42F-4029-938E-D0FB1BD3CA28}"/>
              </a:ext>
            </a:extLst>
          </p:cNvPr>
          <p:cNvSpPr txBox="1"/>
          <p:nvPr/>
        </p:nvSpPr>
        <p:spPr>
          <a:xfrm>
            <a:off x="4239003" y="4754956"/>
            <a:ext cx="1427995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개선 과제 중</a:t>
            </a:r>
            <a:r>
              <a:rPr lang="en-US" altLang="ko-KR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우선 순위</a:t>
            </a:r>
          </a:p>
        </p:txBody>
      </p:sp>
      <p:sp>
        <p:nvSpPr>
          <p:cNvPr id="24" name="zero16">
            <a:extLst>
              <a:ext uri="{FF2B5EF4-FFF2-40B4-BE49-F238E27FC236}">
                <a16:creationId xmlns:a16="http://schemas.microsoft.com/office/drawing/2014/main" id="{7BC32ED0-76C0-4F89-B041-6BFEE673F67F}"/>
              </a:ext>
            </a:extLst>
          </p:cNvPr>
          <p:cNvSpPr txBox="1"/>
          <p:nvPr/>
        </p:nvSpPr>
        <p:spPr>
          <a:xfrm>
            <a:off x="536184" y="6121862"/>
            <a:ext cx="3375283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선정이 불가함</a:t>
            </a: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  <p:sp>
        <p:nvSpPr>
          <p:cNvPr id="4" name="copyred">
            <a:extLst>
              <a:ext uri="{FF2B5EF4-FFF2-40B4-BE49-F238E27FC236}">
                <a16:creationId xmlns:a16="http://schemas.microsoft.com/office/drawing/2014/main" id="{F431FFC8-D38D-FB0A-6ACD-88A1BBC368B9}"/>
              </a:ext>
            </a:extLst>
          </p:cNvPr>
          <p:cNvSpPr/>
          <p:nvPr/>
        </p:nvSpPr>
        <p:spPr>
          <a:xfrm>
            <a:off x="570130" y="2410983"/>
            <a:ext cx="8758018" cy="393177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817018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ero11">
            <a:extLst>
              <a:ext uri="{FF2B5EF4-FFF2-40B4-BE49-F238E27FC236}">
                <a16:creationId xmlns:a16="http://schemas.microsoft.com/office/drawing/2014/main" id="{8B21F41C-3C41-8C4B-0198-DCE3B4C88F79}"/>
              </a:ext>
            </a:extLst>
          </p:cNvPr>
          <p:cNvSpPr txBox="1"/>
          <p:nvPr/>
        </p:nvSpPr>
        <p:spPr>
          <a:xfrm>
            <a:off x="5031301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31505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만족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불만족 의견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3" name="zero4">
            <a:extLst>
              <a:ext uri="{FF2B5EF4-FFF2-40B4-BE49-F238E27FC236}">
                <a16:creationId xmlns:a16="http://schemas.microsoft.com/office/drawing/2014/main" id="{D74751DD-31B6-4274-97CA-90301ECCF393}"/>
              </a:ext>
            </a:extLst>
          </p:cNvPr>
          <p:cNvSpPr/>
          <p:nvPr/>
        </p:nvSpPr>
        <p:spPr>
          <a:xfrm>
            <a:off x="588393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sp>
        <p:nvSpPr>
          <p:cNvPr id="15" name="zero5">
            <a:extLst>
              <a:ext uri="{FF2B5EF4-FFF2-40B4-BE49-F238E27FC236}">
                <a16:creationId xmlns:a16="http://schemas.microsoft.com/office/drawing/2014/main" id="{DEC57A56-7CFD-4CE3-959C-719A687F56AF}"/>
              </a:ext>
            </a:extLst>
          </p:cNvPr>
          <p:cNvSpPr/>
          <p:nvPr/>
        </p:nvSpPr>
        <p:spPr>
          <a:xfrm>
            <a:off x="5096576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불만족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graphicFrame>
        <p:nvGraphicFramePr>
          <p:cNvPr id="17" name="shp3">
            <a:extLst>
              <a:ext uri="{FF2B5EF4-FFF2-40B4-BE49-F238E27FC236}">
                <a16:creationId xmlns:a16="http://schemas.microsoft.com/office/drawing/2014/main" id="{71AF147A-6485-48B4-9EC5-614050F3E6DE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2415876"/>
          <a:ext cx="4267666" cy="3722556"/>
        </p:xfrm>
        <a:graphic>
          <a:graphicData uri="http://schemas.openxmlformats.org/drawingml/2006/table">
            <a:tbl>
              <a:tblPr/>
              <a:tblGrid>
                <a:gridCol w="29440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3542732068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021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교사가 전문적임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잘가르침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24.7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시설이 쾌적함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깨끗함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23.3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이용료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수강료 저렴함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수영장 물이 깨끗함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수질이 좋음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교사가 친절함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6.8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723593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직원이 친절함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6.8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언제든지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자유롭게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원하는 시간에 이용할 수 있음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5.5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16054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이용이 편리함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5.5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465864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 관리가 잘됨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0844084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운동기구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시설이 잘 되어 있음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426919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주차시설이 편리함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graphicFrame>
        <p:nvGraphicFramePr>
          <p:cNvPr id="21" name="shp4">
            <a:extLst>
              <a:ext uri="{FF2B5EF4-FFF2-40B4-BE49-F238E27FC236}">
                <a16:creationId xmlns:a16="http://schemas.microsoft.com/office/drawing/2014/main" id="{55D7BBEB-DDE9-44D2-8F3C-1BCE1F2D20A8}"/>
              </a:ext>
            </a:extLst>
          </p:cNvPr>
          <p:cNvGraphicFramePr>
            <a:graphicFrameLocks noGrp="1"/>
          </p:cNvGraphicFramePr>
          <p:nvPr/>
        </p:nvGraphicFramePr>
        <p:xfrm>
          <a:off x="5065250" y="2415876"/>
          <a:ext cx="4267663" cy="3725842"/>
        </p:xfrm>
        <a:graphic>
          <a:graphicData uri="http://schemas.openxmlformats.org/drawingml/2006/table">
            <a:tbl>
              <a:tblPr/>
              <a:tblGrid>
                <a:gridCol w="29491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7335159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827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불만족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7568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응답 사례 없음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ero10">
            <a:extLst>
              <a:ext uri="{FF2B5EF4-FFF2-40B4-BE49-F238E27FC236}">
                <a16:creationId xmlns:a16="http://schemas.microsoft.com/office/drawing/2014/main" id="{AF983DD8-70DD-4F25-097E-207BF3DBA42A}"/>
              </a:ext>
            </a:extLst>
          </p:cNvPr>
          <p:cNvSpPr txBox="1"/>
          <p:nvPr/>
        </p:nvSpPr>
        <p:spPr>
          <a:xfrm>
            <a:off x="536184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</p:spTree>
    <p:extLst>
      <p:ext uri="{BB962C8B-B14F-4D97-AF65-F5344CB8AC3E}">
        <p14:creationId xmlns:p14="http://schemas.microsoft.com/office/powerpoint/2010/main" val="75874070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02651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개선 요구사항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" name="zero5">
            <a:extLst>
              <a:ext uri="{FF2B5EF4-FFF2-40B4-BE49-F238E27FC236}">
                <a16:creationId xmlns:a16="http://schemas.microsoft.com/office/drawing/2014/main" id="{D49A8E2A-33D1-1675-6222-2F7B4C448A36}"/>
              </a:ext>
            </a:extLst>
          </p:cNvPr>
          <p:cNvSpPr txBox="1"/>
          <p:nvPr/>
        </p:nvSpPr>
        <p:spPr>
          <a:xfrm>
            <a:off x="536184" y="6138423"/>
            <a:ext cx="4704814" cy="21082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graphicFrame>
        <p:nvGraphicFramePr>
          <p:cNvPr id="11" name="shp2">
            <a:extLst>
              <a:ext uri="{FF2B5EF4-FFF2-40B4-BE49-F238E27FC236}">
                <a16:creationId xmlns:a16="http://schemas.microsoft.com/office/drawing/2014/main" id="{DA8F2DBE-A93F-48E0-8F28-4FB8CB8FC149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1751224"/>
          <a:ext cx="8762781" cy="4382153"/>
        </p:xfrm>
        <a:graphic>
          <a:graphicData uri="http://schemas.openxmlformats.org/drawingml/2006/table">
            <a:tbl>
              <a:tblPr/>
              <a:tblGrid>
                <a:gridCol w="63685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1698801416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298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개선 및 건의사항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냉난방 시설 확충 요망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냉난방 온도가 적절하지 않음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샤워실 확장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노후시설 교체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179570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 확장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공간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397084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자유수영 레인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시간 추가 필요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헬스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운동기구 다양화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4591407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주말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휴일 운영 및 운영시간 확대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728389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헬스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운동기구 노후 교체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주차공간 확대 요망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공영주차장 확대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970765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코트 확충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6993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샤워실 수압이 약함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91423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4774E23C-21DF-455B-A853-DDE3957A279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3. </a:t>
            </a:r>
            <a:r>
              <a:rPr lang="ko-KR" altLang="en-US"/>
              <a:t>조사 범위 및 절차</a:t>
            </a:r>
          </a:p>
        </p:txBody>
      </p:sp>
      <p:sp>
        <p:nvSpPr>
          <p:cNvPr id="38" name="모서리가 둥근 직사각형 54">
            <a:extLst>
              <a:ext uri="{FF2B5EF4-FFF2-40B4-BE49-F238E27FC236}">
                <a16:creationId xmlns:a16="http://schemas.microsoft.com/office/drawing/2014/main" id="{110B9BC3-6974-41C7-8E5C-85505C0CA5D1}"/>
              </a:ext>
            </a:extLst>
          </p:cNvPr>
          <p:cNvSpPr/>
          <p:nvPr/>
        </p:nvSpPr>
        <p:spPr>
          <a:xfrm>
            <a:off x="0" y="1249790"/>
            <a:ext cx="9906000" cy="551438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5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8A74D86-35BD-4191-A217-CC00C05BA7B6}"/>
              </a:ext>
            </a:extLst>
          </p:cNvPr>
          <p:cNvSpPr txBox="1"/>
          <p:nvPr/>
        </p:nvSpPr>
        <p:spPr>
          <a:xfrm>
            <a:off x="661123" y="1333019"/>
            <a:ext cx="8583760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6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‘지방공기업 고객만족도 조사 표준모델’을 기반으로 </a:t>
            </a:r>
            <a:r>
              <a:rPr lang="ko-KR" altLang="en-US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조사 기획</a:t>
            </a:r>
            <a:r>
              <a:rPr lang="ko-KR" altLang="en-US" sz="16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부터 </a:t>
            </a:r>
            <a:r>
              <a:rPr lang="ko-KR" altLang="en-US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실사 및 분석</a:t>
            </a:r>
            <a:r>
              <a:rPr lang="en-US" altLang="ko-KR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, </a:t>
            </a:r>
            <a:r>
              <a:rPr lang="ko-KR" altLang="en-US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보고서 작성</a:t>
            </a:r>
            <a:r>
              <a:rPr lang="ko-KR" altLang="en-US" sz="16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까지 진행</a:t>
            </a:r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FD273BDE-21BB-4988-AE2A-E4096BB8B57D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9396990" y="1380939"/>
            <a:ext cx="217921" cy="148647"/>
          </a:xfrm>
          <a:custGeom>
            <a:avLst/>
            <a:gdLst>
              <a:gd name="T0" fmla="*/ 0 w 121"/>
              <a:gd name="T1" fmla="*/ 52 h 81"/>
              <a:gd name="T2" fmla="*/ 9 w 121"/>
              <a:gd name="T3" fmla="*/ 20 h 81"/>
              <a:gd name="T4" fmla="*/ 37 w 121"/>
              <a:gd name="T5" fmla="*/ 1 h 81"/>
              <a:gd name="T6" fmla="*/ 44 w 121"/>
              <a:gd name="T7" fmla="*/ 0 h 81"/>
              <a:gd name="T8" fmla="*/ 49 w 121"/>
              <a:gd name="T9" fmla="*/ 4 h 81"/>
              <a:gd name="T10" fmla="*/ 48 w 121"/>
              <a:gd name="T11" fmla="*/ 8 h 81"/>
              <a:gd name="T12" fmla="*/ 44 w 121"/>
              <a:gd name="T13" fmla="*/ 10 h 81"/>
              <a:gd name="T14" fmla="*/ 33 w 121"/>
              <a:gd name="T15" fmla="*/ 20 h 81"/>
              <a:gd name="T16" fmla="*/ 32 w 121"/>
              <a:gd name="T17" fmla="*/ 30 h 81"/>
              <a:gd name="T18" fmla="*/ 49 w 121"/>
              <a:gd name="T19" fmla="*/ 39 h 81"/>
              <a:gd name="T20" fmla="*/ 55 w 121"/>
              <a:gd name="T21" fmla="*/ 55 h 81"/>
              <a:gd name="T22" fmla="*/ 47 w 121"/>
              <a:gd name="T23" fmla="*/ 74 h 81"/>
              <a:gd name="T24" fmla="*/ 28 w 121"/>
              <a:gd name="T25" fmla="*/ 81 h 81"/>
              <a:gd name="T26" fmla="*/ 7 w 121"/>
              <a:gd name="T27" fmla="*/ 72 h 81"/>
              <a:gd name="T28" fmla="*/ 0 w 121"/>
              <a:gd name="T29" fmla="*/ 52 h 81"/>
              <a:gd name="T30" fmla="*/ 66 w 121"/>
              <a:gd name="T31" fmla="*/ 52 h 81"/>
              <a:gd name="T32" fmla="*/ 75 w 121"/>
              <a:gd name="T33" fmla="*/ 20 h 81"/>
              <a:gd name="T34" fmla="*/ 102 w 121"/>
              <a:gd name="T35" fmla="*/ 1 h 81"/>
              <a:gd name="T36" fmla="*/ 110 w 121"/>
              <a:gd name="T37" fmla="*/ 0 h 81"/>
              <a:gd name="T38" fmla="*/ 115 w 121"/>
              <a:gd name="T39" fmla="*/ 4 h 81"/>
              <a:gd name="T40" fmla="*/ 114 w 121"/>
              <a:gd name="T41" fmla="*/ 8 h 81"/>
              <a:gd name="T42" fmla="*/ 111 w 121"/>
              <a:gd name="T43" fmla="*/ 10 h 81"/>
              <a:gd name="T44" fmla="*/ 99 w 121"/>
              <a:gd name="T45" fmla="*/ 20 h 81"/>
              <a:gd name="T46" fmla="*/ 98 w 121"/>
              <a:gd name="T47" fmla="*/ 30 h 81"/>
              <a:gd name="T48" fmla="*/ 115 w 121"/>
              <a:gd name="T49" fmla="*/ 39 h 81"/>
              <a:gd name="T50" fmla="*/ 121 w 121"/>
              <a:gd name="T51" fmla="*/ 55 h 81"/>
              <a:gd name="T52" fmla="*/ 113 w 121"/>
              <a:gd name="T53" fmla="*/ 74 h 81"/>
              <a:gd name="T54" fmla="*/ 94 w 121"/>
              <a:gd name="T55" fmla="*/ 81 h 81"/>
              <a:gd name="T56" fmla="*/ 73 w 121"/>
              <a:gd name="T57" fmla="*/ 72 h 81"/>
              <a:gd name="T58" fmla="*/ 66 w 121"/>
              <a:gd name="T59" fmla="*/ 52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1" h="81">
                <a:moveTo>
                  <a:pt x="0" y="52"/>
                </a:moveTo>
                <a:cubicBezTo>
                  <a:pt x="0" y="40"/>
                  <a:pt x="3" y="29"/>
                  <a:pt x="9" y="20"/>
                </a:cubicBezTo>
                <a:cubicBezTo>
                  <a:pt x="15" y="11"/>
                  <a:pt x="24" y="5"/>
                  <a:pt x="37" y="1"/>
                </a:cubicBezTo>
                <a:cubicBezTo>
                  <a:pt x="39" y="0"/>
                  <a:pt x="41" y="0"/>
                  <a:pt x="44" y="0"/>
                </a:cubicBezTo>
                <a:cubicBezTo>
                  <a:pt x="47" y="1"/>
                  <a:pt x="48" y="2"/>
                  <a:pt x="49" y="4"/>
                </a:cubicBezTo>
                <a:cubicBezTo>
                  <a:pt x="50" y="5"/>
                  <a:pt x="50" y="7"/>
                  <a:pt x="48" y="8"/>
                </a:cubicBezTo>
                <a:cubicBezTo>
                  <a:pt x="47" y="9"/>
                  <a:pt x="46" y="10"/>
                  <a:pt x="44" y="10"/>
                </a:cubicBezTo>
                <a:cubicBezTo>
                  <a:pt x="39" y="13"/>
                  <a:pt x="35" y="16"/>
                  <a:pt x="33" y="20"/>
                </a:cubicBezTo>
                <a:cubicBezTo>
                  <a:pt x="31" y="24"/>
                  <a:pt x="31" y="28"/>
                  <a:pt x="32" y="30"/>
                </a:cubicBezTo>
                <a:cubicBezTo>
                  <a:pt x="39" y="31"/>
                  <a:pt x="45" y="34"/>
                  <a:pt x="49" y="39"/>
                </a:cubicBezTo>
                <a:cubicBezTo>
                  <a:pt x="53" y="44"/>
                  <a:pt x="55" y="49"/>
                  <a:pt x="55" y="55"/>
                </a:cubicBezTo>
                <a:cubicBezTo>
                  <a:pt x="55" y="63"/>
                  <a:pt x="53" y="69"/>
                  <a:pt x="47" y="74"/>
                </a:cubicBezTo>
                <a:cubicBezTo>
                  <a:pt x="42" y="79"/>
                  <a:pt x="35" y="81"/>
                  <a:pt x="28" y="81"/>
                </a:cubicBezTo>
                <a:cubicBezTo>
                  <a:pt x="18" y="81"/>
                  <a:pt x="11" y="78"/>
                  <a:pt x="7" y="72"/>
                </a:cubicBezTo>
                <a:cubicBezTo>
                  <a:pt x="2" y="66"/>
                  <a:pt x="0" y="59"/>
                  <a:pt x="0" y="52"/>
                </a:cubicBezTo>
                <a:close/>
                <a:moveTo>
                  <a:pt x="66" y="52"/>
                </a:moveTo>
                <a:cubicBezTo>
                  <a:pt x="66" y="40"/>
                  <a:pt x="69" y="29"/>
                  <a:pt x="75" y="20"/>
                </a:cubicBezTo>
                <a:cubicBezTo>
                  <a:pt x="81" y="11"/>
                  <a:pt x="90" y="5"/>
                  <a:pt x="102" y="1"/>
                </a:cubicBezTo>
                <a:cubicBezTo>
                  <a:pt x="105" y="0"/>
                  <a:pt x="108" y="0"/>
                  <a:pt x="110" y="0"/>
                </a:cubicBezTo>
                <a:cubicBezTo>
                  <a:pt x="113" y="1"/>
                  <a:pt x="114" y="2"/>
                  <a:pt x="115" y="4"/>
                </a:cubicBezTo>
                <a:cubicBezTo>
                  <a:pt x="116" y="5"/>
                  <a:pt x="116" y="7"/>
                  <a:pt x="114" y="8"/>
                </a:cubicBezTo>
                <a:cubicBezTo>
                  <a:pt x="113" y="9"/>
                  <a:pt x="112" y="10"/>
                  <a:pt x="111" y="10"/>
                </a:cubicBezTo>
                <a:cubicBezTo>
                  <a:pt x="105" y="13"/>
                  <a:pt x="101" y="16"/>
                  <a:pt x="99" y="20"/>
                </a:cubicBezTo>
                <a:cubicBezTo>
                  <a:pt x="97" y="24"/>
                  <a:pt x="97" y="28"/>
                  <a:pt x="98" y="30"/>
                </a:cubicBezTo>
                <a:cubicBezTo>
                  <a:pt x="105" y="31"/>
                  <a:pt x="111" y="34"/>
                  <a:pt x="115" y="39"/>
                </a:cubicBezTo>
                <a:cubicBezTo>
                  <a:pt x="119" y="44"/>
                  <a:pt x="121" y="49"/>
                  <a:pt x="121" y="55"/>
                </a:cubicBezTo>
                <a:cubicBezTo>
                  <a:pt x="121" y="63"/>
                  <a:pt x="119" y="69"/>
                  <a:pt x="113" y="74"/>
                </a:cubicBezTo>
                <a:cubicBezTo>
                  <a:pt x="108" y="79"/>
                  <a:pt x="102" y="81"/>
                  <a:pt x="94" y="81"/>
                </a:cubicBezTo>
                <a:cubicBezTo>
                  <a:pt x="84" y="81"/>
                  <a:pt x="77" y="78"/>
                  <a:pt x="73" y="72"/>
                </a:cubicBezTo>
                <a:cubicBezTo>
                  <a:pt x="68" y="66"/>
                  <a:pt x="66" y="59"/>
                  <a:pt x="66" y="5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37156E62-0466-4C39-B485-DC57E345A285}"/>
              </a:ext>
            </a:extLst>
          </p:cNvPr>
          <p:cNvSpPr>
            <a:spLocks noEditPoints="1"/>
          </p:cNvSpPr>
          <p:nvPr/>
        </p:nvSpPr>
        <p:spPr bwMode="auto">
          <a:xfrm>
            <a:off x="291090" y="1380939"/>
            <a:ext cx="217921" cy="148647"/>
          </a:xfrm>
          <a:custGeom>
            <a:avLst/>
            <a:gdLst>
              <a:gd name="T0" fmla="*/ 0 w 121"/>
              <a:gd name="T1" fmla="*/ 52 h 81"/>
              <a:gd name="T2" fmla="*/ 9 w 121"/>
              <a:gd name="T3" fmla="*/ 20 h 81"/>
              <a:gd name="T4" fmla="*/ 37 w 121"/>
              <a:gd name="T5" fmla="*/ 1 h 81"/>
              <a:gd name="T6" fmla="*/ 44 w 121"/>
              <a:gd name="T7" fmla="*/ 0 h 81"/>
              <a:gd name="T8" fmla="*/ 49 w 121"/>
              <a:gd name="T9" fmla="*/ 4 h 81"/>
              <a:gd name="T10" fmla="*/ 48 w 121"/>
              <a:gd name="T11" fmla="*/ 8 h 81"/>
              <a:gd name="T12" fmla="*/ 44 w 121"/>
              <a:gd name="T13" fmla="*/ 10 h 81"/>
              <a:gd name="T14" fmla="*/ 33 w 121"/>
              <a:gd name="T15" fmla="*/ 20 h 81"/>
              <a:gd name="T16" fmla="*/ 32 w 121"/>
              <a:gd name="T17" fmla="*/ 30 h 81"/>
              <a:gd name="T18" fmla="*/ 49 w 121"/>
              <a:gd name="T19" fmla="*/ 39 h 81"/>
              <a:gd name="T20" fmla="*/ 55 w 121"/>
              <a:gd name="T21" fmla="*/ 55 h 81"/>
              <a:gd name="T22" fmla="*/ 47 w 121"/>
              <a:gd name="T23" fmla="*/ 74 h 81"/>
              <a:gd name="T24" fmla="*/ 28 w 121"/>
              <a:gd name="T25" fmla="*/ 81 h 81"/>
              <a:gd name="T26" fmla="*/ 7 w 121"/>
              <a:gd name="T27" fmla="*/ 72 h 81"/>
              <a:gd name="T28" fmla="*/ 0 w 121"/>
              <a:gd name="T29" fmla="*/ 52 h 81"/>
              <a:gd name="T30" fmla="*/ 66 w 121"/>
              <a:gd name="T31" fmla="*/ 52 h 81"/>
              <a:gd name="T32" fmla="*/ 75 w 121"/>
              <a:gd name="T33" fmla="*/ 20 h 81"/>
              <a:gd name="T34" fmla="*/ 102 w 121"/>
              <a:gd name="T35" fmla="*/ 1 h 81"/>
              <a:gd name="T36" fmla="*/ 110 w 121"/>
              <a:gd name="T37" fmla="*/ 0 h 81"/>
              <a:gd name="T38" fmla="*/ 115 w 121"/>
              <a:gd name="T39" fmla="*/ 4 h 81"/>
              <a:gd name="T40" fmla="*/ 114 w 121"/>
              <a:gd name="T41" fmla="*/ 8 h 81"/>
              <a:gd name="T42" fmla="*/ 111 w 121"/>
              <a:gd name="T43" fmla="*/ 10 h 81"/>
              <a:gd name="T44" fmla="*/ 99 w 121"/>
              <a:gd name="T45" fmla="*/ 20 h 81"/>
              <a:gd name="T46" fmla="*/ 98 w 121"/>
              <a:gd name="T47" fmla="*/ 30 h 81"/>
              <a:gd name="T48" fmla="*/ 115 w 121"/>
              <a:gd name="T49" fmla="*/ 39 h 81"/>
              <a:gd name="T50" fmla="*/ 121 w 121"/>
              <a:gd name="T51" fmla="*/ 55 h 81"/>
              <a:gd name="T52" fmla="*/ 113 w 121"/>
              <a:gd name="T53" fmla="*/ 74 h 81"/>
              <a:gd name="T54" fmla="*/ 94 w 121"/>
              <a:gd name="T55" fmla="*/ 81 h 81"/>
              <a:gd name="T56" fmla="*/ 73 w 121"/>
              <a:gd name="T57" fmla="*/ 72 h 81"/>
              <a:gd name="T58" fmla="*/ 66 w 121"/>
              <a:gd name="T59" fmla="*/ 52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1" h="81">
                <a:moveTo>
                  <a:pt x="0" y="52"/>
                </a:moveTo>
                <a:cubicBezTo>
                  <a:pt x="0" y="40"/>
                  <a:pt x="3" y="29"/>
                  <a:pt x="9" y="20"/>
                </a:cubicBezTo>
                <a:cubicBezTo>
                  <a:pt x="15" y="11"/>
                  <a:pt x="24" y="5"/>
                  <a:pt x="37" y="1"/>
                </a:cubicBezTo>
                <a:cubicBezTo>
                  <a:pt x="39" y="0"/>
                  <a:pt x="41" y="0"/>
                  <a:pt x="44" y="0"/>
                </a:cubicBezTo>
                <a:cubicBezTo>
                  <a:pt x="47" y="1"/>
                  <a:pt x="48" y="2"/>
                  <a:pt x="49" y="4"/>
                </a:cubicBezTo>
                <a:cubicBezTo>
                  <a:pt x="50" y="5"/>
                  <a:pt x="50" y="7"/>
                  <a:pt x="48" y="8"/>
                </a:cubicBezTo>
                <a:cubicBezTo>
                  <a:pt x="47" y="9"/>
                  <a:pt x="46" y="10"/>
                  <a:pt x="44" y="10"/>
                </a:cubicBezTo>
                <a:cubicBezTo>
                  <a:pt x="39" y="13"/>
                  <a:pt x="35" y="16"/>
                  <a:pt x="33" y="20"/>
                </a:cubicBezTo>
                <a:cubicBezTo>
                  <a:pt x="31" y="24"/>
                  <a:pt x="31" y="28"/>
                  <a:pt x="32" y="30"/>
                </a:cubicBezTo>
                <a:cubicBezTo>
                  <a:pt x="39" y="31"/>
                  <a:pt x="45" y="34"/>
                  <a:pt x="49" y="39"/>
                </a:cubicBezTo>
                <a:cubicBezTo>
                  <a:pt x="53" y="44"/>
                  <a:pt x="55" y="49"/>
                  <a:pt x="55" y="55"/>
                </a:cubicBezTo>
                <a:cubicBezTo>
                  <a:pt x="55" y="63"/>
                  <a:pt x="53" y="69"/>
                  <a:pt x="47" y="74"/>
                </a:cubicBezTo>
                <a:cubicBezTo>
                  <a:pt x="42" y="79"/>
                  <a:pt x="35" y="81"/>
                  <a:pt x="28" y="81"/>
                </a:cubicBezTo>
                <a:cubicBezTo>
                  <a:pt x="18" y="81"/>
                  <a:pt x="11" y="78"/>
                  <a:pt x="7" y="72"/>
                </a:cubicBezTo>
                <a:cubicBezTo>
                  <a:pt x="2" y="66"/>
                  <a:pt x="0" y="59"/>
                  <a:pt x="0" y="52"/>
                </a:cubicBezTo>
                <a:close/>
                <a:moveTo>
                  <a:pt x="66" y="52"/>
                </a:moveTo>
                <a:cubicBezTo>
                  <a:pt x="66" y="40"/>
                  <a:pt x="69" y="29"/>
                  <a:pt x="75" y="20"/>
                </a:cubicBezTo>
                <a:cubicBezTo>
                  <a:pt x="81" y="11"/>
                  <a:pt x="90" y="5"/>
                  <a:pt x="102" y="1"/>
                </a:cubicBezTo>
                <a:cubicBezTo>
                  <a:pt x="105" y="0"/>
                  <a:pt x="108" y="0"/>
                  <a:pt x="110" y="0"/>
                </a:cubicBezTo>
                <a:cubicBezTo>
                  <a:pt x="113" y="1"/>
                  <a:pt x="114" y="2"/>
                  <a:pt x="115" y="4"/>
                </a:cubicBezTo>
                <a:cubicBezTo>
                  <a:pt x="116" y="5"/>
                  <a:pt x="116" y="7"/>
                  <a:pt x="114" y="8"/>
                </a:cubicBezTo>
                <a:cubicBezTo>
                  <a:pt x="113" y="9"/>
                  <a:pt x="112" y="10"/>
                  <a:pt x="111" y="10"/>
                </a:cubicBezTo>
                <a:cubicBezTo>
                  <a:pt x="105" y="13"/>
                  <a:pt x="101" y="16"/>
                  <a:pt x="99" y="20"/>
                </a:cubicBezTo>
                <a:cubicBezTo>
                  <a:pt x="97" y="24"/>
                  <a:pt x="97" y="28"/>
                  <a:pt x="98" y="30"/>
                </a:cubicBezTo>
                <a:cubicBezTo>
                  <a:pt x="105" y="31"/>
                  <a:pt x="111" y="34"/>
                  <a:pt x="115" y="39"/>
                </a:cubicBezTo>
                <a:cubicBezTo>
                  <a:pt x="119" y="44"/>
                  <a:pt x="121" y="49"/>
                  <a:pt x="121" y="55"/>
                </a:cubicBezTo>
                <a:cubicBezTo>
                  <a:pt x="121" y="63"/>
                  <a:pt x="119" y="69"/>
                  <a:pt x="113" y="74"/>
                </a:cubicBezTo>
                <a:cubicBezTo>
                  <a:pt x="108" y="79"/>
                  <a:pt x="102" y="81"/>
                  <a:pt x="94" y="81"/>
                </a:cubicBezTo>
                <a:cubicBezTo>
                  <a:pt x="84" y="81"/>
                  <a:pt x="77" y="78"/>
                  <a:pt x="73" y="72"/>
                </a:cubicBezTo>
                <a:cubicBezTo>
                  <a:pt x="68" y="66"/>
                  <a:pt x="66" y="59"/>
                  <a:pt x="66" y="5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CB8B77D7-73C8-4177-AFCB-2519E242CA5F}"/>
              </a:ext>
            </a:extLst>
          </p:cNvPr>
          <p:cNvSpPr/>
          <p:nvPr/>
        </p:nvSpPr>
        <p:spPr>
          <a:xfrm>
            <a:off x="571500" y="2283446"/>
            <a:ext cx="1609725" cy="1093667"/>
          </a:xfrm>
          <a:prstGeom prst="roundRect">
            <a:avLst>
              <a:gd name="adj" fmla="val 10683"/>
            </a:avLst>
          </a:prstGeom>
          <a:solidFill>
            <a:srgbClr val="093D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80000" tIns="0" rIns="0" bIns="0" rtlCol="0" anchor="ctr"/>
          <a:lstStyle/>
          <a:p>
            <a:pPr>
              <a:lnSpc>
                <a:spcPct val="112000"/>
              </a:lnSpc>
            </a:pPr>
            <a:r>
              <a:rPr lang="ko-KR" altLang="en-US" sz="1500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조사</a:t>
            </a:r>
            <a:endParaRPr lang="en-US" altLang="ko-KR" sz="1500" spc="-10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>
              <a:lnSpc>
                <a:spcPct val="112000"/>
              </a:lnSpc>
            </a:pPr>
            <a:r>
              <a:rPr lang="ko-KR" altLang="en-US" sz="1500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기획</a:t>
            </a:r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1050A6CC-35B3-4286-B025-71E29CB3C190}"/>
              </a:ext>
            </a:extLst>
          </p:cNvPr>
          <p:cNvSpPr/>
          <p:nvPr/>
        </p:nvSpPr>
        <p:spPr>
          <a:xfrm>
            <a:off x="1619251" y="2228762"/>
            <a:ext cx="7715250" cy="1203034"/>
          </a:xfrm>
          <a:prstGeom prst="roundRect">
            <a:avLst>
              <a:gd name="adj" fmla="val 10683"/>
            </a:avLst>
          </a:prstGeom>
          <a:solidFill>
            <a:srgbClr val="E8E8E8"/>
          </a:solidFill>
          <a:ln w="31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ko-KR" altLang="en-US" sz="1500" spc="-2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09" name="모서리가 둥근 직사각형 1027">
            <a:extLst>
              <a:ext uri="{FF2B5EF4-FFF2-40B4-BE49-F238E27FC236}">
                <a16:creationId xmlns:a16="http://schemas.microsoft.com/office/drawing/2014/main" id="{27950A58-824B-4336-B031-C7B1F57F9EFF}"/>
              </a:ext>
            </a:extLst>
          </p:cNvPr>
          <p:cNvSpPr/>
          <p:nvPr/>
        </p:nvSpPr>
        <p:spPr>
          <a:xfrm rot="5400000">
            <a:off x="459195" y="2250972"/>
            <a:ext cx="271884" cy="245393"/>
          </a:xfrm>
          <a:prstGeom prst="hexagon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6FE1046B-DC04-449B-91B7-C4284E83DA0E}"/>
              </a:ext>
            </a:extLst>
          </p:cNvPr>
          <p:cNvSpPr txBox="1"/>
          <p:nvPr/>
        </p:nvSpPr>
        <p:spPr>
          <a:xfrm>
            <a:off x="490501" y="2296792"/>
            <a:ext cx="199693" cy="163619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endParaRPr lang="ko-KR" altLang="en-US" sz="105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54A122A9-E057-4C1D-B043-C4FB2BF05A3B}"/>
              </a:ext>
            </a:extLst>
          </p:cNvPr>
          <p:cNvSpPr/>
          <p:nvPr/>
        </p:nvSpPr>
        <p:spPr>
          <a:xfrm>
            <a:off x="571500" y="3616946"/>
            <a:ext cx="1609725" cy="1093667"/>
          </a:xfrm>
          <a:prstGeom prst="roundRect">
            <a:avLst>
              <a:gd name="adj" fmla="val 10683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80000" tIns="0" rIns="0" bIns="0" rtlCol="0" anchor="ctr"/>
          <a:lstStyle/>
          <a:p>
            <a:pPr>
              <a:lnSpc>
                <a:spcPct val="112000"/>
              </a:lnSpc>
            </a:pPr>
            <a:r>
              <a:rPr lang="ko-KR" altLang="en-US" sz="1500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실사 및</a:t>
            </a:r>
            <a:endParaRPr lang="en-US" altLang="ko-KR" sz="1500" spc="-10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>
              <a:lnSpc>
                <a:spcPct val="112000"/>
              </a:lnSpc>
            </a:pPr>
            <a:r>
              <a:rPr lang="ko-KR" altLang="en-US" sz="1500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분석</a:t>
            </a:r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2CC3A99D-7788-4D31-9046-FED508228095}"/>
              </a:ext>
            </a:extLst>
          </p:cNvPr>
          <p:cNvSpPr/>
          <p:nvPr/>
        </p:nvSpPr>
        <p:spPr>
          <a:xfrm>
            <a:off x="1619251" y="3562262"/>
            <a:ext cx="7715250" cy="1203034"/>
          </a:xfrm>
          <a:prstGeom prst="roundRect">
            <a:avLst>
              <a:gd name="adj" fmla="val 10683"/>
            </a:avLst>
          </a:prstGeom>
          <a:solidFill>
            <a:srgbClr val="E8E8E8"/>
          </a:solidFill>
          <a:ln w="31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ko-KR" altLang="en-US" sz="1500" spc="-2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12" name="모서리가 둥근 직사각형 1027">
            <a:extLst>
              <a:ext uri="{FF2B5EF4-FFF2-40B4-BE49-F238E27FC236}">
                <a16:creationId xmlns:a16="http://schemas.microsoft.com/office/drawing/2014/main" id="{903068C4-7E6C-48DA-A2B2-B4F99343F187}"/>
              </a:ext>
            </a:extLst>
          </p:cNvPr>
          <p:cNvSpPr/>
          <p:nvPr/>
        </p:nvSpPr>
        <p:spPr>
          <a:xfrm rot="5400000">
            <a:off x="459195" y="3584472"/>
            <a:ext cx="271884" cy="245393"/>
          </a:xfrm>
          <a:prstGeom prst="hexagon">
            <a:avLst/>
          </a:prstGeom>
          <a:solidFill>
            <a:schemeClr val="bg1"/>
          </a:solidFill>
          <a:ln w="12700">
            <a:solidFill>
              <a:srgbClr val="0F5BAA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8738639D-19E5-4D71-8E69-891A2941A17A}"/>
              </a:ext>
            </a:extLst>
          </p:cNvPr>
          <p:cNvSpPr txBox="1"/>
          <p:nvPr/>
        </p:nvSpPr>
        <p:spPr>
          <a:xfrm>
            <a:off x="490501" y="3630292"/>
            <a:ext cx="199693" cy="163619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70FF290D-D32F-4024-B3BC-1C28D10F1BC2}"/>
              </a:ext>
            </a:extLst>
          </p:cNvPr>
          <p:cNvSpPr/>
          <p:nvPr/>
        </p:nvSpPr>
        <p:spPr>
          <a:xfrm>
            <a:off x="571500" y="4950446"/>
            <a:ext cx="1609725" cy="1093667"/>
          </a:xfrm>
          <a:prstGeom prst="roundRect">
            <a:avLst>
              <a:gd name="adj" fmla="val 10683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80000" tIns="0" rIns="0" bIns="0" rtlCol="0" anchor="ctr"/>
          <a:lstStyle/>
          <a:p>
            <a:pPr>
              <a:lnSpc>
                <a:spcPct val="112000"/>
              </a:lnSpc>
            </a:pPr>
            <a:r>
              <a:rPr lang="ko-KR" altLang="en-US" sz="1500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보고서</a:t>
            </a:r>
            <a:endParaRPr lang="en-US" altLang="ko-KR" sz="1500" spc="-10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>
              <a:lnSpc>
                <a:spcPct val="112000"/>
              </a:lnSpc>
            </a:pPr>
            <a:r>
              <a:rPr lang="ko-KR" altLang="en-US" sz="1500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작성</a:t>
            </a:r>
          </a:p>
        </p:txBody>
      </p: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A968850A-B626-4E96-91BA-772694B4354A}"/>
              </a:ext>
            </a:extLst>
          </p:cNvPr>
          <p:cNvSpPr/>
          <p:nvPr/>
        </p:nvSpPr>
        <p:spPr>
          <a:xfrm>
            <a:off x="1619251" y="4895762"/>
            <a:ext cx="7715250" cy="1203034"/>
          </a:xfrm>
          <a:prstGeom prst="roundRect">
            <a:avLst>
              <a:gd name="adj" fmla="val 10683"/>
            </a:avLst>
          </a:prstGeom>
          <a:solidFill>
            <a:srgbClr val="E8E8E8"/>
          </a:solidFill>
          <a:ln w="3175"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ko-KR" altLang="en-US" sz="1500" spc="-2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22" name="모서리가 둥근 직사각형 1027">
            <a:extLst>
              <a:ext uri="{FF2B5EF4-FFF2-40B4-BE49-F238E27FC236}">
                <a16:creationId xmlns:a16="http://schemas.microsoft.com/office/drawing/2014/main" id="{711573E7-7AD9-467E-A143-32B1D7D97A5D}"/>
              </a:ext>
            </a:extLst>
          </p:cNvPr>
          <p:cNvSpPr/>
          <p:nvPr/>
        </p:nvSpPr>
        <p:spPr>
          <a:xfrm rot="5400000">
            <a:off x="459195" y="4917972"/>
            <a:ext cx="271884" cy="245393"/>
          </a:xfrm>
          <a:prstGeom prst="hexagon">
            <a:avLst/>
          </a:prstGeom>
          <a:solidFill>
            <a:schemeClr val="bg1"/>
          </a:solidFill>
          <a:ln w="12700">
            <a:solidFill>
              <a:srgbClr val="1D8FD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9501ED68-F307-4519-AE6C-5C14EEB1D321}"/>
              </a:ext>
            </a:extLst>
          </p:cNvPr>
          <p:cNvSpPr txBox="1"/>
          <p:nvPr/>
        </p:nvSpPr>
        <p:spPr>
          <a:xfrm>
            <a:off x="490501" y="4963792"/>
            <a:ext cx="199693" cy="163619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3</a:t>
            </a:r>
            <a:endParaRPr lang="ko-KR" altLang="en-US" sz="1050" spc="-3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4260983D-59F8-4F33-BA3B-350436A1179A}"/>
              </a:ext>
            </a:extLst>
          </p:cNvPr>
          <p:cNvSpPr txBox="1"/>
          <p:nvPr/>
        </p:nvSpPr>
        <p:spPr>
          <a:xfrm>
            <a:off x="6543792" y="6121659"/>
            <a:ext cx="2865208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r">
              <a:lnSpc>
                <a:spcPct val="112000"/>
              </a:lnSpc>
            </a:pP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* CATI(Computer Assisted Telephone Interview) :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컴퓨터를 이용한 전화조사</a:t>
            </a:r>
          </a:p>
          <a:p>
            <a:pPr algn="r">
              <a:lnSpc>
                <a:spcPct val="112000"/>
              </a:lnSpc>
            </a:pP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** </a:t>
            </a: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TAPI(Tablet-PC Assisted Personal Interview) :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태블릿</a:t>
            </a: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PC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를 이용한 면접조사</a:t>
            </a: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006BA74F-4EE6-4810-B22D-3BCF4D11D9EE}"/>
              </a:ext>
            </a:extLst>
          </p:cNvPr>
          <p:cNvSpPr/>
          <p:nvPr/>
        </p:nvSpPr>
        <p:spPr>
          <a:xfrm flipH="1">
            <a:off x="1721069" y="2326541"/>
            <a:ext cx="2401041" cy="273686"/>
          </a:xfrm>
          <a:prstGeom prst="roundRect">
            <a:avLst>
              <a:gd name="adj" fmla="val 19320"/>
            </a:avLst>
          </a:prstGeom>
          <a:solidFill>
            <a:schemeClr val="bg1"/>
          </a:solidFill>
          <a:ln w="9525" cap="flat" cmpd="sng" algn="ctr">
            <a:solidFill>
              <a:srgbClr val="093D71"/>
            </a:solidFill>
            <a:prstDash val="solid"/>
            <a:miter lim="800000"/>
          </a:ln>
          <a:effectLst>
            <a:outerShdw blurRad="50800" dist="38100" dir="5400000" algn="t" rotWithShape="0">
              <a:srgbClr val="093D71">
                <a:alpha val="30000"/>
              </a:srgb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B5ABA9EF-621B-474E-A6AF-1145127893F5}"/>
              </a:ext>
            </a:extLst>
          </p:cNvPr>
          <p:cNvSpPr txBox="1"/>
          <p:nvPr/>
        </p:nvSpPr>
        <p:spPr>
          <a:xfrm>
            <a:off x="2099088" y="2345741"/>
            <a:ext cx="1645002" cy="23528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5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고객만족도 평가모델 개발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C37D0CBE-45FC-4BCE-8F7C-547E926168C0}"/>
              </a:ext>
            </a:extLst>
          </p:cNvPr>
          <p:cNvSpPr/>
          <p:nvPr/>
        </p:nvSpPr>
        <p:spPr>
          <a:xfrm flipH="1">
            <a:off x="1721067" y="2631281"/>
            <a:ext cx="2401041" cy="702469"/>
          </a:xfrm>
          <a:prstGeom prst="roundRect">
            <a:avLst>
              <a:gd name="adj" fmla="val 928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4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59261CD5-9505-4622-9F45-0E730192AAFC}"/>
              </a:ext>
            </a:extLst>
          </p:cNvPr>
          <p:cNvSpPr txBox="1"/>
          <p:nvPr/>
        </p:nvSpPr>
        <p:spPr>
          <a:xfrm>
            <a:off x="1733993" y="2635349"/>
            <a:ext cx="2341437" cy="595006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행정안전부 지방공기업 고객만족도 평가 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PSI 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모델</a:t>
            </a:r>
          </a:p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기관의 의견을 수렴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/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반영하여 설문문항 확정</a:t>
            </a:r>
          </a:p>
        </p:txBody>
      </p:sp>
      <p:sp>
        <p:nvSpPr>
          <p:cNvPr id="156" name="사각형: 둥근 모서리 155">
            <a:extLst>
              <a:ext uri="{FF2B5EF4-FFF2-40B4-BE49-F238E27FC236}">
                <a16:creationId xmlns:a16="http://schemas.microsoft.com/office/drawing/2014/main" id="{EB1F5145-DFB0-40C4-9260-A9EC2FAD7EF1}"/>
              </a:ext>
            </a:extLst>
          </p:cNvPr>
          <p:cNvSpPr/>
          <p:nvPr/>
        </p:nvSpPr>
        <p:spPr>
          <a:xfrm flipH="1">
            <a:off x="4267212" y="2326543"/>
            <a:ext cx="2401041" cy="273686"/>
          </a:xfrm>
          <a:prstGeom prst="roundRect">
            <a:avLst>
              <a:gd name="adj" fmla="val 19320"/>
            </a:avLst>
          </a:prstGeom>
          <a:solidFill>
            <a:schemeClr val="bg1"/>
          </a:solidFill>
          <a:ln w="9525" cap="flat" cmpd="sng" algn="ctr">
            <a:solidFill>
              <a:srgbClr val="093D71"/>
            </a:solidFill>
            <a:prstDash val="solid"/>
            <a:miter lim="800000"/>
          </a:ln>
          <a:effectLst>
            <a:outerShdw blurRad="50800" dist="38100" dir="5400000" algn="t" rotWithShape="0">
              <a:srgbClr val="093D71">
                <a:alpha val="30000"/>
              </a:srgb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451E2D82-C224-48D1-9830-D62CBC7FE3BB}"/>
              </a:ext>
            </a:extLst>
          </p:cNvPr>
          <p:cNvSpPr txBox="1"/>
          <p:nvPr/>
        </p:nvSpPr>
        <p:spPr>
          <a:xfrm>
            <a:off x="4755037" y="2321039"/>
            <a:ext cx="1425390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50" b="1" spc="-10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조사 설계 설문지 작성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91876B33-64F9-4B82-83C4-38D3CEE1A593}"/>
              </a:ext>
            </a:extLst>
          </p:cNvPr>
          <p:cNvSpPr/>
          <p:nvPr/>
        </p:nvSpPr>
        <p:spPr>
          <a:xfrm flipH="1">
            <a:off x="4267210" y="2631281"/>
            <a:ext cx="2401041" cy="702469"/>
          </a:xfrm>
          <a:prstGeom prst="roundRect">
            <a:avLst>
              <a:gd name="adj" fmla="val 928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4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6914A739-0AB0-4E4E-B4FA-34F80071C135}"/>
              </a:ext>
            </a:extLst>
          </p:cNvPr>
          <p:cNvSpPr txBox="1"/>
          <p:nvPr/>
        </p:nvSpPr>
        <p:spPr>
          <a:xfrm>
            <a:off x="4280136" y="2635349"/>
            <a:ext cx="2341437" cy="595006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기관성격에 따른 조사대상 확정 및 표본 설계</a:t>
            </a:r>
            <a:endParaRPr lang="en-US" altLang="ko-KR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확정된 설계를 바탕으로 기관별 설문지 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작성과 조사일정 수립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421DEB13-128F-468D-BF89-2FA98AB9021D}"/>
              </a:ext>
            </a:extLst>
          </p:cNvPr>
          <p:cNvSpPr/>
          <p:nvPr/>
        </p:nvSpPr>
        <p:spPr>
          <a:xfrm flipH="1">
            <a:off x="1721069" y="3660178"/>
            <a:ext cx="2401041" cy="273686"/>
          </a:xfrm>
          <a:prstGeom prst="roundRect">
            <a:avLst>
              <a:gd name="adj" fmla="val 19320"/>
            </a:avLst>
          </a:prstGeom>
          <a:solidFill>
            <a:schemeClr val="bg1"/>
          </a:solidFill>
          <a:ln w="9525" cap="flat" cmpd="sng" algn="ctr">
            <a:solidFill>
              <a:srgbClr val="0F5BAA"/>
            </a:solidFill>
            <a:prstDash val="solid"/>
            <a:miter lim="800000"/>
          </a:ln>
          <a:effectLst>
            <a:outerShdw blurRad="50800" dist="38100" dir="5400000" algn="t" rotWithShape="0">
              <a:srgbClr val="0F5BAA">
                <a:alpha val="30000"/>
              </a:srgb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B7139BB-5EF5-4316-B1D4-5DF7BD08BCF1}"/>
              </a:ext>
            </a:extLst>
          </p:cNvPr>
          <p:cNvSpPr txBox="1"/>
          <p:nvPr/>
        </p:nvSpPr>
        <p:spPr>
          <a:xfrm>
            <a:off x="2559149" y="3654676"/>
            <a:ext cx="724878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50" b="1" spc="-10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실사 진행</a:t>
            </a: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F111A760-E427-480A-9DCE-8DCFDFF90F38}"/>
              </a:ext>
            </a:extLst>
          </p:cNvPr>
          <p:cNvSpPr/>
          <p:nvPr/>
        </p:nvSpPr>
        <p:spPr>
          <a:xfrm flipH="1">
            <a:off x="1721067" y="3964915"/>
            <a:ext cx="2401041" cy="702469"/>
          </a:xfrm>
          <a:prstGeom prst="roundRect">
            <a:avLst>
              <a:gd name="adj" fmla="val 928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4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F3A213A-F7E2-4632-BFF7-70A9349DC204}"/>
              </a:ext>
            </a:extLst>
          </p:cNvPr>
          <p:cNvSpPr txBox="1"/>
          <p:nvPr/>
        </p:nvSpPr>
        <p:spPr>
          <a:xfrm>
            <a:off x="1733993" y="3968983"/>
            <a:ext cx="2341437" cy="595006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각 업무특성별 고객을 대상으로 구조화된 설문지를 이용하여 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CATI* 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및 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TAPI** 1:1 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개별 면접 진행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수시 현장 검증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)</a:t>
            </a: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854CF5FD-1A9B-49BB-9D92-C89FD7A7DEDA}"/>
              </a:ext>
            </a:extLst>
          </p:cNvPr>
          <p:cNvSpPr/>
          <p:nvPr/>
        </p:nvSpPr>
        <p:spPr>
          <a:xfrm flipH="1">
            <a:off x="6831643" y="3660178"/>
            <a:ext cx="2401041" cy="273686"/>
          </a:xfrm>
          <a:prstGeom prst="roundRect">
            <a:avLst>
              <a:gd name="adj" fmla="val 19320"/>
            </a:avLst>
          </a:prstGeom>
          <a:solidFill>
            <a:schemeClr val="bg1"/>
          </a:solidFill>
          <a:ln w="9525" cap="flat" cmpd="sng" algn="ctr">
            <a:solidFill>
              <a:srgbClr val="0F5BAA"/>
            </a:solidFill>
            <a:prstDash val="solid"/>
            <a:miter lim="800000"/>
          </a:ln>
          <a:effectLst>
            <a:outerShdw blurRad="50800" dist="38100" dir="5400000" algn="t" rotWithShape="0">
              <a:srgbClr val="0F5BAA">
                <a:alpha val="30000"/>
              </a:srgb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718DF2C5-F8FE-4302-93D7-805CC0936E86}"/>
              </a:ext>
            </a:extLst>
          </p:cNvPr>
          <p:cNvSpPr txBox="1"/>
          <p:nvPr/>
        </p:nvSpPr>
        <p:spPr>
          <a:xfrm>
            <a:off x="7669723" y="3654676"/>
            <a:ext cx="724878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50" b="1" spc="-10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전산 처리</a:t>
            </a: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21DB0C1E-A8C2-4B7B-A2EB-D450A930ADEF}"/>
              </a:ext>
            </a:extLst>
          </p:cNvPr>
          <p:cNvSpPr/>
          <p:nvPr/>
        </p:nvSpPr>
        <p:spPr>
          <a:xfrm flipH="1">
            <a:off x="6831641" y="3964915"/>
            <a:ext cx="2401041" cy="702469"/>
          </a:xfrm>
          <a:prstGeom prst="roundRect">
            <a:avLst>
              <a:gd name="adj" fmla="val 928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4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C97E05E5-6E8D-4A36-938E-091A9AA0B615}"/>
              </a:ext>
            </a:extLst>
          </p:cNvPr>
          <p:cNvSpPr txBox="1"/>
          <p:nvPr/>
        </p:nvSpPr>
        <p:spPr>
          <a:xfrm>
            <a:off x="6844567" y="3968983"/>
            <a:ext cx="2341437" cy="595006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 dirty="0" err="1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에디팅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/</a:t>
            </a:r>
            <a:r>
              <a:rPr lang="ko-KR" altLang="en-US" sz="1000" spc="-70" dirty="0" err="1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코딩된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자료의 전산입력 및 전산처리</a:t>
            </a:r>
          </a:p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기초결과표 및 점수 산출을 위한</a:t>
            </a:r>
            <a:b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통계분석 실시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(EXCEL, SPSS)</a:t>
            </a: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0AD17880-CADB-4E4C-980B-238E6B28005F}"/>
              </a:ext>
            </a:extLst>
          </p:cNvPr>
          <p:cNvSpPr/>
          <p:nvPr/>
        </p:nvSpPr>
        <p:spPr>
          <a:xfrm flipH="1">
            <a:off x="4267212" y="3660178"/>
            <a:ext cx="2401041" cy="273686"/>
          </a:xfrm>
          <a:prstGeom prst="roundRect">
            <a:avLst>
              <a:gd name="adj" fmla="val 19320"/>
            </a:avLst>
          </a:prstGeom>
          <a:solidFill>
            <a:schemeClr val="bg1"/>
          </a:solidFill>
          <a:ln w="9525" cap="flat" cmpd="sng" algn="ctr">
            <a:solidFill>
              <a:srgbClr val="0F5BAA"/>
            </a:solidFill>
            <a:prstDash val="solid"/>
            <a:miter lim="800000"/>
          </a:ln>
          <a:effectLst>
            <a:outerShdw blurRad="50800" dist="38100" dir="5400000" algn="t" rotWithShape="0">
              <a:srgbClr val="0F5BAA">
                <a:alpha val="30000"/>
              </a:srgb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B4D06F57-BE1A-4AC3-BFFC-BFFE2C55CCD1}"/>
              </a:ext>
            </a:extLst>
          </p:cNvPr>
          <p:cNvSpPr txBox="1"/>
          <p:nvPr/>
        </p:nvSpPr>
        <p:spPr>
          <a:xfrm>
            <a:off x="4818355" y="3654676"/>
            <a:ext cx="1298752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50" b="1" spc="-10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데이터 검증 및 입력</a:t>
            </a:r>
          </a:p>
        </p:txBody>
      </p:sp>
      <p:sp>
        <p:nvSpPr>
          <p:cNvPr id="163" name="사각형: 둥근 모서리 162">
            <a:extLst>
              <a:ext uri="{FF2B5EF4-FFF2-40B4-BE49-F238E27FC236}">
                <a16:creationId xmlns:a16="http://schemas.microsoft.com/office/drawing/2014/main" id="{47F7D23C-3C59-48F1-9E7C-307A206C3D9B}"/>
              </a:ext>
            </a:extLst>
          </p:cNvPr>
          <p:cNvSpPr/>
          <p:nvPr/>
        </p:nvSpPr>
        <p:spPr>
          <a:xfrm flipH="1">
            <a:off x="4267210" y="3964915"/>
            <a:ext cx="2401041" cy="702469"/>
          </a:xfrm>
          <a:prstGeom prst="roundRect">
            <a:avLst>
              <a:gd name="adj" fmla="val 928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4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6A60BC5C-B6C1-49B0-B6EC-DBEBC1A8CCD7}"/>
              </a:ext>
            </a:extLst>
          </p:cNvPr>
          <p:cNvSpPr txBox="1"/>
          <p:nvPr/>
        </p:nvSpPr>
        <p:spPr>
          <a:xfrm>
            <a:off x="4280136" y="3968983"/>
            <a:ext cx="2517920" cy="595006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95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수집 자료에 대한 신뢰성 확보를 위해 검증 실시</a:t>
            </a:r>
          </a:p>
          <a:p>
            <a:pPr marL="162000" lvl="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검증보고서 작성</a:t>
            </a:r>
          </a:p>
          <a:p>
            <a:pPr marL="162000" lvl="0" indent="-162000" defTabSz="889528">
              <a:lnSpc>
                <a:spcPct val="112000"/>
              </a:lnSpc>
              <a:spcAft>
                <a:spcPts val="3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수집된 자료의 에디팅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/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코딩</a:t>
            </a:r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957C9B4D-ED92-4924-B757-414C50DFA611}"/>
              </a:ext>
            </a:extLst>
          </p:cNvPr>
          <p:cNvSpPr/>
          <p:nvPr/>
        </p:nvSpPr>
        <p:spPr>
          <a:xfrm flipH="1">
            <a:off x="1721069" y="4993677"/>
            <a:ext cx="2401041" cy="273686"/>
          </a:xfrm>
          <a:prstGeom prst="roundRect">
            <a:avLst>
              <a:gd name="adj" fmla="val 19320"/>
            </a:avLst>
          </a:prstGeom>
          <a:solidFill>
            <a:schemeClr val="bg1"/>
          </a:solidFill>
          <a:ln w="9525" cap="flat" cmpd="sng" algn="ctr">
            <a:solidFill>
              <a:srgbClr val="1D8FDD"/>
            </a:solidFill>
            <a:prstDash val="solid"/>
            <a:miter lim="800000"/>
          </a:ln>
          <a:effectLst>
            <a:outerShdw blurRad="50800" dist="38100" dir="5400000" algn="t" rotWithShape="0">
              <a:srgbClr val="093D71">
                <a:alpha val="30000"/>
              </a:srgb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srgbClr val="1D8FDD">
                    <a:alpha val="0"/>
                  </a:srgb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43417B00-92E0-43D2-8DBE-ACB30BA78361}"/>
              </a:ext>
            </a:extLst>
          </p:cNvPr>
          <p:cNvSpPr txBox="1"/>
          <p:nvPr/>
        </p:nvSpPr>
        <p:spPr>
          <a:xfrm>
            <a:off x="2352363" y="4988173"/>
            <a:ext cx="1138452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50" b="1" spc="-10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분석 테이블 작성</a:t>
            </a:r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57E779B4-8993-41F7-AFFD-F284009ABBFC}"/>
              </a:ext>
            </a:extLst>
          </p:cNvPr>
          <p:cNvSpPr/>
          <p:nvPr/>
        </p:nvSpPr>
        <p:spPr>
          <a:xfrm flipH="1">
            <a:off x="1721067" y="5298415"/>
            <a:ext cx="2401041" cy="702469"/>
          </a:xfrm>
          <a:prstGeom prst="roundRect">
            <a:avLst>
              <a:gd name="adj" fmla="val 928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4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72F0348E-F24F-4023-AC7A-338C26750ABC}"/>
              </a:ext>
            </a:extLst>
          </p:cNvPr>
          <p:cNvSpPr txBox="1"/>
          <p:nvPr/>
        </p:nvSpPr>
        <p:spPr>
          <a:xfrm>
            <a:off x="1733993" y="5302483"/>
            <a:ext cx="2341437" cy="595006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각 사업별 및 기관통합 보고서 작성</a:t>
            </a:r>
          </a:p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기초분석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심층분석</a:t>
            </a:r>
            <a:r>
              <a:rPr lang="en-US" altLang="ko-KR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VOC </a:t>
            </a:r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분석 등 진행</a:t>
            </a:r>
          </a:p>
        </p:txBody>
      </p:sp>
      <p:sp>
        <p:nvSpPr>
          <p:cNvPr id="184" name="사각형: 둥근 모서리 183">
            <a:extLst>
              <a:ext uri="{FF2B5EF4-FFF2-40B4-BE49-F238E27FC236}">
                <a16:creationId xmlns:a16="http://schemas.microsoft.com/office/drawing/2014/main" id="{EF06F945-6045-4E20-A9CB-DE0C9F7898E1}"/>
              </a:ext>
            </a:extLst>
          </p:cNvPr>
          <p:cNvSpPr/>
          <p:nvPr/>
        </p:nvSpPr>
        <p:spPr>
          <a:xfrm flipH="1">
            <a:off x="4267212" y="4993678"/>
            <a:ext cx="2401041" cy="273686"/>
          </a:xfrm>
          <a:prstGeom prst="roundRect">
            <a:avLst>
              <a:gd name="adj" fmla="val 19320"/>
            </a:avLst>
          </a:prstGeom>
          <a:solidFill>
            <a:schemeClr val="bg1"/>
          </a:solidFill>
          <a:ln w="9525" cap="flat" cmpd="sng" algn="ctr">
            <a:solidFill>
              <a:srgbClr val="1D8FDD"/>
            </a:solidFill>
            <a:prstDash val="solid"/>
            <a:miter lim="800000"/>
          </a:ln>
          <a:effectLst>
            <a:outerShdw blurRad="50800" dist="38100" dir="5400000" algn="t" rotWithShape="0">
              <a:srgbClr val="093D71">
                <a:alpha val="30000"/>
              </a:srgb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srgbClr val="1D8FDD">
                    <a:alpha val="0"/>
                  </a:srgb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BC99BFE3-68B2-47AC-BA44-938D6394CD34}"/>
              </a:ext>
            </a:extLst>
          </p:cNvPr>
          <p:cNvSpPr txBox="1"/>
          <p:nvPr/>
        </p:nvSpPr>
        <p:spPr>
          <a:xfrm>
            <a:off x="4835186" y="4988176"/>
            <a:ext cx="1265090" cy="28469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ko-KR" altLang="en-US" sz="1250" b="1" spc="-10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기관별 보고서 작성</a:t>
            </a:r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16064F82-671D-44F4-BC98-1E4F02F6D602}"/>
              </a:ext>
            </a:extLst>
          </p:cNvPr>
          <p:cNvSpPr/>
          <p:nvPr/>
        </p:nvSpPr>
        <p:spPr>
          <a:xfrm flipH="1">
            <a:off x="4267210" y="5298415"/>
            <a:ext cx="2401041" cy="702469"/>
          </a:xfrm>
          <a:prstGeom prst="roundRect">
            <a:avLst>
              <a:gd name="adj" fmla="val 928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4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A00C2624-B0F4-4012-88B4-BDC4EAA422F4}"/>
              </a:ext>
            </a:extLst>
          </p:cNvPr>
          <p:cNvSpPr txBox="1"/>
          <p:nvPr/>
        </p:nvSpPr>
        <p:spPr>
          <a:xfrm>
            <a:off x="4280136" y="5302483"/>
            <a:ext cx="2341437" cy="595006"/>
          </a:xfrm>
          <a:prstGeom prst="rect">
            <a:avLst/>
          </a:prstGeom>
        </p:spPr>
        <p:txBody>
          <a:bodyPr wrap="square" lIns="72000" rIns="72000" rtlCol="0" anchor="t" anchorCtr="0">
            <a:noAutofit/>
          </a:bodyPr>
          <a:lstStyle/>
          <a:p>
            <a:pPr marL="162000" lvl="0" indent="-162000" defTabSz="889528">
              <a:lnSpc>
                <a:spcPct val="112000"/>
              </a:lnSpc>
              <a:spcAft>
                <a:spcPts val="500"/>
              </a:spcAft>
              <a:buClr>
                <a:schemeClr val="tx1">
                  <a:lumMod val="50000"/>
                  <a:lumOff val="50000"/>
                </a:schemeClr>
              </a:buClr>
              <a:buFont typeface="Wingdings" panose="05000000000000000000" pitchFamily="2" charset="2"/>
              <a:buChar char="ü"/>
              <a:defRPr/>
            </a:pP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분석결과를 바탕으로 통계 솔루션에 의한 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종합 점수 산출 및 기관별 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Feedback </a:t>
            </a: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보고서 작성</a:t>
            </a:r>
          </a:p>
        </p:txBody>
      </p:sp>
      <p:sp>
        <p:nvSpPr>
          <p:cNvPr id="197" name="Freeform 17">
            <a:extLst>
              <a:ext uri="{FF2B5EF4-FFF2-40B4-BE49-F238E27FC236}">
                <a16:creationId xmlns:a16="http://schemas.microsoft.com/office/drawing/2014/main" id="{F970F4A0-F6AC-4C3C-84F5-CD32CCB93FB4}"/>
              </a:ext>
            </a:extLst>
          </p:cNvPr>
          <p:cNvSpPr>
            <a:spLocks/>
          </p:cNvSpPr>
          <p:nvPr/>
        </p:nvSpPr>
        <p:spPr bwMode="auto">
          <a:xfrm rot="5400000">
            <a:off x="4130078" y="2327167"/>
            <a:ext cx="298390" cy="272532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31000">
                <a:srgbClr val="093D71"/>
              </a:gs>
              <a:gs pos="92000">
                <a:srgbClr val="093D71">
                  <a:alpha val="0"/>
                </a:srgb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199" name="이등변 삼각형 198">
            <a:extLst>
              <a:ext uri="{FF2B5EF4-FFF2-40B4-BE49-F238E27FC236}">
                <a16:creationId xmlns:a16="http://schemas.microsoft.com/office/drawing/2014/main" id="{BB41282B-631B-496B-A75D-049CDD9D772D}"/>
              </a:ext>
            </a:extLst>
          </p:cNvPr>
          <p:cNvSpPr/>
          <p:nvPr/>
        </p:nvSpPr>
        <p:spPr>
          <a:xfrm rot="5400000">
            <a:off x="4244534" y="2450561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이등변 삼각형 199">
            <a:extLst>
              <a:ext uri="{FF2B5EF4-FFF2-40B4-BE49-F238E27FC236}">
                <a16:creationId xmlns:a16="http://schemas.microsoft.com/office/drawing/2014/main" id="{659D2F7A-4FC4-45DA-897D-9B87DA15D377}"/>
              </a:ext>
            </a:extLst>
          </p:cNvPr>
          <p:cNvSpPr/>
          <p:nvPr/>
        </p:nvSpPr>
        <p:spPr>
          <a:xfrm rot="5400000">
            <a:off x="4283264" y="2450561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이등변 삼각형 200">
            <a:extLst>
              <a:ext uri="{FF2B5EF4-FFF2-40B4-BE49-F238E27FC236}">
                <a16:creationId xmlns:a16="http://schemas.microsoft.com/office/drawing/2014/main" id="{F7FEF8A9-FCD3-47E5-ABDE-E8D643E9722F}"/>
              </a:ext>
            </a:extLst>
          </p:cNvPr>
          <p:cNvSpPr/>
          <p:nvPr/>
        </p:nvSpPr>
        <p:spPr>
          <a:xfrm rot="5400000">
            <a:off x="4321994" y="2450561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Freeform 17">
            <a:extLst>
              <a:ext uri="{FF2B5EF4-FFF2-40B4-BE49-F238E27FC236}">
                <a16:creationId xmlns:a16="http://schemas.microsoft.com/office/drawing/2014/main" id="{27245F31-E239-44E5-A04D-77EB7185C0A7}"/>
              </a:ext>
            </a:extLst>
          </p:cNvPr>
          <p:cNvSpPr>
            <a:spLocks/>
          </p:cNvSpPr>
          <p:nvPr/>
        </p:nvSpPr>
        <p:spPr bwMode="auto">
          <a:xfrm rot="5400000">
            <a:off x="4130078" y="3665429"/>
            <a:ext cx="298390" cy="272532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31000">
                <a:srgbClr val="0F5BAA"/>
              </a:gs>
              <a:gs pos="100000">
                <a:srgbClr val="0F5BAA">
                  <a:alpha val="0"/>
                </a:srgb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05" name="이등변 삼각형 204">
            <a:extLst>
              <a:ext uri="{FF2B5EF4-FFF2-40B4-BE49-F238E27FC236}">
                <a16:creationId xmlns:a16="http://schemas.microsoft.com/office/drawing/2014/main" id="{AD7DCD94-D10C-4EF1-965F-C9FEAF799600}"/>
              </a:ext>
            </a:extLst>
          </p:cNvPr>
          <p:cNvSpPr/>
          <p:nvPr/>
        </p:nvSpPr>
        <p:spPr>
          <a:xfrm rot="5400000">
            <a:off x="4244534" y="3788823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이등변 삼각형 205">
            <a:extLst>
              <a:ext uri="{FF2B5EF4-FFF2-40B4-BE49-F238E27FC236}">
                <a16:creationId xmlns:a16="http://schemas.microsoft.com/office/drawing/2014/main" id="{0DBF2EB6-593D-4B29-9260-5485D4D729F8}"/>
              </a:ext>
            </a:extLst>
          </p:cNvPr>
          <p:cNvSpPr/>
          <p:nvPr/>
        </p:nvSpPr>
        <p:spPr>
          <a:xfrm rot="5400000">
            <a:off x="4283264" y="3788823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이등변 삼각형 206">
            <a:extLst>
              <a:ext uri="{FF2B5EF4-FFF2-40B4-BE49-F238E27FC236}">
                <a16:creationId xmlns:a16="http://schemas.microsoft.com/office/drawing/2014/main" id="{D1CB8899-17D4-4743-A43B-FFBD16D2D94C}"/>
              </a:ext>
            </a:extLst>
          </p:cNvPr>
          <p:cNvSpPr/>
          <p:nvPr/>
        </p:nvSpPr>
        <p:spPr>
          <a:xfrm rot="5400000">
            <a:off x="4321994" y="3788823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Freeform 17">
            <a:extLst>
              <a:ext uri="{FF2B5EF4-FFF2-40B4-BE49-F238E27FC236}">
                <a16:creationId xmlns:a16="http://schemas.microsoft.com/office/drawing/2014/main" id="{8FB89E93-D703-4B8E-8388-88DDBFB1EFD2}"/>
              </a:ext>
            </a:extLst>
          </p:cNvPr>
          <p:cNvSpPr>
            <a:spLocks/>
          </p:cNvSpPr>
          <p:nvPr/>
        </p:nvSpPr>
        <p:spPr bwMode="auto">
          <a:xfrm rot="5400000">
            <a:off x="4130078" y="5003692"/>
            <a:ext cx="298390" cy="272532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31000">
                <a:srgbClr val="1D8FDD"/>
              </a:gs>
              <a:gs pos="100000">
                <a:srgbClr val="1D8FDD">
                  <a:alpha val="0"/>
                </a:srgb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11" name="이등변 삼각형 210">
            <a:extLst>
              <a:ext uri="{FF2B5EF4-FFF2-40B4-BE49-F238E27FC236}">
                <a16:creationId xmlns:a16="http://schemas.microsoft.com/office/drawing/2014/main" id="{9A5A528A-E860-49A9-B832-34944A184653}"/>
              </a:ext>
            </a:extLst>
          </p:cNvPr>
          <p:cNvSpPr/>
          <p:nvPr/>
        </p:nvSpPr>
        <p:spPr>
          <a:xfrm rot="5400000">
            <a:off x="4244534" y="5127086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2" name="이등변 삼각형 211">
            <a:extLst>
              <a:ext uri="{FF2B5EF4-FFF2-40B4-BE49-F238E27FC236}">
                <a16:creationId xmlns:a16="http://schemas.microsoft.com/office/drawing/2014/main" id="{A78FE10D-CFED-4411-BF20-A1CE6E7C71FD}"/>
              </a:ext>
            </a:extLst>
          </p:cNvPr>
          <p:cNvSpPr/>
          <p:nvPr/>
        </p:nvSpPr>
        <p:spPr>
          <a:xfrm rot="5400000">
            <a:off x="4283264" y="5127086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3" name="이등변 삼각형 212">
            <a:extLst>
              <a:ext uri="{FF2B5EF4-FFF2-40B4-BE49-F238E27FC236}">
                <a16:creationId xmlns:a16="http://schemas.microsoft.com/office/drawing/2014/main" id="{0ED258B9-E413-4A4E-9E61-7FB10B649C95}"/>
              </a:ext>
            </a:extLst>
          </p:cNvPr>
          <p:cNvSpPr/>
          <p:nvPr/>
        </p:nvSpPr>
        <p:spPr>
          <a:xfrm rot="5400000">
            <a:off x="4321994" y="5127086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Freeform 17">
            <a:extLst>
              <a:ext uri="{FF2B5EF4-FFF2-40B4-BE49-F238E27FC236}">
                <a16:creationId xmlns:a16="http://schemas.microsoft.com/office/drawing/2014/main" id="{FD2AA391-DE2E-4FD3-BF98-137DF816FD7B}"/>
              </a:ext>
            </a:extLst>
          </p:cNvPr>
          <p:cNvSpPr>
            <a:spLocks/>
          </p:cNvSpPr>
          <p:nvPr/>
        </p:nvSpPr>
        <p:spPr bwMode="auto">
          <a:xfrm rot="5400000">
            <a:off x="6673253" y="3665429"/>
            <a:ext cx="298390" cy="272532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31000">
                <a:srgbClr val="0F5BAA"/>
              </a:gs>
              <a:gs pos="100000">
                <a:srgbClr val="0F5BAA">
                  <a:alpha val="0"/>
                </a:srgb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17" name="이등변 삼각형 216">
            <a:extLst>
              <a:ext uri="{FF2B5EF4-FFF2-40B4-BE49-F238E27FC236}">
                <a16:creationId xmlns:a16="http://schemas.microsoft.com/office/drawing/2014/main" id="{E3B87810-D3FF-4594-BBEB-EB32D3E1B685}"/>
              </a:ext>
            </a:extLst>
          </p:cNvPr>
          <p:cNvSpPr/>
          <p:nvPr/>
        </p:nvSpPr>
        <p:spPr>
          <a:xfrm rot="5400000">
            <a:off x="6787709" y="3788823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이등변 삼각형 217">
            <a:extLst>
              <a:ext uri="{FF2B5EF4-FFF2-40B4-BE49-F238E27FC236}">
                <a16:creationId xmlns:a16="http://schemas.microsoft.com/office/drawing/2014/main" id="{A97630C7-E472-4386-8551-0F783F542A1B}"/>
              </a:ext>
            </a:extLst>
          </p:cNvPr>
          <p:cNvSpPr/>
          <p:nvPr/>
        </p:nvSpPr>
        <p:spPr>
          <a:xfrm rot="5400000">
            <a:off x="6826439" y="3788823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이등변 삼각형 218">
            <a:extLst>
              <a:ext uri="{FF2B5EF4-FFF2-40B4-BE49-F238E27FC236}">
                <a16:creationId xmlns:a16="http://schemas.microsoft.com/office/drawing/2014/main" id="{9B40D66B-A6EA-4A13-A75A-94CDAE7C57AA}"/>
              </a:ext>
            </a:extLst>
          </p:cNvPr>
          <p:cNvSpPr/>
          <p:nvPr/>
        </p:nvSpPr>
        <p:spPr>
          <a:xfrm rot="5400000">
            <a:off x="6865169" y="3788823"/>
            <a:ext cx="39172" cy="2574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804234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3513C4AB-7590-4DCA-9601-D3AE3AD04D8F}"/>
              </a:ext>
            </a:extLst>
          </p:cNvPr>
          <p:cNvSpPr txBox="1"/>
          <p:nvPr/>
        </p:nvSpPr>
        <p:spPr>
          <a:xfrm>
            <a:off x="2128871" y="2975849"/>
            <a:ext cx="6224989" cy="87671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4600" b="1" spc="-60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체육전용시설관리사업</a:t>
            </a:r>
            <a:endParaRPr lang="ko-KR" altLang="en-US" sz="4600" b="1" spc="-6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4C76D544-118E-41B9-9B88-3C3ADFFF6D36}"/>
              </a:ext>
            </a:extLst>
          </p:cNvPr>
          <p:cNvGrpSpPr/>
          <p:nvPr/>
        </p:nvGrpSpPr>
        <p:grpSpPr>
          <a:xfrm>
            <a:off x="1073818" y="2815896"/>
            <a:ext cx="1324700" cy="1279854"/>
            <a:chOff x="1073818" y="2815896"/>
            <a:chExt cx="1324700" cy="1279854"/>
          </a:xfrm>
        </p:grpSpPr>
        <p:pic>
          <p:nvPicPr>
            <p:cNvPr id="7" name="그림 6">
              <a:extLst>
                <a:ext uri="{FF2B5EF4-FFF2-40B4-BE49-F238E27FC236}">
                  <a16:creationId xmlns:a16="http://schemas.microsoft.com/office/drawing/2014/main" id="{232DC452-7BE1-444A-BE7A-48D7B17FEBB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biLevel thresh="75000"/>
            </a:blip>
            <a:stretch>
              <a:fillRect/>
            </a:stretch>
          </p:blipFill>
          <p:spPr>
            <a:xfrm>
              <a:off x="1073818" y="2815896"/>
              <a:ext cx="1324700" cy="1279854"/>
            </a:xfrm>
            <a:prstGeom prst="rect">
              <a:avLst/>
            </a:prstGeom>
            <a:effectLst>
              <a:outerShdw blurRad="381000" dist="406400" dir="2700000" algn="tl" rotWithShape="0">
                <a:srgbClr val="495F77">
                  <a:alpha val="40000"/>
                </a:srgbClr>
              </a:outerShdw>
            </a:effectLst>
          </p:spPr>
        </p:pic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230390" y="2917933"/>
              <a:ext cx="768736" cy="8156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5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4</a:t>
              </a: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A903ED6B-060A-4308-BA20-A5249BDEBDAF}"/>
                </a:ext>
              </a:extLst>
            </p:cNvPr>
            <p:cNvGrpSpPr/>
            <p:nvPr/>
          </p:nvGrpSpPr>
          <p:grpSpPr>
            <a:xfrm>
              <a:off x="1174084" y="2912747"/>
              <a:ext cx="863025" cy="824925"/>
              <a:chOff x="1174084" y="2912747"/>
              <a:chExt cx="863025" cy="824925"/>
            </a:xfrm>
          </p:grpSpPr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DD849B05-4A9C-4B2B-B576-2A2F75F9B2E2}"/>
                  </a:ext>
                </a:extLst>
              </p:cNvPr>
              <p:cNvSpPr/>
              <p:nvPr/>
            </p:nvSpPr>
            <p:spPr>
              <a:xfrm>
                <a:off x="1188401" y="2928032"/>
                <a:ext cx="834391" cy="794354"/>
              </a:xfrm>
              <a:prstGeom prst="rect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23" name="그룹 22">
                <a:extLst>
                  <a:ext uri="{FF2B5EF4-FFF2-40B4-BE49-F238E27FC236}">
                    <a16:creationId xmlns:a16="http://schemas.microsoft.com/office/drawing/2014/main" id="{2DA6FB5F-B490-4A87-AD22-E4A4D5E9FBFE}"/>
                  </a:ext>
                </a:extLst>
              </p:cNvPr>
              <p:cNvGrpSpPr/>
              <p:nvPr/>
            </p:nvGrpSpPr>
            <p:grpSpPr>
              <a:xfrm>
                <a:off x="1174084" y="2912747"/>
                <a:ext cx="863025" cy="824925"/>
                <a:chOff x="1174084" y="2912747"/>
                <a:chExt cx="863025" cy="824925"/>
              </a:xfrm>
            </p:grpSpPr>
            <p:grpSp>
              <p:nvGrpSpPr>
                <p:cNvPr id="5" name="그룹 4">
                  <a:extLst>
                    <a:ext uri="{FF2B5EF4-FFF2-40B4-BE49-F238E27FC236}">
                      <a16:creationId xmlns:a16="http://schemas.microsoft.com/office/drawing/2014/main" id="{7570A919-ABC9-4470-AC1B-FC70EC9BB1FB}"/>
                    </a:ext>
                  </a:extLst>
                </p:cNvPr>
                <p:cNvGrpSpPr/>
                <p:nvPr/>
              </p:nvGrpSpPr>
              <p:grpSpPr>
                <a:xfrm>
                  <a:off x="1174084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4" name="직사각형 3">
                    <a:extLst>
                      <a:ext uri="{FF2B5EF4-FFF2-40B4-BE49-F238E27FC236}">
                        <a16:creationId xmlns:a16="http://schemas.microsoft.com/office/drawing/2014/main" id="{5549BF90-A2C7-4BDA-A555-C10A73AA3F73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0" name="직사각형 9">
                    <a:extLst>
                      <a:ext uri="{FF2B5EF4-FFF2-40B4-BE49-F238E27FC236}">
                        <a16:creationId xmlns:a16="http://schemas.microsoft.com/office/drawing/2014/main" id="{1F1933B7-CFBB-4E18-A9BA-B12CC444CA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1" name="직사각형 10">
                    <a:extLst>
                      <a:ext uri="{FF2B5EF4-FFF2-40B4-BE49-F238E27FC236}">
                        <a16:creationId xmlns:a16="http://schemas.microsoft.com/office/drawing/2014/main" id="{94CBB9CD-3D58-4228-89E3-51C97788ECCF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3" name="그룹 12">
                  <a:extLst>
                    <a:ext uri="{FF2B5EF4-FFF2-40B4-BE49-F238E27FC236}">
                      <a16:creationId xmlns:a16="http://schemas.microsoft.com/office/drawing/2014/main" id="{96CF6581-7ACF-4F65-8C2B-F832A5A78518}"/>
                    </a:ext>
                  </a:extLst>
                </p:cNvPr>
                <p:cNvGrpSpPr/>
                <p:nvPr/>
              </p:nvGrpSpPr>
              <p:grpSpPr>
                <a:xfrm>
                  <a:off x="2002759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14" name="직사각형 13">
                    <a:extLst>
                      <a:ext uri="{FF2B5EF4-FFF2-40B4-BE49-F238E27FC236}">
                        <a16:creationId xmlns:a16="http://schemas.microsoft.com/office/drawing/2014/main" id="{DAAB4B3C-63B3-44C1-9B1B-CB64609313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5" name="직사각형 14">
                    <a:extLst>
                      <a:ext uri="{FF2B5EF4-FFF2-40B4-BE49-F238E27FC236}">
                        <a16:creationId xmlns:a16="http://schemas.microsoft.com/office/drawing/2014/main" id="{9C15930F-2AC9-4320-B5A6-12A4849AFBD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6" name="직사각형 15">
                    <a:extLst>
                      <a:ext uri="{FF2B5EF4-FFF2-40B4-BE49-F238E27FC236}">
                        <a16:creationId xmlns:a16="http://schemas.microsoft.com/office/drawing/2014/main" id="{1C80481F-43A1-478D-8A04-F7D38B945729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sp>
              <p:nvSpPr>
                <p:cNvPr id="19" name="직사각형 18">
                  <a:extLst>
                    <a:ext uri="{FF2B5EF4-FFF2-40B4-BE49-F238E27FC236}">
                      <a16:creationId xmlns:a16="http://schemas.microsoft.com/office/drawing/2014/main" id="{B9F26541-18FC-4BE9-AE99-705A2BA324AB}"/>
                    </a:ext>
                  </a:extLst>
                </p:cNvPr>
                <p:cNvSpPr/>
                <p:nvPr/>
              </p:nvSpPr>
              <p:spPr>
                <a:xfrm rot="16200000">
                  <a:off x="1588422" y="3703322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직사각형 21">
                  <a:extLst>
                    <a:ext uri="{FF2B5EF4-FFF2-40B4-BE49-F238E27FC236}">
                      <a16:creationId xmlns:a16="http://schemas.microsoft.com/office/drawing/2014/main" id="{046153CB-B577-4233-98D2-8790ED5E8641}"/>
                    </a:ext>
                  </a:extLst>
                </p:cNvPr>
                <p:cNvSpPr/>
                <p:nvPr/>
              </p:nvSpPr>
              <p:spPr>
                <a:xfrm rot="16200000">
                  <a:off x="1588422" y="2912747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515302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28F838CE-EE6D-4809-A944-0F670D89195A}"/>
              </a:ext>
            </a:extLst>
          </p:cNvPr>
          <p:cNvSpPr txBox="1"/>
          <p:nvPr/>
        </p:nvSpPr>
        <p:spPr>
          <a:xfrm>
            <a:off x="3563813" y="2752547"/>
            <a:ext cx="5928530" cy="104727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5600" b="1" spc="-6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사업 전체 결과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1355B192-F6D7-4835-B0D5-C2AB4414A514}"/>
              </a:ext>
            </a:extLst>
          </p:cNvPr>
          <p:cNvGrpSpPr/>
          <p:nvPr/>
        </p:nvGrpSpPr>
        <p:grpSpPr>
          <a:xfrm>
            <a:off x="1181099" y="2863653"/>
            <a:ext cx="1590675" cy="905268"/>
            <a:chOff x="1181099" y="2863653"/>
            <a:chExt cx="1590675" cy="905268"/>
          </a:xfrm>
        </p:grpSpPr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0C9CC50F-C482-483E-835B-A0C9B4E5406A}"/>
                </a:ext>
              </a:extLst>
            </p:cNvPr>
            <p:cNvSpPr/>
            <p:nvPr/>
          </p:nvSpPr>
          <p:spPr>
            <a:xfrm>
              <a:off x="1181099" y="2863653"/>
              <a:ext cx="1590675" cy="905268"/>
            </a:xfrm>
            <a:prstGeom prst="rect">
              <a:avLst/>
            </a:prstGeom>
            <a:solidFill>
              <a:srgbClr val="0F5BAA"/>
            </a:solidFill>
            <a:ln>
              <a:noFill/>
            </a:ln>
            <a:effectLst>
              <a:outerShdw blurRad="342900" dist="1524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323644" y="2993122"/>
              <a:ext cx="1381784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4-1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966CF13-9366-4FC6-96D4-1509F6571DD0}"/>
              </a:ext>
            </a:extLst>
          </p:cNvPr>
          <p:cNvGrpSpPr/>
          <p:nvPr/>
        </p:nvGrpSpPr>
        <p:grpSpPr>
          <a:xfrm>
            <a:off x="2524122" y="1"/>
            <a:ext cx="496024" cy="6858000"/>
            <a:chOff x="5218392" y="3025563"/>
            <a:chExt cx="673083" cy="3832437"/>
          </a:xfrm>
        </p:grpSpPr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E399B1D2-D474-4DB1-A368-DB6E6406F041}"/>
                </a:ext>
              </a:extLst>
            </p:cNvPr>
            <p:cNvSpPr/>
            <p:nvPr/>
          </p:nvSpPr>
          <p:spPr>
            <a:xfrm>
              <a:off x="5556718" y="3025563"/>
              <a:ext cx="334757" cy="3832437"/>
            </a:xfrm>
            <a:prstGeom prst="rect">
              <a:avLst/>
            </a:prstGeom>
            <a:gradFill flip="none" rotWithShape="1">
              <a:gsLst>
                <a:gs pos="100000">
                  <a:srgbClr val="4472C4">
                    <a:lumMod val="5000"/>
                    <a:lumOff val="95000"/>
                    <a:alpha val="0"/>
                  </a:srgbClr>
                </a:gs>
                <a:gs pos="8000">
                  <a:sysClr val="windowText" lastClr="000000">
                    <a:alpha val="1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83185FCD-07D9-4B78-94F2-5B0C44D570FE}"/>
                </a:ext>
              </a:extLst>
            </p:cNvPr>
            <p:cNvSpPr/>
            <p:nvPr/>
          </p:nvSpPr>
          <p:spPr>
            <a:xfrm flipH="1">
              <a:off x="5218392" y="3025563"/>
              <a:ext cx="340133" cy="3832437"/>
            </a:xfrm>
            <a:prstGeom prst="rect">
              <a:avLst/>
            </a:prstGeom>
            <a:gradFill flip="none" rotWithShape="1">
              <a:gsLst>
                <a:gs pos="44000">
                  <a:srgbClr val="4472C4">
                    <a:lumMod val="5000"/>
                    <a:lumOff val="95000"/>
                    <a:alpha val="0"/>
                  </a:srgbClr>
                </a:gs>
                <a:gs pos="0">
                  <a:sysClr val="windowText" lastClr="000000">
                    <a:alpha val="3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978775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1. </a:t>
            </a:r>
            <a:r>
              <a:rPr lang="ko-KR" altLang="en-US" dirty="0"/>
              <a:t>응답자 특성 및 조사 내용</a:t>
            </a:r>
          </a:p>
        </p:txBody>
      </p:sp>
      <p:graphicFrame>
        <p:nvGraphicFramePr>
          <p:cNvPr id="7" name="shp1">
            <a:extLst>
              <a:ext uri="{FF2B5EF4-FFF2-40B4-BE49-F238E27FC236}">
                <a16:creationId xmlns:a16="http://schemas.microsoft.com/office/drawing/2014/main" id="{EF80CAE9-01FD-4137-B700-E4E1AD3CA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698940"/>
              </p:ext>
            </p:extLst>
          </p:nvPr>
        </p:nvGraphicFramePr>
        <p:xfrm>
          <a:off x="571498" y="1295849"/>
          <a:ext cx="4210052" cy="4989061"/>
        </p:xfrm>
        <a:graphic>
          <a:graphicData uri="http://schemas.openxmlformats.org/drawingml/2006/table">
            <a:tbl>
              <a:tblPr/>
              <a:tblGrid>
                <a:gridCol w="7129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05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628775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</a:tblGrid>
              <a:tr h="301829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응답자 특성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사례수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59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사업명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체육전용시설</a:t>
                      </a:r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/>
                      </a:r>
                      <a:b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</a:br>
                      <a:r>
                        <a:rPr lang="ko-KR" altLang="en-US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관리사업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190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590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성별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남성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39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여성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5904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연령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52077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8139716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283253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세 이상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0020311"/>
                  </a:ext>
                </a:extLst>
              </a:tr>
            </a:tbl>
          </a:graphicData>
        </a:graphic>
      </p:graphicFrame>
      <p:graphicFrame>
        <p:nvGraphicFramePr>
          <p:cNvPr id="10" name="shp2">
            <a:extLst>
              <a:ext uri="{FF2B5EF4-FFF2-40B4-BE49-F238E27FC236}">
                <a16:creationId xmlns:a16="http://schemas.microsoft.com/office/drawing/2014/main" id="{589D8EC4-E7DD-459C-B0C5-716A6AB246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2540952"/>
              </p:ext>
            </p:extLst>
          </p:nvPr>
        </p:nvGraphicFramePr>
        <p:xfrm>
          <a:off x="3010275" y="1579932"/>
          <a:ext cx="1854199" cy="4704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shp3">
            <a:extLst>
              <a:ext uri="{FF2B5EF4-FFF2-40B4-BE49-F238E27FC236}">
                <a16:creationId xmlns:a16="http://schemas.microsoft.com/office/drawing/2014/main" id="{7DF6D911-63ED-CBD2-3BDA-DE152C5655E4}"/>
              </a:ext>
            </a:extLst>
          </p:cNvPr>
          <p:cNvGraphicFramePr>
            <a:graphicFrameLocks noGrp="1"/>
          </p:cNvGraphicFramePr>
          <p:nvPr/>
        </p:nvGraphicFramePr>
        <p:xfrm>
          <a:off x="5124447" y="1295850"/>
          <a:ext cx="4210052" cy="4989053"/>
        </p:xfrm>
        <a:graphic>
          <a:graphicData uri="http://schemas.openxmlformats.org/drawingml/2006/table">
            <a:tbl>
              <a:tblPr/>
              <a:tblGrid>
                <a:gridCol w="533403">
                  <a:extLst>
                    <a:ext uri="{9D8B030D-6E8A-4147-A177-3AD203B41FA5}">
                      <a16:colId xmlns:a16="http://schemas.microsoft.com/office/drawing/2014/main" val="324088982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3687937558"/>
                    </a:ext>
                  </a:extLst>
                </a:gridCol>
                <a:gridCol w="3181349">
                  <a:extLst>
                    <a:ext uri="{9D8B030D-6E8A-4147-A177-3AD203B41FA5}">
                      <a16:colId xmlns:a16="http://schemas.microsoft.com/office/drawing/2014/main" val="944365428"/>
                    </a:ext>
                  </a:extLst>
                </a:gridCol>
              </a:tblGrid>
              <a:tr h="31181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7652889"/>
                  </a:ext>
                </a:extLst>
              </a:tr>
              <a:tr h="255122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체육전용시설은 이용하는데 편리하다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.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2694838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체육전용시설은 이용시설이 잘 갖춰져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8375642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체육전용시설은 환경이 쾌적하고 관리가 잘 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941922"/>
                  </a:ext>
                </a:extLst>
              </a:tr>
              <a:tr h="255122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체육전용시설의 사용에 대한 안내가 잘 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1731128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체육전용시설에 대한 건의사항을 해결하는 절차가 잘 갖춰져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5347562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체육전용시설의 직원들은 친절하다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97251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 관련 업무처리를 의뢰했을 때 신속하게 처리한다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4304331"/>
                  </a:ext>
                </a:extLst>
              </a:tr>
              <a:tr h="255122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체육전용시설은 이용고객의 편의를 위해 다양한 지원을 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8817852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체육전용시설은 설치목적에 맞게 잘 운영되고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5835382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체육전용시설과 관련된 업무 처리는 신뢰할 수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6428498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체육전용시설의 직원들은 이용고객의 불편을 해소하기 위해 노력한다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4407975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 직원들은 업무에 대해 잘 알고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0447449"/>
                  </a:ext>
                </a:extLst>
              </a:tr>
              <a:tr h="255122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체육전용시설은 이용고객에게 유익하다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4400496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체육전용시설은 이용고객의 건강과 여가활용에 기여한다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5217357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체육전용시설은 누구나 이용할 수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7807708"/>
                  </a:ext>
                </a:extLst>
              </a:tr>
              <a:tr h="25512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체육전용시설을 계속 이용할 생각이다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4898496"/>
                  </a:ext>
                </a:extLst>
              </a:tr>
              <a:tr h="25512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전반적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향상적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 관련 서비스는 나아지고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1044080"/>
                  </a:ext>
                </a:extLst>
              </a:tr>
              <a:tr h="34016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절대적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체육전용시설 관련 서비스에 대해 전반적으로 만족한다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32431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674270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50" name="shp1">
            <a:extLst>
              <a:ext uri="{FF2B5EF4-FFF2-40B4-BE49-F238E27FC236}">
                <a16:creationId xmlns:a16="http://schemas.microsoft.com/office/drawing/2014/main" id="{7B41BFCB-8939-4820-8BA1-97086B69D179}"/>
              </a:ext>
            </a:extLst>
          </p:cNvPr>
          <p:cNvSpPr/>
          <p:nvPr/>
        </p:nvSpPr>
        <p:spPr>
          <a:xfrm>
            <a:off x="57149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체육전용시설관리사업의 종합만족도는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85.2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점</a:t>
            </a:r>
            <a:endParaRPr lang="ko-KR" altLang="en-US" sz="145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2" name="zero2">
            <a:extLst>
              <a:ext uri="{FF2B5EF4-FFF2-40B4-BE49-F238E27FC236}">
                <a16:creationId xmlns:a16="http://schemas.microsoft.com/office/drawing/2014/main" id="{75ABC1DD-8164-40E7-91FA-87503CEF615F}"/>
              </a:ext>
            </a:extLst>
          </p:cNvPr>
          <p:cNvSpPr/>
          <p:nvPr/>
        </p:nvSpPr>
        <p:spPr>
          <a:xfrm>
            <a:off x="63576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7" name="shp2">
            <a:extLst>
              <a:ext uri="{FF2B5EF4-FFF2-40B4-BE49-F238E27FC236}">
                <a16:creationId xmlns:a16="http://schemas.microsoft.com/office/drawing/2014/main" id="{C6EBE892-6D84-40A4-A603-085D0D87B6DE}"/>
              </a:ext>
            </a:extLst>
          </p:cNvPr>
          <p:cNvSpPr/>
          <p:nvPr/>
        </p:nvSpPr>
        <p:spPr>
          <a:xfrm>
            <a:off x="505205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강점요소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지속성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/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약점 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향상적</a:t>
            </a:r>
          </a:p>
        </p:txBody>
      </p:sp>
      <p:sp>
        <p:nvSpPr>
          <p:cNvPr id="68" name="zero4">
            <a:extLst>
              <a:ext uri="{FF2B5EF4-FFF2-40B4-BE49-F238E27FC236}">
                <a16:creationId xmlns:a16="http://schemas.microsoft.com/office/drawing/2014/main" id="{74B88198-3166-4B42-B19D-5764AF91C5FA}"/>
              </a:ext>
            </a:extLst>
          </p:cNvPr>
          <p:cNvSpPr/>
          <p:nvPr/>
        </p:nvSpPr>
        <p:spPr>
          <a:xfrm>
            <a:off x="511632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endParaRPr lang="ko-KR" altLang="en-US" sz="105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72" name="shp3">
            <a:extLst>
              <a:ext uri="{FF2B5EF4-FFF2-40B4-BE49-F238E27FC236}">
                <a16:creationId xmlns:a16="http://schemas.microsoft.com/office/drawing/2014/main" id="{E42F1161-EA0B-43C6-93EE-83693A7507B0}"/>
              </a:ext>
            </a:extLst>
          </p:cNvPr>
          <p:cNvGraphicFramePr/>
          <p:nvPr/>
        </p:nvGraphicFramePr>
        <p:xfrm>
          <a:off x="571500" y="1926490"/>
          <a:ext cx="4292152" cy="1354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3" name="zero6">
            <a:extLst>
              <a:ext uri="{FF2B5EF4-FFF2-40B4-BE49-F238E27FC236}">
                <a16:creationId xmlns:a16="http://schemas.microsoft.com/office/drawing/2014/main" id="{DE141008-FE3D-4605-B208-2BEC4B0FCA0C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3144520"/>
          <a:ext cx="4292154" cy="3914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5359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02924190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환경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과정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결과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</a:tbl>
          </a:graphicData>
        </a:graphic>
      </p:graphicFrame>
      <p:graphicFrame>
        <p:nvGraphicFramePr>
          <p:cNvPr id="84" name="shp4">
            <a:extLst>
              <a:ext uri="{FF2B5EF4-FFF2-40B4-BE49-F238E27FC236}">
                <a16:creationId xmlns:a16="http://schemas.microsoft.com/office/drawing/2014/main" id="{6F525149-4A03-4D9B-94EF-59A8702A476B}"/>
              </a:ext>
            </a:extLst>
          </p:cNvPr>
          <p:cNvGraphicFramePr/>
          <p:nvPr/>
        </p:nvGraphicFramePr>
        <p:xfrm>
          <a:off x="5262281" y="1928813"/>
          <a:ext cx="4070627" cy="1329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85" name="zero8">
            <a:extLst>
              <a:ext uri="{FF2B5EF4-FFF2-40B4-BE49-F238E27FC236}">
                <a16:creationId xmlns:a16="http://schemas.microsoft.com/office/drawing/2014/main" id="{FD821FB6-F002-4405-8764-4A37F10973B3}"/>
              </a:ext>
            </a:extLst>
          </p:cNvPr>
          <p:cNvCxnSpPr/>
          <p:nvPr/>
        </p:nvCxnSpPr>
        <p:spPr>
          <a:xfrm>
            <a:off x="5262283" y="3143613"/>
            <a:ext cx="408790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6" name="zero9">
            <a:extLst>
              <a:ext uri="{FF2B5EF4-FFF2-40B4-BE49-F238E27FC236}">
                <a16:creationId xmlns:a16="http://schemas.microsoft.com/office/drawing/2014/main" id="{46033A8A-49CF-4B02-A223-37E1CD7F2135}"/>
              </a:ext>
            </a:extLst>
          </p:cNvPr>
          <p:cNvGraphicFramePr>
            <a:graphicFrameLocks noGrp="1"/>
          </p:cNvGraphicFramePr>
          <p:nvPr/>
        </p:nvGraphicFramePr>
        <p:xfrm>
          <a:off x="5262284" y="3141980"/>
          <a:ext cx="4070625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1375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68097187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4298063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197282154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7571925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682863395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37887608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32614911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472232528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23682225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88726709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  <a:tr h="121957"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177295"/>
                  </a:ext>
                </a:extLst>
              </a:tr>
            </a:tbl>
          </a:graphicData>
        </a:graphic>
      </p:graphicFrame>
      <p:cxnSp>
        <p:nvCxnSpPr>
          <p:cNvPr id="90" name="zero10">
            <a:extLst>
              <a:ext uri="{FF2B5EF4-FFF2-40B4-BE49-F238E27FC236}">
                <a16:creationId xmlns:a16="http://schemas.microsoft.com/office/drawing/2014/main" id="{AC6189BC-63EE-4171-9D46-0EE1BEDB2B22}"/>
              </a:ext>
            </a:extLst>
          </p:cNvPr>
          <p:cNvCxnSpPr>
            <a:cxnSpLocks/>
          </p:cNvCxnSpPr>
          <p:nvPr/>
        </p:nvCxnSpPr>
        <p:spPr>
          <a:xfrm>
            <a:off x="8513348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zero11">
            <a:extLst>
              <a:ext uri="{FF2B5EF4-FFF2-40B4-BE49-F238E27FC236}">
                <a16:creationId xmlns:a16="http://schemas.microsoft.com/office/drawing/2014/main" id="{C8270FDC-7F01-4DF6-8FBF-A571322F429F}"/>
              </a:ext>
            </a:extLst>
          </p:cNvPr>
          <p:cNvCxnSpPr>
            <a:cxnSpLocks/>
          </p:cNvCxnSpPr>
          <p:nvPr/>
        </p:nvCxnSpPr>
        <p:spPr>
          <a:xfrm>
            <a:off x="7702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zero12">
            <a:extLst>
              <a:ext uri="{FF2B5EF4-FFF2-40B4-BE49-F238E27FC236}">
                <a16:creationId xmlns:a16="http://schemas.microsoft.com/office/drawing/2014/main" id="{6FFF9D18-D9A2-4F65-B3E6-A02A1361D3E8}"/>
              </a:ext>
            </a:extLst>
          </p:cNvPr>
          <p:cNvCxnSpPr>
            <a:cxnSpLocks/>
          </p:cNvCxnSpPr>
          <p:nvPr/>
        </p:nvCxnSpPr>
        <p:spPr>
          <a:xfrm>
            <a:off x="6887743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zero13">
            <a:extLst>
              <a:ext uri="{FF2B5EF4-FFF2-40B4-BE49-F238E27FC236}">
                <a16:creationId xmlns:a16="http://schemas.microsoft.com/office/drawing/2014/main" id="{B4C7EC24-C187-41A1-91E6-EBB91DF6CF1D}"/>
              </a:ext>
            </a:extLst>
          </p:cNvPr>
          <p:cNvCxnSpPr>
            <a:cxnSpLocks/>
          </p:cNvCxnSpPr>
          <p:nvPr/>
        </p:nvCxnSpPr>
        <p:spPr>
          <a:xfrm>
            <a:off x="6078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hp5">
            <a:extLst>
              <a:ext uri="{FF2B5EF4-FFF2-40B4-BE49-F238E27FC236}">
                <a16:creationId xmlns:a16="http://schemas.microsoft.com/office/drawing/2014/main" id="{C3568986-8B93-ECFF-AAA5-0A9DDB2B1C81}"/>
              </a:ext>
            </a:extLst>
          </p:cNvPr>
          <p:cNvSpPr/>
          <p:nvPr/>
        </p:nvSpPr>
        <p:spPr>
          <a:xfrm>
            <a:off x="571499" y="3798598"/>
            <a:ext cx="8772714" cy="322106"/>
          </a:xfrm>
          <a:prstGeom prst="roundRect">
            <a:avLst>
              <a:gd name="adj" fmla="val 26742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체육전용시설관리사업은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 </a:t>
            </a:r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쾌적성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1, 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편의성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2, </a:t>
            </a:r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편익성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에 대한 우선 개선 노력 필요</a:t>
            </a:r>
          </a:p>
        </p:txBody>
      </p:sp>
      <p:sp>
        <p:nvSpPr>
          <p:cNvPr id="5" name="zero15">
            <a:extLst>
              <a:ext uri="{FF2B5EF4-FFF2-40B4-BE49-F238E27FC236}">
                <a16:creationId xmlns:a16="http://schemas.microsoft.com/office/drawing/2014/main" id="{C8032B2E-C925-DBC2-477C-DEE750C82AF2}"/>
              </a:ext>
            </a:extLst>
          </p:cNvPr>
          <p:cNvSpPr/>
          <p:nvPr/>
        </p:nvSpPr>
        <p:spPr>
          <a:xfrm>
            <a:off x="635765" y="3859864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3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5" name="zero17">
            <a:extLst>
              <a:ext uri="{FF2B5EF4-FFF2-40B4-BE49-F238E27FC236}">
                <a16:creationId xmlns:a16="http://schemas.microsoft.com/office/drawing/2014/main" id="{8527198E-A776-EF02-F22E-0F4A5635E76B}"/>
              </a:ext>
            </a:extLst>
          </p:cNvPr>
          <p:cNvSpPr/>
          <p:nvPr/>
        </p:nvSpPr>
        <p:spPr>
          <a:xfrm>
            <a:off x="5487136" y="4626163"/>
            <a:ext cx="3857077" cy="1658749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E2E2E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shp7">
            <a:extLst>
              <a:ext uri="{FF2B5EF4-FFF2-40B4-BE49-F238E27FC236}">
                <a16:creationId xmlns:a16="http://schemas.microsoft.com/office/drawing/2014/main" id="{122FCE48-2D64-FD30-9A02-D3AF782DECAD}"/>
              </a:ext>
            </a:extLst>
          </p:cNvPr>
          <p:cNvSpPr/>
          <p:nvPr/>
        </p:nvSpPr>
        <p:spPr>
          <a:xfrm flipH="1">
            <a:off x="6020075" y="4768273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쾌적성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  <a:endParaRPr lang="ko-KR" altLang="en-US" sz="1050" b="1" spc="-50" dirty="0">
              <a:ln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8" name="zero19">
            <a:extLst>
              <a:ext uri="{FF2B5EF4-FFF2-40B4-BE49-F238E27FC236}">
                <a16:creationId xmlns:a16="http://schemas.microsoft.com/office/drawing/2014/main" id="{52BE43FC-EE29-F4FE-2884-777AEE70C068}"/>
              </a:ext>
            </a:extLst>
          </p:cNvPr>
          <p:cNvSpPr/>
          <p:nvPr/>
        </p:nvSpPr>
        <p:spPr>
          <a:xfrm flipH="1">
            <a:off x="5572403" y="4774933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19" name="zero20">
            <a:extLst>
              <a:ext uri="{FF2B5EF4-FFF2-40B4-BE49-F238E27FC236}">
                <a16:creationId xmlns:a16="http://schemas.microsoft.com/office/drawing/2014/main" id="{D8C43D38-A67F-0B97-4B49-80E6BB45F8CB}"/>
              </a:ext>
            </a:extLst>
          </p:cNvPr>
          <p:cNvSpPr txBox="1"/>
          <p:nvPr/>
        </p:nvSpPr>
        <p:spPr>
          <a:xfrm>
            <a:off x="5607503" y="4782238"/>
            <a:ext cx="473206" cy="31641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0" name="shp9">
            <a:extLst>
              <a:ext uri="{FF2B5EF4-FFF2-40B4-BE49-F238E27FC236}">
                <a16:creationId xmlns:a16="http://schemas.microsoft.com/office/drawing/2014/main" id="{061AB992-ACC9-5E8F-3A23-1AC2B483045C}"/>
              </a:ext>
            </a:extLst>
          </p:cNvPr>
          <p:cNvSpPr/>
          <p:nvPr/>
        </p:nvSpPr>
        <p:spPr>
          <a:xfrm flipH="1">
            <a:off x="6020075" y="5286695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편의성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2</a:t>
            </a:r>
            <a:endParaRPr lang="en-US" altLang="ko-KR" sz="1050" b="1" spc="-50" dirty="0">
              <a:ln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2" name="zero22">
            <a:extLst>
              <a:ext uri="{FF2B5EF4-FFF2-40B4-BE49-F238E27FC236}">
                <a16:creationId xmlns:a16="http://schemas.microsoft.com/office/drawing/2014/main" id="{DD13A18F-20EE-A78A-0597-ACC9862336EC}"/>
              </a:ext>
            </a:extLst>
          </p:cNvPr>
          <p:cNvSpPr/>
          <p:nvPr/>
        </p:nvSpPr>
        <p:spPr>
          <a:xfrm flipH="1">
            <a:off x="5572403" y="5293355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23">
            <a:extLst>
              <a:ext uri="{FF2B5EF4-FFF2-40B4-BE49-F238E27FC236}">
                <a16:creationId xmlns:a16="http://schemas.microsoft.com/office/drawing/2014/main" id="{CD28FD24-1223-F4D6-B2E0-90B48B5FE1E1}"/>
              </a:ext>
            </a:extLst>
          </p:cNvPr>
          <p:cNvSpPr txBox="1"/>
          <p:nvPr/>
        </p:nvSpPr>
        <p:spPr>
          <a:xfrm>
            <a:off x="5607503" y="5328063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4" name="shp11">
            <a:extLst>
              <a:ext uri="{FF2B5EF4-FFF2-40B4-BE49-F238E27FC236}">
                <a16:creationId xmlns:a16="http://schemas.microsoft.com/office/drawing/2014/main" id="{B716C21A-3EF9-C69C-6FE7-A96494D142CF}"/>
              </a:ext>
            </a:extLst>
          </p:cNvPr>
          <p:cNvSpPr/>
          <p:nvPr/>
        </p:nvSpPr>
        <p:spPr>
          <a:xfrm flipH="1">
            <a:off x="6020075" y="5805118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편익성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</a:p>
        </p:txBody>
      </p:sp>
      <p:sp>
        <p:nvSpPr>
          <p:cNvPr id="26" name="zero25">
            <a:extLst>
              <a:ext uri="{FF2B5EF4-FFF2-40B4-BE49-F238E27FC236}">
                <a16:creationId xmlns:a16="http://schemas.microsoft.com/office/drawing/2014/main" id="{59A453EB-CA4F-3783-62AF-F1C2B3DABBAC}"/>
              </a:ext>
            </a:extLst>
          </p:cNvPr>
          <p:cNvSpPr/>
          <p:nvPr/>
        </p:nvSpPr>
        <p:spPr>
          <a:xfrm flipH="1">
            <a:off x="5572403" y="5811778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7" name="zero26">
            <a:extLst>
              <a:ext uri="{FF2B5EF4-FFF2-40B4-BE49-F238E27FC236}">
                <a16:creationId xmlns:a16="http://schemas.microsoft.com/office/drawing/2014/main" id="{344B6849-FF9E-ED85-220D-3DEB3DAAA1ED}"/>
              </a:ext>
            </a:extLst>
          </p:cNvPr>
          <p:cNvSpPr txBox="1"/>
          <p:nvPr/>
        </p:nvSpPr>
        <p:spPr>
          <a:xfrm>
            <a:off x="5607503" y="5846486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8" name="zero27">
            <a:extLst>
              <a:ext uri="{FF2B5EF4-FFF2-40B4-BE49-F238E27FC236}">
                <a16:creationId xmlns:a16="http://schemas.microsoft.com/office/drawing/2014/main" id="{9691F416-6BCA-4EA2-4136-AC7BCCBC6728}"/>
              </a:ext>
            </a:extLst>
          </p:cNvPr>
          <p:cNvSpPr>
            <a:spLocks/>
          </p:cNvSpPr>
          <p:nvPr/>
        </p:nvSpPr>
        <p:spPr bwMode="auto">
          <a:xfrm rot="5400000">
            <a:off x="4829049" y="5203043"/>
            <a:ext cx="574195" cy="504990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50000"/>
                  <a:lumOff val="5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9" name="shp8">
            <a:extLst>
              <a:ext uri="{FF2B5EF4-FFF2-40B4-BE49-F238E27FC236}">
                <a16:creationId xmlns:a16="http://schemas.microsoft.com/office/drawing/2014/main" id="{B34DECE2-08FE-85B0-9CD7-466C5BEC3677}"/>
              </a:ext>
            </a:extLst>
          </p:cNvPr>
          <p:cNvSpPr txBox="1"/>
          <p:nvPr/>
        </p:nvSpPr>
        <p:spPr>
          <a:xfrm>
            <a:off x="6778324" y="4766888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체육전용시설은 환경이 쾌적하고 관리가 잘 되고 있다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0" name="shp10">
            <a:extLst>
              <a:ext uri="{FF2B5EF4-FFF2-40B4-BE49-F238E27FC236}">
                <a16:creationId xmlns:a16="http://schemas.microsoft.com/office/drawing/2014/main" id="{F713BA93-8F1B-2191-33FA-850F00279CE9}"/>
              </a:ext>
            </a:extLst>
          </p:cNvPr>
          <p:cNvSpPr txBox="1"/>
          <p:nvPr/>
        </p:nvSpPr>
        <p:spPr>
          <a:xfrm>
            <a:off x="6778324" y="5288384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pPr marL="0" algn="l" defTabSz="914400" rtl="0" eaLnBrk="1" fontAlgn="ctr" latinLnBrk="1" hangingPunct="1"/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체육전용시설은 이용시설이 잘 갖춰져 있다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1" name="shp12">
            <a:extLst>
              <a:ext uri="{FF2B5EF4-FFF2-40B4-BE49-F238E27FC236}">
                <a16:creationId xmlns:a16="http://schemas.microsoft.com/office/drawing/2014/main" id="{906AB8AC-A962-55CD-B202-BAB9DB18F800}"/>
              </a:ext>
            </a:extLst>
          </p:cNvPr>
          <p:cNvSpPr txBox="1"/>
          <p:nvPr/>
        </p:nvSpPr>
        <p:spPr>
          <a:xfrm>
            <a:off x="6778324" y="5813590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체육전용시설은 이용고객의 편의를 위해 다양한 </a:t>
            </a:r>
            <a: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70" dirty="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지원을 한다</a:t>
            </a:r>
          </a:p>
        </p:txBody>
      </p:sp>
      <p:sp>
        <p:nvSpPr>
          <p:cNvPr id="7" name="zero32">
            <a:extLst>
              <a:ext uri="{FF2B5EF4-FFF2-40B4-BE49-F238E27FC236}">
                <a16:creationId xmlns:a16="http://schemas.microsoft.com/office/drawing/2014/main" id="{E3E8FE64-B7D1-F03C-1FDE-75A03E89CA42}"/>
              </a:ext>
            </a:extLst>
          </p:cNvPr>
          <p:cNvSpPr/>
          <p:nvPr/>
        </p:nvSpPr>
        <p:spPr>
          <a:xfrm>
            <a:off x="2725527" y="4328830"/>
            <a:ext cx="1093998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 </a:t>
            </a:r>
            <a:r>
              <a:rPr lang="en-US" altLang="ko-KR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(IPA)</a:t>
            </a:r>
          </a:p>
        </p:txBody>
      </p:sp>
      <p:sp>
        <p:nvSpPr>
          <p:cNvPr id="11" name="zero33">
            <a:extLst>
              <a:ext uri="{FF2B5EF4-FFF2-40B4-BE49-F238E27FC236}">
                <a16:creationId xmlns:a16="http://schemas.microsoft.com/office/drawing/2014/main" id="{1847F509-960F-E706-ABB4-958707BED981}"/>
              </a:ext>
            </a:extLst>
          </p:cNvPr>
          <p:cNvSpPr/>
          <p:nvPr/>
        </p:nvSpPr>
        <p:spPr>
          <a:xfrm>
            <a:off x="3860761" y="4328830"/>
            <a:ext cx="1002891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효과 높은 항목</a:t>
            </a:r>
          </a:p>
        </p:txBody>
      </p:sp>
      <p:cxnSp>
        <p:nvCxnSpPr>
          <p:cNvPr id="13" name="zero34">
            <a:extLst>
              <a:ext uri="{FF2B5EF4-FFF2-40B4-BE49-F238E27FC236}">
                <a16:creationId xmlns:a16="http://schemas.microsoft.com/office/drawing/2014/main" id="{C44434D6-4130-43F6-8368-B0376A730645}"/>
              </a:ext>
            </a:extLst>
          </p:cNvPr>
          <p:cNvCxnSpPr/>
          <p:nvPr/>
        </p:nvCxnSpPr>
        <p:spPr>
          <a:xfrm>
            <a:off x="6757037" y="4825897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zero35">
            <a:extLst>
              <a:ext uri="{FF2B5EF4-FFF2-40B4-BE49-F238E27FC236}">
                <a16:creationId xmlns:a16="http://schemas.microsoft.com/office/drawing/2014/main" id="{71FEAD20-5DB8-487F-891E-D0A6A4F87A85}"/>
              </a:ext>
            </a:extLst>
          </p:cNvPr>
          <p:cNvCxnSpPr/>
          <p:nvPr/>
        </p:nvCxnSpPr>
        <p:spPr>
          <a:xfrm>
            <a:off x="6757037" y="5344319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zero36">
            <a:extLst>
              <a:ext uri="{FF2B5EF4-FFF2-40B4-BE49-F238E27FC236}">
                <a16:creationId xmlns:a16="http://schemas.microsoft.com/office/drawing/2014/main" id="{A983235B-16F0-430D-A0D8-CE6CD8B20176}"/>
              </a:ext>
            </a:extLst>
          </p:cNvPr>
          <p:cNvCxnSpPr/>
          <p:nvPr/>
        </p:nvCxnSpPr>
        <p:spPr>
          <a:xfrm>
            <a:off x="6757037" y="5862742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pyMax">
            <a:extLst>
              <a:ext uri="{FF2B5EF4-FFF2-40B4-BE49-F238E27FC236}">
                <a16:creationId xmlns:a16="http://schemas.microsoft.com/office/drawing/2014/main" id="{FAA43F7B-A99F-8645-2F80-A95544D236BF}"/>
              </a:ext>
            </a:extLst>
          </p:cNvPr>
          <p:cNvSpPr/>
          <p:nvPr/>
        </p:nvSpPr>
        <p:spPr>
          <a:xfrm>
            <a:off x="3655830" y="1951247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" name="copyMin">
            <a:extLst>
              <a:ext uri="{FF2B5EF4-FFF2-40B4-BE49-F238E27FC236}">
                <a16:creationId xmlns:a16="http://schemas.microsoft.com/office/drawing/2014/main" id="{0CA6F989-5FE3-A897-D244-A5D083CBC4E5}"/>
              </a:ext>
            </a:extLst>
          </p:cNvPr>
          <p:cNvSpPr/>
          <p:nvPr/>
        </p:nvSpPr>
        <p:spPr>
          <a:xfrm>
            <a:off x="4371189" y="2104167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8" name="copyMax">
            <a:extLst>
              <a:ext uri="{FF2B5EF4-FFF2-40B4-BE49-F238E27FC236}">
                <a16:creationId xmlns:a16="http://schemas.microsoft.com/office/drawing/2014/main" id="{80B9601F-95FA-5018-0E95-D8958898DD6C}"/>
              </a:ext>
            </a:extLst>
          </p:cNvPr>
          <p:cNvSpPr/>
          <p:nvPr/>
        </p:nvSpPr>
        <p:spPr>
          <a:xfrm>
            <a:off x="8248311" y="1846326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" name="copyMin">
            <a:extLst>
              <a:ext uri="{FF2B5EF4-FFF2-40B4-BE49-F238E27FC236}">
                <a16:creationId xmlns:a16="http://schemas.microsoft.com/office/drawing/2014/main" id="{E3C5766E-A894-3536-2621-5846F852EFCC}"/>
              </a:ext>
            </a:extLst>
          </p:cNvPr>
          <p:cNvSpPr/>
          <p:nvPr/>
        </p:nvSpPr>
        <p:spPr>
          <a:xfrm>
            <a:off x="8519687" y="2110061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14" name="shp6">
            <a:extLst>
              <a:ext uri="{FF2B5EF4-FFF2-40B4-BE49-F238E27FC236}">
                <a16:creationId xmlns:a16="http://schemas.microsoft.com/office/drawing/2014/main" id="{14A962CD-ADB4-B520-8517-12402C73E1B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8628587"/>
              </p:ext>
            </p:extLst>
          </p:nvPr>
        </p:nvGraphicFramePr>
        <p:xfrm>
          <a:off x="582780" y="4634716"/>
          <a:ext cx="4296736" cy="1480333"/>
        </p:xfrm>
        <a:graphic>
          <a:graphicData uri="http://schemas.openxmlformats.org/drawingml/2006/table">
            <a:tbl>
              <a:tblPr/>
              <a:tblGrid>
                <a:gridCol w="537092">
                  <a:extLst>
                    <a:ext uri="{9D8B030D-6E8A-4147-A177-3AD203B41FA5}">
                      <a16:colId xmlns:a16="http://schemas.microsoft.com/office/drawing/2014/main" val="3134965659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143362780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1863666563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357692839"/>
                    </a:ext>
                  </a:extLst>
                </a:gridCol>
                <a:gridCol w="446392">
                  <a:extLst>
                    <a:ext uri="{9D8B030D-6E8A-4147-A177-3AD203B41FA5}">
                      <a16:colId xmlns:a16="http://schemas.microsoft.com/office/drawing/2014/main" val="3042299424"/>
                    </a:ext>
                  </a:extLst>
                </a:gridCol>
                <a:gridCol w="479316">
                  <a:extLst>
                    <a:ext uri="{9D8B030D-6E8A-4147-A177-3AD203B41FA5}">
                      <a16:colId xmlns:a16="http://schemas.microsoft.com/office/drawing/2014/main" val="3381195958"/>
                    </a:ext>
                  </a:extLst>
                </a:gridCol>
                <a:gridCol w="602724">
                  <a:extLst>
                    <a:ext uri="{9D8B030D-6E8A-4147-A177-3AD203B41FA5}">
                      <a16:colId xmlns:a16="http://schemas.microsoft.com/office/drawing/2014/main" val="2724310565"/>
                    </a:ext>
                  </a:extLst>
                </a:gridCol>
                <a:gridCol w="619936">
                  <a:extLst>
                    <a:ext uri="{9D8B030D-6E8A-4147-A177-3AD203B41FA5}">
                      <a16:colId xmlns:a16="http://schemas.microsoft.com/office/drawing/2014/main" val="2407614230"/>
                    </a:ext>
                  </a:extLst>
                </a:gridCol>
              </a:tblGrid>
              <a:tr h="23904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1115637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0.428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8436152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3634136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8048676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998022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499019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87.1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4317581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0479402"/>
                  </a:ext>
                </a:extLst>
              </a:tr>
            </a:tbl>
          </a:graphicData>
        </a:graphic>
      </p:graphicFrame>
      <p:sp>
        <p:nvSpPr>
          <p:cNvPr id="17" name="copyred">
            <a:extLst>
              <a:ext uri="{FF2B5EF4-FFF2-40B4-BE49-F238E27FC236}">
                <a16:creationId xmlns:a16="http://schemas.microsoft.com/office/drawing/2014/main" id="{1060E43B-9D9F-F7C0-6DC5-46EF84B6FCA7}"/>
              </a:ext>
            </a:extLst>
          </p:cNvPr>
          <p:cNvSpPr/>
          <p:nvPr/>
        </p:nvSpPr>
        <p:spPr>
          <a:xfrm>
            <a:off x="582779" y="4873760"/>
            <a:ext cx="4296736" cy="531678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zero16">
            <a:extLst>
              <a:ext uri="{FF2B5EF4-FFF2-40B4-BE49-F238E27FC236}">
                <a16:creationId xmlns:a16="http://schemas.microsoft.com/office/drawing/2014/main" id="{DF11224E-B642-40C3-9114-FD02D3188CF9}"/>
              </a:ext>
            </a:extLst>
          </p:cNvPr>
          <p:cNvSpPr/>
          <p:nvPr/>
        </p:nvSpPr>
        <p:spPr>
          <a:xfrm>
            <a:off x="5487136" y="4328830"/>
            <a:ext cx="3857077" cy="252672"/>
          </a:xfrm>
          <a:prstGeom prst="round2SameRect">
            <a:avLst/>
          </a:prstGeom>
          <a:solidFill>
            <a:srgbClr val="0F5BAA"/>
          </a:solidFill>
          <a:ln w="12700">
            <a:noFill/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5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항목 중 우선 개선 순위</a:t>
            </a:r>
          </a:p>
        </p:txBody>
      </p:sp>
      <p:sp>
        <p:nvSpPr>
          <p:cNvPr id="46" name="zero37">
            <a:extLst>
              <a:ext uri="{FF2B5EF4-FFF2-40B4-BE49-F238E27FC236}">
                <a16:creationId xmlns:a16="http://schemas.microsoft.com/office/drawing/2014/main" id="{8788DDCF-94D6-4F62-9337-6370F198A36D}"/>
              </a:ext>
            </a:extLst>
          </p:cNvPr>
          <p:cNvSpPr txBox="1"/>
          <p:nvPr/>
        </p:nvSpPr>
        <p:spPr>
          <a:xfrm>
            <a:off x="536184" y="6121862"/>
            <a:ext cx="3580147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불가함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선정이「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  <p:sp>
        <p:nvSpPr>
          <p:cNvPr id="47" name="zero37">
            <a:extLst>
              <a:ext uri="{FF2B5EF4-FFF2-40B4-BE49-F238E27FC236}">
                <a16:creationId xmlns:a16="http://schemas.microsoft.com/office/drawing/2014/main" id="{77006145-E71E-4038-86A7-BA7F4A9A0921}"/>
              </a:ext>
            </a:extLst>
          </p:cNvPr>
          <p:cNvSpPr txBox="1"/>
          <p:nvPr/>
        </p:nvSpPr>
        <p:spPr>
          <a:xfrm>
            <a:off x="5455699" y="6364431"/>
            <a:ext cx="3064942" cy="20736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항목 중 집중개선 항목을 우선으로 개선 효용도가 높은 순서대로 우선 개선 항목을 선정함 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1999533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graphicFrame>
        <p:nvGraphicFramePr>
          <p:cNvPr id="75" name="shp3">
            <a:extLst>
              <a:ext uri="{FF2B5EF4-FFF2-40B4-BE49-F238E27FC236}">
                <a16:creationId xmlns:a16="http://schemas.microsoft.com/office/drawing/2014/main" id="{90524D41-E997-CF67-6DD3-15E88A27D92C}"/>
              </a:ext>
            </a:extLst>
          </p:cNvPr>
          <p:cNvGraphicFramePr/>
          <p:nvPr/>
        </p:nvGraphicFramePr>
        <p:xfrm>
          <a:off x="1517904" y="2697480"/>
          <a:ext cx="7814177" cy="2241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2" name="zero2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645002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전체 만족도 비교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1" name="shp4">
            <a:extLst>
              <a:ext uri="{FF2B5EF4-FFF2-40B4-BE49-F238E27FC236}">
                <a16:creationId xmlns:a16="http://schemas.microsoft.com/office/drawing/2014/main" id="{50903239-CF17-4046-9398-70B2450419E6}"/>
              </a:ext>
            </a:extLst>
          </p:cNvPr>
          <p:cNvGraphicFramePr>
            <a:graphicFrameLocks noGrp="1"/>
          </p:cNvGraphicFramePr>
          <p:nvPr/>
        </p:nvGraphicFramePr>
        <p:xfrm>
          <a:off x="570134" y="4802694"/>
          <a:ext cx="8761948" cy="1485101"/>
        </p:xfrm>
        <a:graphic>
          <a:graphicData uri="http://schemas.openxmlformats.org/drawingml/2006/table">
            <a:tbl>
              <a:tblPr/>
              <a:tblGrid>
                <a:gridCol w="947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889990629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2885431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567135018"/>
                    </a:ext>
                  </a:extLst>
                </a:gridCol>
              </a:tblGrid>
              <a:tr h="296381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en-US" altLang="ko-KR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GAP</a:t>
                      </a:r>
                      <a:endParaRPr kumimoji="1" lang="ko-KR" altLang="en-US" sz="105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해당사업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-2.8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-0.2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-6.3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과천도시공사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-0.1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-2.5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-0.3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-0.3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시설관리공단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-4.0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-4.8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-1.5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-0.8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-8.2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sp>
        <p:nvSpPr>
          <p:cNvPr id="16" name="zero6">
            <a:extLst>
              <a:ext uri="{FF2B5EF4-FFF2-40B4-BE49-F238E27FC236}">
                <a16:creationId xmlns:a16="http://schemas.microsoft.com/office/drawing/2014/main" id="{E9851CF4-19A7-BBDB-ED75-69C6ECCDE04C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2" name="zero7">
            <a:extLst>
              <a:ext uri="{FF2B5EF4-FFF2-40B4-BE49-F238E27FC236}">
                <a16:creationId xmlns:a16="http://schemas.microsoft.com/office/drawing/2014/main" id="{1CAADEA3-ECB4-E698-C6A7-A693116BE38A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8">
            <a:extLst>
              <a:ext uri="{FF2B5EF4-FFF2-40B4-BE49-F238E27FC236}">
                <a16:creationId xmlns:a16="http://schemas.microsoft.com/office/drawing/2014/main" id="{E1B9D6AF-5055-F099-8A91-FFB0D3EA8A25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0" name="zero9">
            <a:extLst>
              <a:ext uri="{FF2B5EF4-FFF2-40B4-BE49-F238E27FC236}">
                <a16:creationId xmlns:a16="http://schemas.microsoft.com/office/drawing/2014/main" id="{CA1A0882-726F-3590-0910-FDBCFA7225F7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1" name="zero10">
            <a:extLst>
              <a:ext uri="{FF2B5EF4-FFF2-40B4-BE49-F238E27FC236}">
                <a16:creationId xmlns:a16="http://schemas.microsoft.com/office/drawing/2014/main" id="{D10A0D63-6E84-3BC4-62BA-7A4C588F6F22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2" name="shp1">
            <a:extLst>
              <a:ext uri="{FF2B5EF4-FFF2-40B4-BE49-F238E27FC236}">
                <a16:creationId xmlns:a16="http://schemas.microsoft.com/office/drawing/2014/main" id="{CB30E731-C1B1-6426-DD88-24F252038813}"/>
              </a:ext>
            </a:extLst>
          </p:cNvPr>
          <p:cNvSpPr txBox="1"/>
          <p:nvPr/>
        </p:nvSpPr>
        <p:spPr>
          <a:xfrm>
            <a:off x="970570" y="1749024"/>
            <a:ext cx="7348487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체육전용시설관리사업의 종합 만족도는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85.2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체육전용시설관리사업 전체 점수 대비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2.8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4" name="zero12">
            <a:extLst>
              <a:ext uri="{FF2B5EF4-FFF2-40B4-BE49-F238E27FC236}">
                <a16:creationId xmlns:a16="http://schemas.microsoft.com/office/drawing/2014/main" id="{4FBE1671-F650-E0BD-CF4F-B0A31B178414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5" name="zero13">
            <a:extLst>
              <a:ext uri="{FF2B5EF4-FFF2-40B4-BE49-F238E27FC236}">
                <a16:creationId xmlns:a16="http://schemas.microsoft.com/office/drawing/2014/main" id="{0A5299B0-32BF-9286-82FA-22897E5742C4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E661985B-6C77-6A9C-171B-02884A286655}"/>
              </a:ext>
            </a:extLst>
          </p:cNvPr>
          <p:cNvSpPr txBox="1"/>
          <p:nvPr/>
        </p:nvSpPr>
        <p:spPr>
          <a:xfrm>
            <a:off x="970570" y="2053493"/>
            <a:ext cx="689932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과천도시공사 전체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0.1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시설관리공단 점체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4.0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0" name="zero15">
            <a:extLst>
              <a:ext uri="{FF2B5EF4-FFF2-40B4-BE49-F238E27FC236}">
                <a16:creationId xmlns:a16="http://schemas.microsoft.com/office/drawing/2014/main" id="{FD8E782F-B40B-9DE1-3A95-E45F000F7A5D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" name="zero16">
            <a:extLst>
              <a:ext uri="{FF2B5EF4-FFF2-40B4-BE49-F238E27FC236}">
                <a16:creationId xmlns:a16="http://schemas.microsoft.com/office/drawing/2014/main" id="{2CB37DF7-F33D-5200-0D20-0CD6A654A95C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</p:spTree>
    <p:extLst>
      <p:ext uri="{BB962C8B-B14F-4D97-AF65-F5344CB8AC3E}">
        <p14:creationId xmlns:p14="http://schemas.microsoft.com/office/powerpoint/2010/main" val="212031987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/>
              <a:t>3. </a:t>
            </a:r>
            <a:r>
              <a:rPr lang="ko-KR" altLang="en-US"/>
              <a:t>조사 결과</a:t>
            </a:r>
            <a:endParaRPr lang="ko-KR" altLang="en-US" dirty="0"/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089033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차원 및 요소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별 만족도</a:t>
            </a: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46" name="shp1">
            <a:extLst>
              <a:ext uri="{FF2B5EF4-FFF2-40B4-BE49-F238E27FC236}">
                <a16:creationId xmlns:a16="http://schemas.microsoft.com/office/drawing/2014/main" id="{AAEE0EC5-365F-4730-AE17-7FB123265CB6}"/>
              </a:ext>
            </a:extLst>
          </p:cNvPr>
          <p:cNvGraphicFramePr/>
          <p:nvPr/>
        </p:nvGraphicFramePr>
        <p:xfrm>
          <a:off x="570134" y="1508760"/>
          <a:ext cx="8750633" cy="21133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7" name="shp2">
            <a:extLst>
              <a:ext uri="{FF2B5EF4-FFF2-40B4-BE49-F238E27FC236}">
                <a16:creationId xmlns:a16="http://schemas.microsoft.com/office/drawing/2014/main" id="{686584BF-A305-4918-98A0-1FE23559C3B0}"/>
              </a:ext>
            </a:extLst>
          </p:cNvPr>
          <p:cNvGraphicFramePr/>
          <p:nvPr/>
        </p:nvGraphicFramePr>
        <p:xfrm>
          <a:off x="2031710" y="4276268"/>
          <a:ext cx="7310698" cy="20024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48" name="zero6">
            <a:extLst>
              <a:ext uri="{FF2B5EF4-FFF2-40B4-BE49-F238E27FC236}">
                <a16:creationId xmlns:a16="http://schemas.microsoft.com/office/drawing/2014/main" id="{A9D0E51F-14FC-4D2A-B36E-B13BB19192EA}"/>
              </a:ext>
            </a:extLst>
          </p:cNvPr>
          <p:cNvCxnSpPr/>
          <p:nvPr/>
        </p:nvCxnSpPr>
        <p:spPr>
          <a:xfrm>
            <a:off x="2031710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zero7">
            <a:extLst>
              <a:ext uri="{FF2B5EF4-FFF2-40B4-BE49-F238E27FC236}">
                <a16:creationId xmlns:a16="http://schemas.microsoft.com/office/drawing/2014/main" id="{3F3AEF1D-2EF9-4A0C-B1CA-D16A2359E285}"/>
              </a:ext>
            </a:extLst>
          </p:cNvPr>
          <p:cNvCxnSpPr/>
          <p:nvPr/>
        </p:nvCxnSpPr>
        <p:spPr>
          <a:xfrm>
            <a:off x="3492738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zero8">
            <a:extLst>
              <a:ext uri="{FF2B5EF4-FFF2-40B4-BE49-F238E27FC236}">
                <a16:creationId xmlns:a16="http://schemas.microsoft.com/office/drawing/2014/main" id="{792C2AD9-C07F-4EE5-897E-8B363AF949FF}"/>
              </a:ext>
            </a:extLst>
          </p:cNvPr>
          <p:cNvCxnSpPr/>
          <p:nvPr/>
        </p:nvCxnSpPr>
        <p:spPr>
          <a:xfrm>
            <a:off x="495066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zero9">
            <a:extLst>
              <a:ext uri="{FF2B5EF4-FFF2-40B4-BE49-F238E27FC236}">
                <a16:creationId xmlns:a16="http://schemas.microsoft.com/office/drawing/2014/main" id="{5F71BD1D-131F-42EA-B32E-06AC8EEDF785}"/>
              </a:ext>
            </a:extLst>
          </p:cNvPr>
          <p:cNvCxnSpPr/>
          <p:nvPr/>
        </p:nvCxnSpPr>
        <p:spPr>
          <a:xfrm>
            <a:off x="640919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zero10">
            <a:extLst>
              <a:ext uri="{FF2B5EF4-FFF2-40B4-BE49-F238E27FC236}">
                <a16:creationId xmlns:a16="http://schemas.microsoft.com/office/drawing/2014/main" id="{168E50D8-8704-4082-8D92-3D2996717013}"/>
              </a:ext>
            </a:extLst>
          </p:cNvPr>
          <p:cNvCxnSpPr/>
          <p:nvPr/>
        </p:nvCxnSpPr>
        <p:spPr>
          <a:xfrm>
            <a:off x="7870972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6" name="zero11">
            <a:extLst>
              <a:ext uri="{FF2B5EF4-FFF2-40B4-BE49-F238E27FC236}">
                <a16:creationId xmlns:a16="http://schemas.microsoft.com/office/drawing/2014/main" id="{D43A2FA2-6F79-4F9C-8326-F108DF986E2E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3483481"/>
          <a:ext cx="8761416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0236">
                  <a:extLst>
                    <a:ext uri="{9D8B030D-6E8A-4147-A177-3AD203B41FA5}">
                      <a16:colId xmlns:a16="http://schemas.microsoft.com/office/drawing/2014/main" val="70071190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2537153804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40206326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61693188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856929698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004941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5572110"/>
                  </a:ext>
                </a:extLst>
              </a:tr>
            </a:tbl>
          </a:graphicData>
        </a:graphic>
      </p:graphicFrame>
      <p:sp>
        <p:nvSpPr>
          <p:cNvPr id="81" name="zero12">
            <a:extLst>
              <a:ext uri="{FF2B5EF4-FFF2-40B4-BE49-F238E27FC236}">
                <a16:creationId xmlns:a16="http://schemas.microsoft.com/office/drawing/2014/main" id="{5644E31A-C0D7-43FA-A684-67B03F66A578}"/>
              </a:ext>
            </a:extLst>
          </p:cNvPr>
          <p:cNvSpPr txBox="1"/>
          <p:nvPr/>
        </p:nvSpPr>
        <p:spPr>
          <a:xfrm>
            <a:off x="536184" y="5767487"/>
            <a:ext cx="1373736" cy="32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기관의 전체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점수는</a:t>
            </a: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/>
            </a:r>
            <a:b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</a:b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  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사업별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가중치가 적용된 점수임</a:t>
            </a:r>
          </a:p>
        </p:txBody>
      </p:sp>
      <p:sp>
        <p:nvSpPr>
          <p:cNvPr id="8" name="shp3">
            <a:extLst>
              <a:ext uri="{FF2B5EF4-FFF2-40B4-BE49-F238E27FC236}">
                <a16:creationId xmlns:a16="http://schemas.microsoft.com/office/drawing/2014/main" id="{672E9634-4B45-68AC-19AA-EE19A6E3971F}"/>
              </a:ext>
            </a:extLst>
          </p:cNvPr>
          <p:cNvSpPr/>
          <p:nvPr/>
        </p:nvSpPr>
        <p:spPr>
          <a:xfrm>
            <a:off x="573625" y="4891869"/>
            <a:ext cx="1393198" cy="278617"/>
          </a:xfrm>
          <a:prstGeom prst="homePlate">
            <a:avLst/>
          </a:prstGeom>
          <a:solidFill>
            <a:srgbClr val="093B6D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체육전용시설관리사업</a:t>
            </a:r>
            <a:endParaRPr lang="ko-KR" altLang="en-US" sz="10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5" name="zero14">
            <a:extLst>
              <a:ext uri="{FF2B5EF4-FFF2-40B4-BE49-F238E27FC236}">
                <a16:creationId xmlns:a16="http://schemas.microsoft.com/office/drawing/2014/main" id="{A0B73912-1CC4-4426-84E7-4A03FFE8D788}"/>
              </a:ext>
            </a:extLst>
          </p:cNvPr>
          <p:cNvSpPr/>
          <p:nvPr/>
        </p:nvSpPr>
        <p:spPr>
          <a:xfrm>
            <a:off x="625934" y="5018936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shp4">
            <a:extLst>
              <a:ext uri="{FF2B5EF4-FFF2-40B4-BE49-F238E27FC236}">
                <a16:creationId xmlns:a16="http://schemas.microsoft.com/office/drawing/2014/main" id="{16CF8406-E950-DFE6-936F-E33291EE8020}"/>
              </a:ext>
            </a:extLst>
          </p:cNvPr>
          <p:cNvSpPr/>
          <p:nvPr/>
        </p:nvSpPr>
        <p:spPr>
          <a:xfrm>
            <a:off x="573625" y="5302136"/>
            <a:ext cx="1393198" cy="278617"/>
          </a:xfrm>
          <a:prstGeom prst="homePlate">
            <a:avLst/>
          </a:prstGeom>
          <a:solidFill>
            <a:srgbClr val="D5D5D5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과천도시공사 전체 평균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82" name="zero16">
            <a:extLst>
              <a:ext uri="{FF2B5EF4-FFF2-40B4-BE49-F238E27FC236}">
                <a16:creationId xmlns:a16="http://schemas.microsoft.com/office/drawing/2014/main" id="{A9D124C2-184F-4125-9E7C-F1C3526D4AE5}"/>
              </a:ext>
            </a:extLst>
          </p:cNvPr>
          <p:cNvSpPr/>
          <p:nvPr/>
        </p:nvSpPr>
        <p:spPr>
          <a:xfrm>
            <a:off x="625934" y="5429203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zero17">
            <a:extLst>
              <a:ext uri="{FF2B5EF4-FFF2-40B4-BE49-F238E27FC236}">
                <a16:creationId xmlns:a16="http://schemas.microsoft.com/office/drawing/2014/main" id="{48DDE305-B140-9685-4CF9-4D295066BE85}"/>
              </a:ext>
            </a:extLst>
          </p:cNvPr>
          <p:cNvSpPr/>
          <p:nvPr/>
        </p:nvSpPr>
        <p:spPr>
          <a:xfrm>
            <a:off x="355581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접근성</a:t>
            </a:r>
          </a:p>
        </p:txBody>
      </p:sp>
      <p:sp>
        <p:nvSpPr>
          <p:cNvPr id="4" name="zero18">
            <a:extLst>
              <a:ext uri="{FF2B5EF4-FFF2-40B4-BE49-F238E27FC236}">
                <a16:creationId xmlns:a16="http://schemas.microsoft.com/office/drawing/2014/main" id="{2F3E80FF-9DE9-A33E-1D91-D94647FBCE75}"/>
              </a:ext>
            </a:extLst>
          </p:cNvPr>
          <p:cNvSpPr/>
          <p:nvPr/>
        </p:nvSpPr>
        <p:spPr>
          <a:xfrm>
            <a:off x="40226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대응성</a:t>
            </a:r>
          </a:p>
        </p:txBody>
      </p:sp>
      <p:sp>
        <p:nvSpPr>
          <p:cNvPr id="5" name="zero19">
            <a:extLst>
              <a:ext uri="{FF2B5EF4-FFF2-40B4-BE49-F238E27FC236}">
                <a16:creationId xmlns:a16="http://schemas.microsoft.com/office/drawing/2014/main" id="{C4F8EC5B-68C3-0438-31C0-61B142A3789A}"/>
              </a:ext>
            </a:extLst>
          </p:cNvPr>
          <p:cNvSpPr/>
          <p:nvPr/>
        </p:nvSpPr>
        <p:spPr>
          <a:xfrm>
            <a:off x="4483120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신속성</a:t>
            </a:r>
          </a:p>
        </p:txBody>
      </p:sp>
      <p:sp>
        <p:nvSpPr>
          <p:cNvPr id="6" name="zero20">
            <a:extLst>
              <a:ext uri="{FF2B5EF4-FFF2-40B4-BE49-F238E27FC236}">
                <a16:creationId xmlns:a16="http://schemas.microsoft.com/office/drawing/2014/main" id="{5A6591D7-F48C-31EF-EE90-AEC398D4D715}"/>
              </a:ext>
            </a:extLst>
          </p:cNvPr>
          <p:cNvSpPr/>
          <p:nvPr/>
        </p:nvSpPr>
        <p:spPr>
          <a:xfrm>
            <a:off x="21063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편의성</a:t>
            </a:r>
          </a:p>
        </p:txBody>
      </p:sp>
      <p:sp>
        <p:nvSpPr>
          <p:cNvPr id="10" name="zero21">
            <a:extLst>
              <a:ext uri="{FF2B5EF4-FFF2-40B4-BE49-F238E27FC236}">
                <a16:creationId xmlns:a16="http://schemas.microsoft.com/office/drawing/2014/main" id="{F7442C41-AB97-AA89-B27A-22501ACB47E3}"/>
              </a:ext>
            </a:extLst>
          </p:cNvPr>
          <p:cNvSpPr/>
          <p:nvPr/>
        </p:nvSpPr>
        <p:spPr>
          <a:xfrm>
            <a:off x="2573168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쾌적성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1" name="zero22">
            <a:extLst>
              <a:ext uri="{FF2B5EF4-FFF2-40B4-BE49-F238E27FC236}">
                <a16:creationId xmlns:a16="http://schemas.microsoft.com/office/drawing/2014/main" id="{8E5722B4-CBF6-A82E-4395-255BE134D1D4}"/>
              </a:ext>
            </a:extLst>
          </p:cNvPr>
          <p:cNvSpPr/>
          <p:nvPr/>
        </p:nvSpPr>
        <p:spPr>
          <a:xfrm>
            <a:off x="303364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안전성</a:t>
            </a:r>
          </a:p>
        </p:txBody>
      </p:sp>
      <p:sp>
        <p:nvSpPr>
          <p:cNvPr id="22" name="zero23">
            <a:extLst>
              <a:ext uri="{FF2B5EF4-FFF2-40B4-BE49-F238E27FC236}">
                <a16:creationId xmlns:a16="http://schemas.microsoft.com/office/drawing/2014/main" id="{20D998D9-9FA5-199B-1587-1FBDEEC41794}"/>
              </a:ext>
            </a:extLst>
          </p:cNvPr>
          <p:cNvSpPr/>
          <p:nvPr/>
        </p:nvSpPr>
        <p:spPr>
          <a:xfrm>
            <a:off x="647506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공익성</a:t>
            </a:r>
          </a:p>
        </p:txBody>
      </p:sp>
      <p:sp>
        <p:nvSpPr>
          <p:cNvPr id="23" name="zero24">
            <a:extLst>
              <a:ext uri="{FF2B5EF4-FFF2-40B4-BE49-F238E27FC236}">
                <a16:creationId xmlns:a16="http://schemas.microsoft.com/office/drawing/2014/main" id="{AF258BDB-A3FB-72FF-38D4-D262CC82578A}"/>
              </a:ext>
            </a:extLst>
          </p:cNvPr>
          <p:cNvSpPr/>
          <p:nvPr/>
        </p:nvSpPr>
        <p:spPr>
          <a:xfrm>
            <a:off x="69418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공정성</a:t>
            </a:r>
          </a:p>
        </p:txBody>
      </p:sp>
      <p:sp>
        <p:nvSpPr>
          <p:cNvPr id="24" name="zero25">
            <a:extLst>
              <a:ext uri="{FF2B5EF4-FFF2-40B4-BE49-F238E27FC236}">
                <a16:creationId xmlns:a16="http://schemas.microsoft.com/office/drawing/2014/main" id="{385C467D-3117-8FC6-1680-6AADF8057A6B}"/>
              </a:ext>
            </a:extLst>
          </p:cNvPr>
          <p:cNvSpPr/>
          <p:nvPr/>
        </p:nvSpPr>
        <p:spPr>
          <a:xfrm>
            <a:off x="740236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지속성</a:t>
            </a:r>
          </a:p>
        </p:txBody>
      </p:sp>
      <p:sp>
        <p:nvSpPr>
          <p:cNvPr id="25" name="zero26">
            <a:extLst>
              <a:ext uri="{FF2B5EF4-FFF2-40B4-BE49-F238E27FC236}">
                <a16:creationId xmlns:a16="http://schemas.microsoft.com/office/drawing/2014/main" id="{4F3EC6D0-9D77-50C2-5912-7544BD3F47AA}"/>
              </a:ext>
            </a:extLst>
          </p:cNvPr>
          <p:cNvSpPr/>
          <p:nvPr/>
        </p:nvSpPr>
        <p:spPr>
          <a:xfrm>
            <a:off x="50255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편익성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6" name="zero27">
            <a:extLst>
              <a:ext uri="{FF2B5EF4-FFF2-40B4-BE49-F238E27FC236}">
                <a16:creationId xmlns:a16="http://schemas.microsoft.com/office/drawing/2014/main" id="{1164B8A1-A26E-858C-B51E-06A1E5A2E839}"/>
              </a:ext>
            </a:extLst>
          </p:cNvPr>
          <p:cNvSpPr/>
          <p:nvPr/>
        </p:nvSpPr>
        <p:spPr>
          <a:xfrm>
            <a:off x="5492417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신뢰성</a:t>
            </a:r>
          </a:p>
        </p:txBody>
      </p:sp>
      <p:sp>
        <p:nvSpPr>
          <p:cNvPr id="27" name="zero28">
            <a:extLst>
              <a:ext uri="{FF2B5EF4-FFF2-40B4-BE49-F238E27FC236}">
                <a16:creationId xmlns:a16="http://schemas.microsoft.com/office/drawing/2014/main" id="{F0E0801B-CB2C-3008-3C20-CFB59B73478C}"/>
              </a:ext>
            </a:extLst>
          </p:cNvPr>
          <p:cNvSpPr/>
          <p:nvPr/>
        </p:nvSpPr>
        <p:spPr>
          <a:xfrm>
            <a:off x="595289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충족성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8" name="zero29">
            <a:extLst>
              <a:ext uri="{FF2B5EF4-FFF2-40B4-BE49-F238E27FC236}">
                <a16:creationId xmlns:a16="http://schemas.microsoft.com/office/drawing/2014/main" id="{9158ABBC-03BE-C21A-AAA1-A751326FADE7}"/>
              </a:ext>
            </a:extLst>
          </p:cNvPr>
          <p:cNvSpPr/>
          <p:nvPr/>
        </p:nvSpPr>
        <p:spPr>
          <a:xfrm>
            <a:off x="793321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향상적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9" name="zero30">
            <a:extLst>
              <a:ext uri="{FF2B5EF4-FFF2-40B4-BE49-F238E27FC236}">
                <a16:creationId xmlns:a16="http://schemas.microsoft.com/office/drawing/2014/main" id="{3A46275D-D315-22FC-8F68-F3963C3344A7}"/>
              </a:ext>
            </a:extLst>
          </p:cNvPr>
          <p:cNvSpPr/>
          <p:nvPr/>
        </p:nvSpPr>
        <p:spPr>
          <a:xfrm>
            <a:off x="840004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상대적</a:t>
            </a:r>
          </a:p>
        </p:txBody>
      </p:sp>
      <p:sp>
        <p:nvSpPr>
          <p:cNvPr id="30" name="zero31">
            <a:extLst>
              <a:ext uri="{FF2B5EF4-FFF2-40B4-BE49-F238E27FC236}">
                <a16:creationId xmlns:a16="http://schemas.microsoft.com/office/drawing/2014/main" id="{FA708CA3-6E12-72C3-4CC1-EED26196F4EB}"/>
              </a:ext>
            </a:extLst>
          </p:cNvPr>
          <p:cNvSpPr/>
          <p:nvPr/>
        </p:nvSpPr>
        <p:spPr>
          <a:xfrm>
            <a:off x="8860523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절대적</a:t>
            </a:r>
          </a:p>
        </p:txBody>
      </p:sp>
    </p:spTree>
    <p:extLst>
      <p:ext uri="{BB962C8B-B14F-4D97-AF65-F5344CB8AC3E}">
        <p14:creationId xmlns:p14="http://schemas.microsoft.com/office/powerpoint/2010/main" val="78267878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310248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만족도 상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하위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5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개 항목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2" name="zero4">
            <a:extLst>
              <a:ext uri="{FF2B5EF4-FFF2-40B4-BE49-F238E27FC236}">
                <a16:creationId xmlns:a16="http://schemas.microsoft.com/office/drawing/2014/main" id="{721E827C-D383-93EC-76AF-34AABBBE6AC9}"/>
              </a:ext>
            </a:extLst>
          </p:cNvPr>
          <p:cNvSpPr/>
          <p:nvPr/>
        </p:nvSpPr>
        <p:spPr>
          <a:xfrm>
            <a:off x="571499" y="1751124"/>
            <a:ext cx="1990726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상위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4" name="zero6">
            <a:extLst>
              <a:ext uri="{FF2B5EF4-FFF2-40B4-BE49-F238E27FC236}">
                <a16:creationId xmlns:a16="http://schemas.microsoft.com/office/drawing/2014/main" id="{EBF18693-C98C-3B93-A0D2-81D407FDCA27}"/>
              </a:ext>
            </a:extLst>
          </p:cNvPr>
          <p:cNvSpPr/>
          <p:nvPr/>
        </p:nvSpPr>
        <p:spPr>
          <a:xfrm>
            <a:off x="571499" y="4165140"/>
            <a:ext cx="1990726" cy="305733"/>
          </a:xfrm>
          <a:prstGeom prst="round2SameRect">
            <a:avLst/>
          </a:prstGeom>
          <a:solidFill>
            <a:schemeClr val="tx1">
              <a:lumMod val="75000"/>
              <a:lumOff val="2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하위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1572A1B-D071-30F7-DB5C-8E8AEC36361D}"/>
              </a:ext>
            </a:extLst>
          </p:cNvPr>
          <p:cNvSpPr txBox="1"/>
          <p:nvPr/>
        </p:nvSpPr>
        <p:spPr>
          <a:xfrm>
            <a:off x="536184" y="6291902"/>
            <a:ext cx="2832640" cy="20736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 상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/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하위 항목은 전반적 만족 차원을 제외한 후 분석함</a:t>
            </a:r>
            <a:endParaRPr lang="en-US" altLang="ko-KR" sz="7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D8ABFE59-B3FE-C371-721C-093DF46751A2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063184"/>
          <a:ext cx="8761417" cy="1832514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3827259906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3302162667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1581888561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4220486688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3619537897"/>
                    </a:ext>
                  </a:extLst>
                </a:gridCol>
              </a:tblGrid>
              <a:tr h="31744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2817039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이용고객의 건강과 여가활용에 기여한다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94.3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4594519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체육전용시설을 계속 이용할 생각이다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4640268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이용고객에게 유익하다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8732284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체육전용시설의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6121076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 관련 업무처리를 의뢰했을 때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3567140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35F82359-D99B-E366-B443-9C0F1C5A1BE6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4477200"/>
          <a:ext cx="8761417" cy="1804725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3296456600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2240597890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2151356708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591296639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780345253"/>
                    </a:ext>
                  </a:extLst>
                </a:gridCol>
              </a:tblGrid>
              <a:tr h="31263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357475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이용고객의 편의를 위해 다양한 지원을 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2120985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8964632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환경이 쾌적하고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9427227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이용시설이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56389973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체육전용시설의 사용에 대한 안내가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6752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1608184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0" name="zero1">
            <a:extLst>
              <a:ext uri="{FF2B5EF4-FFF2-40B4-BE49-F238E27FC236}">
                <a16:creationId xmlns:a16="http://schemas.microsoft.com/office/drawing/2014/main" id="{1FD41ACF-2038-86EF-C8D0-6CE680CC91CD}"/>
              </a:ext>
            </a:extLst>
          </p:cNvPr>
          <p:cNvSpPr txBox="1"/>
          <p:nvPr/>
        </p:nvSpPr>
        <p:spPr>
          <a:xfrm>
            <a:off x="708726" y="1144092"/>
            <a:ext cx="1498424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Box-Plot 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분석</a:t>
            </a:r>
          </a:p>
        </p:txBody>
      </p:sp>
      <p:sp>
        <p:nvSpPr>
          <p:cNvPr id="42" name="zero2">
            <a:extLst>
              <a:ext uri="{FF2B5EF4-FFF2-40B4-BE49-F238E27FC236}">
                <a16:creationId xmlns:a16="http://schemas.microsoft.com/office/drawing/2014/main" id="{3E097825-70E9-F451-E646-C5555F98D991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3" name="zero3">
            <a:extLst>
              <a:ext uri="{FF2B5EF4-FFF2-40B4-BE49-F238E27FC236}">
                <a16:creationId xmlns:a16="http://schemas.microsoft.com/office/drawing/2014/main" id="{C281FA39-BF3E-B566-6A49-E320221AA2AE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9" name="zero4">
            <a:extLst>
              <a:ext uri="{FF2B5EF4-FFF2-40B4-BE49-F238E27FC236}">
                <a16:creationId xmlns:a16="http://schemas.microsoft.com/office/drawing/2014/main" id="{7BCCEF03-3515-7395-FEF7-8B6310E54E7B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5" name="zero5">
            <a:extLst>
              <a:ext uri="{FF2B5EF4-FFF2-40B4-BE49-F238E27FC236}">
                <a16:creationId xmlns:a16="http://schemas.microsoft.com/office/drawing/2014/main" id="{9E205207-F89A-F194-87D5-74AB977D1CCD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6" name="zero6">
            <a:extLst>
              <a:ext uri="{FF2B5EF4-FFF2-40B4-BE49-F238E27FC236}">
                <a16:creationId xmlns:a16="http://schemas.microsoft.com/office/drawing/2014/main" id="{627565E7-5644-7494-5D47-F7819ED319A2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7">
            <a:extLst>
              <a:ext uri="{FF2B5EF4-FFF2-40B4-BE49-F238E27FC236}">
                <a16:creationId xmlns:a16="http://schemas.microsoft.com/office/drawing/2014/main" id="{F0D313EB-B4ED-3A9F-C447-4F8453F4E9FF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4" name="zero8">
            <a:extLst>
              <a:ext uri="{FF2B5EF4-FFF2-40B4-BE49-F238E27FC236}">
                <a16:creationId xmlns:a16="http://schemas.microsoft.com/office/drawing/2014/main" id="{D05A6CBA-2888-5CD0-003F-872731CD8776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shp1">
            <a:extLst>
              <a:ext uri="{FF2B5EF4-FFF2-40B4-BE49-F238E27FC236}">
                <a16:creationId xmlns:a16="http://schemas.microsoft.com/office/drawing/2014/main" id="{1B3F7744-72E0-33DB-CC41-943981212CD3}"/>
              </a:ext>
            </a:extLst>
          </p:cNvPr>
          <p:cNvSpPr txBox="1"/>
          <p:nvPr/>
        </p:nvSpPr>
        <p:spPr>
          <a:xfrm>
            <a:off x="970570" y="1749024"/>
            <a:ext cx="64674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사회적 만족 차원의 공익성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1.02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높아 품질 표준화 수준이 가장 우수함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7" name="zero10">
            <a:extLst>
              <a:ext uri="{FF2B5EF4-FFF2-40B4-BE49-F238E27FC236}">
                <a16:creationId xmlns:a16="http://schemas.microsoft.com/office/drawing/2014/main" id="{C81292C3-FD41-2D44-69B5-B06AC6DE0D91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8" name="zero11">
            <a:extLst>
              <a:ext uri="{FF2B5EF4-FFF2-40B4-BE49-F238E27FC236}">
                <a16:creationId xmlns:a16="http://schemas.microsoft.com/office/drawing/2014/main" id="{51BE3F23-B907-924F-647F-9C570755F1AF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1" name="shp2">
            <a:extLst>
              <a:ext uri="{FF2B5EF4-FFF2-40B4-BE49-F238E27FC236}">
                <a16:creationId xmlns:a16="http://schemas.microsoft.com/office/drawing/2014/main" id="{22F1EDB6-D283-61EB-F43B-9D99F1840562}"/>
              </a:ext>
            </a:extLst>
          </p:cNvPr>
          <p:cNvSpPr txBox="1"/>
          <p:nvPr/>
        </p:nvSpPr>
        <p:spPr>
          <a:xfrm>
            <a:off x="970570" y="2053493"/>
            <a:ext cx="589039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전반적 만족 차원의 향상적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-0.53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낮아 서비스 품질 개선이 필요함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3" name="zero13">
            <a:extLst>
              <a:ext uri="{FF2B5EF4-FFF2-40B4-BE49-F238E27FC236}">
                <a16:creationId xmlns:a16="http://schemas.microsoft.com/office/drawing/2014/main" id="{AB4AC2B1-37F8-02E3-6E90-E8AEF59F03BE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55AC889A-C83C-1981-67CB-C24812A6D423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29" name="zero15">
            <a:extLst>
              <a:ext uri="{FF2B5EF4-FFF2-40B4-BE49-F238E27FC236}">
                <a16:creationId xmlns:a16="http://schemas.microsoft.com/office/drawing/2014/main" id="{2780B902-22F0-3708-1395-06867A0F1EFA}"/>
              </a:ext>
            </a:extLst>
          </p:cNvPr>
          <p:cNvSpPr txBox="1"/>
          <p:nvPr/>
        </p:nvSpPr>
        <p:spPr>
          <a:xfrm>
            <a:off x="536184" y="5829317"/>
            <a:ext cx="4704814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Box-Plot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분석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구성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특성별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데이터의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중간값과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산포 정도 등의 비교를 통해 서비스 포지셔닝 적절성 혹은 서비스 표준화 수준 등을 평가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만족도 평균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요소별 만족도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표준편차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평균에서 벗어난 정도의 기준이 되는 값으로 표준편차가 클수록 집단 내 만족도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3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ko-KR" altLang="en-US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</p:txBody>
      </p:sp>
      <p:sp>
        <p:nvSpPr>
          <p:cNvPr id="30" name="zero16">
            <a:extLst>
              <a:ext uri="{FF2B5EF4-FFF2-40B4-BE49-F238E27FC236}">
                <a16:creationId xmlns:a16="http://schemas.microsoft.com/office/drawing/2014/main" id="{D9196217-DD31-180E-9589-85E10152BB59}"/>
              </a:ext>
            </a:extLst>
          </p:cNvPr>
          <p:cNvSpPr txBox="1"/>
          <p:nvPr/>
        </p:nvSpPr>
        <p:spPr>
          <a:xfrm>
            <a:off x="5131044" y="5829317"/>
            <a:ext cx="4393956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50%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하위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3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–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분위수를 측정한 값으로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이 클수록 고객마다 제공받은 서비스의 체감 만족 수준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표준화 점수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요소들의 평균과 차를 표준편차로 나눈 값으로 차원 및 요소간 서비스 표준화 수준의 비교 평가가 가능함</a:t>
            </a:r>
          </a:p>
        </p:txBody>
      </p:sp>
      <p:graphicFrame>
        <p:nvGraphicFramePr>
          <p:cNvPr id="31" name="shp4">
            <a:extLst>
              <a:ext uri="{FF2B5EF4-FFF2-40B4-BE49-F238E27FC236}">
                <a16:creationId xmlns:a16="http://schemas.microsoft.com/office/drawing/2014/main" id="{BE062535-0B6D-B3BF-E999-F28539F5F8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7773506"/>
              </p:ext>
            </p:extLst>
          </p:nvPr>
        </p:nvGraphicFramePr>
        <p:xfrm>
          <a:off x="571499" y="3774322"/>
          <a:ext cx="8761399" cy="20597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879">
                  <a:extLst>
                    <a:ext uri="{9D8B030D-6E8A-4147-A177-3AD203B41FA5}">
                      <a16:colId xmlns:a16="http://schemas.microsoft.com/office/drawing/2014/main" val="272643756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494711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90513514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30221553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344512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668979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64023510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8506749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4451377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08858989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8383321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18386964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96513288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86106547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990063853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45947019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0798200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8905173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19825808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163781439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675567338"/>
                    </a:ext>
                  </a:extLst>
                </a:gridCol>
              </a:tblGrid>
              <a:tr h="259633"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9985679"/>
                  </a:ext>
                </a:extLst>
              </a:tr>
              <a:tr h="24232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417997"/>
                  </a:ext>
                </a:extLst>
              </a:tr>
              <a:tr h="259633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표준편차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12.0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9.5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8.5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19.5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051298"/>
                  </a:ext>
                </a:extLst>
              </a:tr>
              <a:tr h="25963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3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96.9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2123353"/>
                  </a:ext>
                </a:extLst>
              </a:tr>
              <a:tr h="259633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중간값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90.8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94.4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9820360"/>
                  </a:ext>
                </a:extLst>
              </a:tr>
              <a:tr h="25963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79.2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80.6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82.5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80.6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75.0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6209706"/>
                  </a:ext>
                </a:extLst>
              </a:tr>
              <a:tr h="25963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IQR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16.4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863062"/>
                  </a:ext>
                </a:extLst>
              </a:tr>
              <a:tr h="259633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표준화 점수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0.11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0.32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-0.13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0.18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0.18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0.67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1.02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0.96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-0.33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-0.53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-0.05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084130"/>
                  </a:ext>
                </a:extLst>
              </a:tr>
            </a:tbl>
          </a:graphicData>
        </a:graphic>
      </p:graphicFrame>
      <p:graphicFrame>
        <p:nvGraphicFramePr>
          <p:cNvPr id="32" name="shp3">
            <a:extLst>
              <a:ext uri="{FF2B5EF4-FFF2-40B4-BE49-F238E27FC236}">
                <a16:creationId xmlns:a16="http://schemas.microsoft.com/office/drawing/2014/main" id="{12551F9D-CBA4-FEA4-6CC9-8AAD9582629F}"/>
              </a:ext>
            </a:extLst>
          </p:cNvPr>
          <p:cNvGraphicFramePr/>
          <p:nvPr/>
        </p:nvGraphicFramePr>
        <p:xfrm>
          <a:off x="1801906" y="2630979"/>
          <a:ext cx="7530176" cy="1040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34" name="zero19">
            <a:extLst>
              <a:ext uri="{FF2B5EF4-FFF2-40B4-BE49-F238E27FC236}">
                <a16:creationId xmlns:a16="http://schemas.microsoft.com/office/drawing/2014/main" id="{DC868458-2244-3859-3C6A-229412159C42}"/>
              </a:ext>
            </a:extLst>
          </p:cNvPr>
          <p:cNvCxnSpPr>
            <a:cxnSpLocks/>
          </p:cNvCxnSpPr>
          <p:nvPr/>
        </p:nvCxnSpPr>
        <p:spPr>
          <a:xfrm>
            <a:off x="1640541" y="269778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zero21">
            <a:extLst>
              <a:ext uri="{FF2B5EF4-FFF2-40B4-BE49-F238E27FC236}">
                <a16:creationId xmlns:a16="http://schemas.microsoft.com/office/drawing/2014/main" id="{CF823C07-4BBB-30B9-9144-75F3A24DE491}"/>
              </a:ext>
            </a:extLst>
          </p:cNvPr>
          <p:cNvCxnSpPr>
            <a:cxnSpLocks/>
          </p:cNvCxnSpPr>
          <p:nvPr/>
        </p:nvCxnSpPr>
        <p:spPr>
          <a:xfrm>
            <a:off x="1649503" y="314330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zero22">
            <a:extLst>
              <a:ext uri="{FF2B5EF4-FFF2-40B4-BE49-F238E27FC236}">
                <a16:creationId xmlns:a16="http://schemas.microsoft.com/office/drawing/2014/main" id="{8FD801F4-8945-C421-F25D-867D0CCF366B}"/>
              </a:ext>
            </a:extLst>
          </p:cNvPr>
          <p:cNvSpPr txBox="1"/>
          <p:nvPr/>
        </p:nvSpPr>
        <p:spPr>
          <a:xfrm>
            <a:off x="516310" y="2579868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만족</a:t>
            </a:r>
          </a:p>
        </p:txBody>
      </p:sp>
      <p:sp>
        <p:nvSpPr>
          <p:cNvPr id="38" name="zero23">
            <a:extLst>
              <a:ext uri="{FF2B5EF4-FFF2-40B4-BE49-F238E27FC236}">
                <a16:creationId xmlns:a16="http://schemas.microsoft.com/office/drawing/2014/main" id="{022A3EB2-00F8-00DB-0C27-F7F55146582A}"/>
              </a:ext>
            </a:extLst>
          </p:cNvPr>
          <p:cNvSpPr txBox="1"/>
          <p:nvPr/>
        </p:nvSpPr>
        <p:spPr>
          <a:xfrm>
            <a:off x="503449" y="3451951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불만족</a:t>
            </a:r>
            <a:endParaRPr lang="ko-KR" altLang="en-US" sz="10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9" name="zero24">
            <a:extLst>
              <a:ext uri="{FF2B5EF4-FFF2-40B4-BE49-F238E27FC236}">
                <a16:creationId xmlns:a16="http://schemas.microsoft.com/office/drawing/2014/main" id="{EEA7ED51-8461-9AAF-C0F8-3D84C77058A6}"/>
              </a:ext>
            </a:extLst>
          </p:cNvPr>
          <p:cNvSpPr txBox="1"/>
          <p:nvPr/>
        </p:nvSpPr>
        <p:spPr>
          <a:xfrm>
            <a:off x="1163011" y="2584631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100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zero25">
            <a:extLst>
              <a:ext uri="{FF2B5EF4-FFF2-40B4-BE49-F238E27FC236}">
                <a16:creationId xmlns:a16="http://schemas.microsoft.com/office/drawing/2014/main" id="{347E194E-B9F8-C3CF-F337-C8484A6D497C}"/>
              </a:ext>
            </a:extLst>
          </p:cNvPr>
          <p:cNvSpPr txBox="1"/>
          <p:nvPr/>
        </p:nvSpPr>
        <p:spPr>
          <a:xfrm>
            <a:off x="1177148" y="3028367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50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zero26">
            <a:extLst>
              <a:ext uri="{FF2B5EF4-FFF2-40B4-BE49-F238E27FC236}">
                <a16:creationId xmlns:a16="http://schemas.microsoft.com/office/drawing/2014/main" id="{DEC269CD-0A6F-3F7C-B9F9-EBCC68FB1F8A}"/>
              </a:ext>
            </a:extLst>
          </p:cNvPr>
          <p:cNvSpPr txBox="1"/>
          <p:nvPr/>
        </p:nvSpPr>
        <p:spPr>
          <a:xfrm>
            <a:off x="1159219" y="3472103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D93A87DE-B064-2EB1-4356-A0F8D50EA6D4}"/>
              </a:ext>
            </a:extLst>
          </p:cNvPr>
          <p:cNvSpPr/>
          <p:nvPr/>
        </p:nvSpPr>
        <p:spPr>
          <a:xfrm>
            <a:off x="3060811" y="3540845"/>
            <a:ext cx="126778" cy="11397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zero20">
            <a:extLst>
              <a:ext uri="{FF2B5EF4-FFF2-40B4-BE49-F238E27FC236}">
                <a16:creationId xmlns:a16="http://schemas.microsoft.com/office/drawing/2014/main" id="{AD571F5A-C15D-6304-FB81-E6FCBC96B5B1}"/>
              </a:ext>
            </a:extLst>
          </p:cNvPr>
          <p:cNvCxnSpPr>
            <a:cxnSpLocks/>
          </p:cNvCxnSpPr>
          <p:nvPr/>
        </p:nvCxnSpPr>
        <p:spPr>
          <a:xfrm>
            <a:off x="1640541" y="3591529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3137708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zero0">
            <a:extLst>
              <a:ext uri="{FF2B5EF4-FFF2-40B4-BE49-F238E27FC236}">
                <a16:creationId xmlns:a16="http://schemas.microsoft.com/office/drawing/2014/main" id="{8C2A1FC7-17FD-4FA9-898F-54FF718CA272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zero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2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(1)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64" name="zero3">
            <a:extLst>
              <a:ext uri="{FF2B5EF4-FFF2-40B4-BE49-F238E27FC236}">
                <a16:creationId xmlns:a16="http://schemas.microsoft.com/office/drawing/2014/main" id="{B1C1C180-6BBB-4597-BF6B-FF40B0043698}"/>
              </a:ext>
            </a:extLst>
          </p:cNvPr>
          <p:cNvGrpSpPr/>
          <p:nvPr/>
        </p:nvGrpSpPr>
        <p:grpSpPr>
          <a:xfrm>
            <a:off x="570134" y="1221279"/>
            <a:ext cx="135631" cy="218268"/>
            <a:chOff x="428625" y="1031081"/>
            <a:chExt cx="180524" cy="290514"/>
          </a:xfrm>
        </p:grpSpPr>
        <p:sp>
          <p:nvSpPr>
            <p:cNvPr id="70" name="평행 사변형 69">
              <a:extLst>
                <a:ext uri="{FF2B5EF4-FFF2-40B4-BE49-F238E27FC236}">
                  <a16:creationId xmlns:a16="http://schemas.microsoft.com/office/drawing/2014/main" id="{185DD18E-190C-4FDF-A547-0588F6D6ED3A}"/>
                </a:ext>
              </a:extLst>
            </p:cNvPr>
            <p:cNvSpPr/>
            <p:nvPr/>
          </p:nvSpPr>
          <p:spPr>
            <a:xfrm>
              <a:off x="428625" y="1031081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  <p:sp>
          <p:nvSpPr>
            <p:cNvPr id="71" name="평행 사변형 70">
              <a:extLst>
                <a:ext uri="{FF2B5EF4-FFF2-40B4-BE49-F238E27FC236}">
                  <a16:creationId xmlns:a16="http://schemas.microsoft.com/office/drawing/2014/main" id="{C52BDE0F-C502-47FE-9F5C-17A1265A3255}"/>
                </a:ext>
              </a:extLst>
            </p:cNvPr>
            <p:cNvSpPr/>
            <p:nvPr/>
          </p:nvSpPr>
          <p:spPr>
            <a:xfrm>
              <a:off x="428625" y="1185863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1D8F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</p:grp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8737308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zero5">
            <a:extLst>
              <a:ext uri="{FF2B5EF4-FFF2-40B4-BE49-F238E27FC236}">
                <a16:creationId xmlns:a16="http://schemas.microsoft.com/office/drawing/2014/main" id="{0EB30AB9-3226-EC55-C9E8-0A5EE3EB14C8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052118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 상대적으로 약함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kumimoji="0"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낮은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** 상대적으로 강함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높은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110C635B-DA0B-4761-874B-E20F0E217072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zero7">
            <a:extLst>
              <a:ext uri="{FF2B5EF4-FFF2-40B4-BE49-F238E27FC236}">
                <a16:creationId xmlns:a16="http://schemas.microsoft.com/office/drawing/2014/main" id="{9C5CC6BF-F85C-DB6A-A459-A5EDC3920D7F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전체 대비 강 ∙ 약점</a:t>
            </a:r>
          </a:p>
        </p:txBody>
      </p:sp>
      <p:grpSp>
        <p:nvGrpSpPr>
          <p:cNvPr id="30" name="zero8">
            <a:extLst>
              <a:ext uri="{FF2B5EF4-FFF2-40B4-BE49-F238E27FC236}">
                <a16:creationId xmlns:a16="http://schemas.microsoft.com/office/drawing/2014/main" id="{3711066B-7980-4FE6-AE5D-31348D5292EC}"/>
              </a:ext>
            </a:extLst>
          </p:cNvPr>
          <p:cNvGrpSpPr/>
          <p:nvPr/>
        </p:nvGrpSpPr>
        <p:grpSpPr>
          <a:xfrm>
            <a:off x="6575192" y="2179135"/>
            <a:ext cx="2731705" cy="161583"/>
            <a:chOff x="6143392" y="2179135"/>
            <a:chExt cx="2731705" cy="161583"/>
          </a:xfrm>
        </p:grpSpPr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03480DDE-9A71-4949-87BC-7EEBA2D47AC1}"/>
                </a:ext>
              </a:extLst>
            </p:cNvPr>
            <p:cNvGrpSpPr/>
            <p:nvPr/>
          </p:nvGrpSpPr>
          <p:grpSpPr>
            <a:xfrm>
              <a:off x="6143392" y="2186481"/>
              <a:ext cx="924717" cy="146894"/>
              <a:chOff x="5469589" y="2248148"/>
              <a:chExt cx="1017189" cy="161583"/>
            </a:xfrm>
          </p:grpSpPr>
          <p:sp>
            <p:nvSpPr>
              <p:cNvPr id="9" name="직사각형 45">
                <a:extLst>
                  <a:ext uri="{FF2B5EF4-FFF2-40B4-BE49-F238E27FC236}">
                    <a16:creationId xmlns:a16="http://schemas.microsoft.com/office/drawing/2014/main" id="{EA8A97DB-AFC4-86C3-5557-D08C0FF11D0B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D3F2FD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10" name="Text Box 3173">
                <a:extLst>
                  <a:ext uri="{FF2B5EF4-FFF2-40B4-BE49-F238E27FC236}">
                    <a16:creationId xmlns:a16="http://schemas.microsoft.com/office/drawing/2014/main" id="{D745BB1A-3173-7CAF-9BA8-9590E67EE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8148"/>
                <a:ext cx="859210" cy="161583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 dirty="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약함*</a:t>
                </a:r>
              </a:p>
            </p:txBody>
          </p:sp>
        </p:grp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52F0DB7D-36AC-43F1-9409-EC782DD502C4}"/>
                </a:ext>
              </a:extLst>
            </p:cNvPr>
            <p:cNvGrpSpPr/>
            <p:nvPr/>
          </p:nvGrpSpPr>
          <p:grpSpPr>
            <a:xfrm>
              <a:off x="7845019" y="2179135"/>
              <a:ext cx="1030078" cy="161583"/>
              <a:chOff x="5469589" y="2240067"/>
              <a:chExt cx="1133086" cy="177741"/>
            </a:xfrm>
          </p:grpSpPr>
          <p:sp>
            <p:nvSpPr>
              <p:cNvPr id="37" name="직사각형 45">
                <a:extLst>
                  <a:ext uri="{FF2B5EF4-FFF2-40B4-BE49-F238E27FC236}">
                    <a16:creationId xmlns:a16="http://schemas.microsoft.com/office/drawing/2014/main" id="{274F7A56-7498-437C-9742-EC54E5160B51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FAD4CA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38" name="Text Box 3173">
                <a:extLst>
                  <a:ext uri="{FF2B5EF4-FFF2-40B4-BE49-F238E27FC236}">
                    <a16:creationId xmlns:a16="http://schemas.microsoft.com/office/drawing/2014/main" id="{514316E8-CCDF-48C0-A782-BB418E4CC3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0067"/>
                <a:ext cx="975107" cy="177741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강함**</a:t>
                </a:r>
              </a:p>
            </p:txBody>
          </p:sp>
        </p:grpSp>
      </p:grp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911A0224-8736-2C95-D193-6F02B649355C}"/>
              </a:ext>
            </a:extLst>
          </p:cNvPr>
          <p:cNvGraphicFramePr>
            <a:graphicFrameLocks noGrp="1"/>
          </p:cNvGraphicFramePr>
          <p:nvPr/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14881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1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(2)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70" name="zero2">
            <a:extLst>
              <a:ext uri="{FF2B5EF4-FFF2-40B4-BE49-F238E27FC236}">
                <a16:creationId xmlns:a16="http://schemas.microsoft.com/office/drawing/2014/main" id="{185DD18E-190C-4FDF-A547-0588F6D6ED3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1" name="zero3">
            <a:extLst>
              <a:ext uri="{FF2B5EF4-FFF2-40B4-BE49-F238E27FC236}">
                <a16:creationId xmlns:a16="http://schemas.microsoft.com/office/drawing/2014/main" id="{C52BDE0F-C502-47FE-9F5C-17A1265A3255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64065249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zero5">
            <a:extLst>
              <a:ext uri="{FF2B5EF4-FFF2-40B4-BE49-F238E27FC236}">
                <a16:creationId xmlns:a16="http://schemas.microsoft.com/office/drawing/2014/main" id="{7B9D8D42-6D1C-47FA-8973-8DCD704D2160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89863AAD-B69B-41D8-A0E4-699C8C40D1EE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최고 점수 대비 강 ∙ 약점 </a:t>
            </a:r>
          </a:p>
        </p:txBody>
      </p:sp>
      <p:sp>
        <p:nvSpPr>
          <p:cNvPr id="34" name="zero7">
            <a:extLst>
              <a:ext uri="{FF2B5EF4-FFF2-40B4-BE49-F238E27FC236}">
                <a16:creationId xmlns:a16="http://schemas.microsoft.com/office/drawing/2014/main" id="{DADCB6DB-B3B6-4B6E-9B1C-49A6FCA4C854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zero8">
            <a:extLst>
              <a:ext uri="{FF2B5EF4-FFF2-40B4-BE49-F238E27FC236}">
                <a16:creationId xmlns:a16="http://schemas.microsoft.com/office/drawing/2014/main" id="{8FED3B22-B382-497F-8C43-1255A39B6CE1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221075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 우선개선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가장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** 점진개선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두번째로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</p:txBody>
      </p:sp>
      <p:sp>
        <p:nvSpPr>
          <p:cNvPr id="44" name="zero9">
            <a:extLst>
              <a:ext uri="{FF2B5EF4-FFF2-40B4-BE49-F238E27FC236}">
                <a16:creationId xmlns:a16="http://schemas.microsoft.com/office/drawing/2014/main" id="{5A118F7D-AD00-4843-9CCB-82247CB916F4}"/>
              </a:ext>
            </a:extLst>
          </p:cNvPr>
          <p:cNvSpPr/>
          <p:nvPr/>
        </p:nvSpPr>
        <p:spPr>
          <a:xfrm>
            <a:off x="6575164" y="2217397"/>
            <a:ext cx="85059" cy="85058"/>
          </a:xfrm>
          <a:prstGeom prst="rect">
            <a:avLst/>
          </a:prstGeom>
          <a:solidFill>
            <a:srgbClr val="D3F2FD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5" name="zero10">
            <a:extLst>
              <a:ext uri="{FF2B5EF4-FFF2-40B4-BE49-F238E27FC236}">
                <a16:creationId xmlns:a16="http://schemas.microsoft.com/office/drawing/2014/main" id="{AE67F1A8-BEAE-41E2-B10B-8E72DE7A5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8781" y="2179136"/>
            <a:ext cx="482504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우선개선*</a:t>
            </a:r>
          </a:p>
        </p:txBody>
      </p:sp>
      <p:sp>
        <p:nvSpPr>
          <p:cNvPr id="40" name="zero13">
            <a:extLst>
              <a:ext uri="{FF2B5EF4-FFF2-40B4-BE49-F238E27FC236}">
                <a16:creationId xmlns:a16="http://schemas.microsoft.com/office/drawing/2014/main" id="{E06C0D72-C140-44D9-8AD2-EB13B3CE7236}"/>
              </a:ext>
            </a:extLst>
          </p:cNvPr>
          <p:cNvSpPr/>
          <p:nvPr/>
        </p:nvSpPr>
        <p:spPr>
          <a:xfrm>
            <a:off x="8276824" y="2217399"/>
            <a:ext cx="85059" cy="85058"/>
          </a:xfrm>
          <a:prstGeom prst="rect">
            <a:avLst/>
          </a:prstGeom>
          <a:solidFill>
            <a:srgbClr val="FAD4CA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1" name="zero14">
            <a:extLst>
              <a:ext uri="{FF2B5EF4-FFF2-40B4-BE49-F238E27FC236}">
                <a16:creationId xmlns:a16="http://schemas.microsoft.com/office/drawing/2014/main" id="{9DB0D36F-FA00-41BA-BE64-387A49B7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441" y="2179135"/>
            <a:ext cx="532838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점진개선**</a:t>
            </a:r>
          </a:p>
        </p:txBody>
      </p: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61C12333-1841-7397-B4D6-45A422BA01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3963308"/>
              </p:ext>
            </p:extLst>
          </p:nvPr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938962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모서리가 둥근 직사각형 20">
            <a:extLst>
              <a:ext uri="{FF2B5EF4-FFF2-40B4-BE49-F238E27FC236}">
                <a16:creationId xmlns:a16="http://schemas.microsoft.com/office/drawing/2014/main" id="{CB2E4913-B7F1-4043-A34F-8D06F73AFF1E}"/>
              </a:ext>
            </a:extLst>
          </p:cNvPr>
          <p:cNvSpPr/>
          <p:nvPr/>
        </p:nvSpPr>
        <p:spPr bwMode="auto">
          <a:xfrm>
            <a:off x="-1" y="1895475"/>
            <a:ext cx="9905999" cy="1019175"/>
          </a:xfrm>
          <a:prstGeom prst="roundRect">
            <a:avLst>
              <a:gd name="adj" fmla="val 0"/>
            </a:avLst>
          </a:prstGeom>
          <a:solidFill>
            <a:srgbClr val="E4EFF8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72000" tIns="36000" rIns="72000" bIns="36000" rtlCol="0" anchor="ctr"/>
          <a:lstStyle/>
          <a:p>
            <a:pPr indent="-180948" algn="ctr" defTabSz="968252" fontAlgn="base">
              <a:spcAft>
                <a:spcPts val="100"/>
              </a:spcAft>
            </a:pPr>
            <a:endParaRPr lang="ko-KR" altLang="en-US" sz="1100" spc="-30" dirty="0">
              <a:ln>
                <a:solidFill>
                  <a:schemeClr val="bg1">
                    <a:lumMod val="50000"/>
                    <a:alpha val="0"/>
                  </a:schemeClr>
                </a:solidFill>
              </a:ln>
              <a:solidFill>
                <a:schemeClr val="bg1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</p:txBody>
      </p:sp>
      <p:sp>
        <p:nvSpPr>
          <p:cNvPr id="113" name="직사각형 112">
            <a:extLst>
              <a:ext uri="{FF2B5EF4-FFF2-40B4-BE49-F238E27FC236}">
                <a16:creationId xmlns:a16="http://schemas.microsoft.com/office/drawing/2014/main" id="{7573797E-EA47-4596-9FC5-35C0302EEFB3}"/>
              </a:ext>
            </a:extLst>
          </p:cNvPr>
          <p:cNvSpPr/>
          <p:nvPr/>
        </p:nvSpPr>
        <p:spPr>
          <a:xfrm>
            <a:off x="575707" y="2236333"/>
            <a:ext cx="1642289" cy="525376"/>
          </a:xfrm>
          <a:prstGeom prst="rect">
            <a:avLst/>
          </a:prstGeom>
          <a:noFill/>
          <a:ln w="317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lnSpc>
                <a:spcPct val="112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고객이 </a:t>
            </a:r>
            <a:r>
              <a:rPr lang="ko-KR" altLang="en-US" sz="1100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이용하는 시설의</a:t>
            </a:r>
            <a:endParaRPr lang="en-US" altLang="ko-KR" sz="1100" spc="-4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ctr" defTabSz="457200" fontAlgn="base" latinLnBrk="0">
              <a:lnSpc>
                <a:spcPct val="112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200" b="1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환경에 대한 만족도 평가</a:t>
            </a:r>
          </a:p>
        </p:txBody>
      </p: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2F273755-78AA-4312-BC3B-D114CA5E6E15}"/>
              </a:ext>
            </a:extLst>
          </p:cNvPr>
          <p:cNvSpPr/>
          <p:nvPr/>
        </p:nvSpPr>
        <p:spPr>
          <a:xfrm>
            <a:off x="2358492" y="2236333"/>
            <a:ext cx="1648278" cy="525376"/>
          </a:xfrm>
          <a:prstGeom prst="rect">
            <a:avLst/>
          </a:prstGeom>
          <a:noFill/>
          <a:ln w="317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lnSpc>
                <a:spcPct val="112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서비스를 이용하는</a:t>
            </a:r>
            <a:r>
              <a:rPr lang="en-US" altLang="ko-KR" sz="1100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/>
            </a:r>
            <a:br>
              <a:rPr lang="en-US" altLang="ko-KR" sz="1100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ko-KR" altLang="en-US" sz="1200" b="1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과정에 대한 </a:t>
            </a:r>
            <a:r>
              <a:rPr lang="ko-KR" altLang="en-US" sz="1200" b="1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만족도 평가</a:t>
            </a:r>
          </a:p>
        </p:txBody>
      </p:sp>
      <p:sp>
        <p:nvSpPr>
          <p:cNvPr id="115" name="직사각형 114">
            <a:extLst>
              <a:ext uri="{FF2B5EF4-FFF2-40B4-BE49-F238E27FC236}">
                <a16:creationId xmlns:a16="http://schemas.microsoft.com/office/drawing/2014/main" id="{50195773-1929-42AA-9580-453DFFB25E0C}"/>
              </a:ext>
            </a:extLst>
          </p:cNvPr>
          <p:cNvSpPr/>
          <p:nvPr/>
        </p:nvSpPr>
        <p:spPr>
          <a:xfrm>
            <a:off x="4141277" y="2236333"/>
            <a:ext cx="1635092" cy="525376"/>
          </a:xfrm>
          <a:prstGeom prst="rect">
            <a:avLst/>
          </a:prstGeom>
          <a:noFill/>
          <a:ln w="317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lnSpc>
                <a:spcPct val="112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제공된 서비스</a:t>
            </a:r>
            <a:r>
              <a:rPr lang="en-US" altLang="ko-KR" sz="1100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/>
            </a:r>
            <a:br>
              <a:rPr lang="en-US" altLang="ko-KR" sz="1100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ko-KR" altLang="en-US" sz="1200" b="1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결과에 대한</a:t>
            </a:r>
            <a:r>
              <a:rPr lang="en-US" altLang="ko-KR" sz="1200" b="1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200" b="1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만족도 </a:t>
            </a:r>
            <a:r>
              <a:rPr lang="ko-KR" altLang="en-US" sz="1200" b="1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평가</a:t>
            </a: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5E68BAE1-D855-4285-BA5E-A267CED1C773}"/>
              </a:ext>
            </a:extLst>
          </p:cNvPr>
          <p:cNvSpPr/>
          <p:nvPr/>
        </p:nvSpPr>
        <p:spPr>
          <a:xfrm>
            <a:off x="5924062" y="2236333"/>
            <a:ext cx="1639438" cy="525376"/>
          </a:xfrm>
          <a:prstGeom prst="rect">
            <a:avLst/>
          </a:prstGeom>
          <a:noFill/>
          <a:ln w="317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lnSpc>
                <a:spcPct val="112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 </a:t>
            </a:r>
            <a:r>
              <a:rPr lang="ko-KR" altLang="en-US" sz="1100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제공에 따른</a:t>
            </a:r>
            <a:r>
              <a:rPr lang="en-US" altLang="ko-KR" sz="11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/>
            </a:r>
            <a:br>
              <a:rPr lang="en-US" altLang="ko-KR" sz="11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ko-KR" altLang="en-US" sz="1200" b="1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사회적 만족도 평가</a:t>
            </a:r>
          </a:p>
        </p:txBody>
      </p: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CB40EEBF-73CC-41A5-A1F9-086385B38604}"/>
              </a:ext>
            </a:extLst>
          </p:cNvPr>
          <p:cNvSpPr/>
          <p:nvPr/>
        </p:nvSpPr>
        <p:spPr>
          <a:xfrm>
            <a:off x="7706848" y="2236333"/>
            <a:ext cx="1635016" cy="525376"/>
          </a:xfrm>
          <a:prstGeom prst="rect">
            <a:avLst/>
          </a:prstGeom>
          <a:noFill/>
          <a:ln w="317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lnSpc>
                <a:spcPct val="112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제공된 </a:t>
            </a:r>
            <a:r>
              <a:rPr lang="ko-KR" altLang="en-US" sz="1100" spc="-4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서비스에 대한</a:t>
            </a:r>
            <a:r>
              <a:rPr lang="en-US" altLang="ko-KR" sz="11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/>
            </a:r>
            <a:br>
              <a:rPr lang="en-US" altLang="ko-KR" sz="11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ko-KR" altLang="en-US" sz="1200" b="1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전반적 만족도 평가</a:t>
            </a:r>
          </a:p>
        </p:txBody>
      </p:sp>
      <p:sp>
        <p:nvSpPr>
          <p:cNvPr id="149" name="화살표: 오각형 148">
            <a:extLst>
              <a:ext uri="{FF2B5EF4-FFF2-40B4-BE49-F238E27FC236}">
                <a16:creationId xmlns:a16="http://schemas.microsoft.com/office/drawing/2014/main" id="{0EE4FD26-2BEF-45DB-9D95-A56907142D1F}"/>
              </a:ext>
            </a:extLst>
          </p:cNvPr>
          <p:cNvSpPr/>
          <p:nvPr/>
        </p:nvSpPr>
        <p:spPr>
          <a:xfrm>
            <a:off x="575707" y="1709519"/>
            <a:ext cx="1877781" cy="406761"/>
          </a:xfrm>
          <a:prstGeom prst="homePlate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환경</a:t>
            </a:r>
          </a:p>
        </p:txBody>
      </p:sp>
      <p:sp>
        <p:nvSpPr>
          <p:cNvPr id="150" name="화살표: 갈매기형 수장 149">
            <a:extLst>
              <a:ext uri="{FF2B5EF4-FFF2-40B4-BE49-F238E27FC236}">
                <a16:creationId xmlns:a16="http://schemas.microsoft.com/office/drawing/2014/main" id="{BFC6FBA0-6DE0-4C99-8006-68AA36FA3E78}"/>
              </a:ext>
            </a:extLst>
          </p:cNvPr>
          <p:cNvSpPr/>
          <p:nvPr/>
        </p:nvSpPr>
        <p:spPr>
          <a:xfrm>
            <a:off x="2333076" y="1709518"/>
            <a:ext cx="1911669" cy="406761"/>
          </a:xfrm>
          <a:prstGeom prst="chevron">
            <a:avLst/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과정</a:t>
            </a:r>
          </a:p>
        </p:txBody>
      </p:sp>
      <p:sp>
        <p:nvSpPr>
          <p:cNvPr id="151" name="화살표: 갈매기형 수장 150">
            <a:extLst>
              <a:ext uri="{FF2B5EF4-FFF2-40B4-BE49-F238E27FC236}">
                <a16:creationId xmlns:a16="http://schemas.microsoft.com/office/drawing/2014/main" id="{CF88B067-ACB8-45C7-9F2F-CBB23C36F664}"/>
              </a:ext>
            </a:extLst>
          </p:cNvPr>
          <p:cNvSpPr/>
          <p:nvPr/>
        </p:nvSpPr>
        <p:spPr>
          <a:xfrm>
            <a:off x="4124333" y="1708878"/>
            <a:ext cx="1911669" cy="406761"/>
          </a:xfrm>
          <a:prstGeom prst="chevron">
            <a:avLst/>
          </a:prstGeom>
          <a:solidFill>
            <a:srgbClr val="1D8FD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결과</a:t>
            </a:r>
          </a:p>
        </p:txBody>
      </p:sp>
      <p:sp>
        <p:nvSpPr>
          <p:cNvPr id="152" name="화살표: 갈매기형 수장 151">
            <a:extLst>
              <a:ext uri="{FF2B5EF4-FFF2-40B4-BE49-F238E27FC236}">
                <a16:creationId xmlns:a16="http://schemas.microsoft.com/office/drawing/2014/main" id="{36C53450-0E6B-4EDC-9E03-BD06E8AD2E0F}"/>
              </a:ext>
            </a:extLst>
          </p:cNvPr>
          <p:cNvSpPr/>
          <p:nvPr/>
        </p:nvSpPr>
        <p:spPr>
          <a:xfrm>
            <a:off x="5915590" y="1708878"/>
            <a:ext cx="1911669" cy="406761"/>
          </a:xfrm>
          <a:prstGeom prst="chevron">
            <a:avLst/>
          </a:prstGeom>
          <a:solidFill>
            <a:srgbClr val="40BBB2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사회적 만족</a:t>
            </a:r>
          </a:p>
        </p:txBody>
      </p:sp>
      <p:sp>
        <p:nvSpPr>
          <p:cNvPr id="153" name="화살표: 갈매기형 수장 152">
            <a:extLst>
              <a:ext uri="{FF2B5EF4-FFF2-40B4-BE49-F238E27FC236}">
                <a16:creationId xmlns:a16="http://schemas.microsoft.com/office/drawing/2014/main" id="{0D7A80C4-06F8-43DA-81CE-FE57513472E5}"/>
              </a:ext>
            </a:extLst>
          </p:cNvPr>
          <p:cNvSpPr/>
          <p:nvPr/>
        </p:nvSpPr>
        <p:spPr>
          <a:xfrm>
            <a:off x="7706848" y="1708878"/>
            <a:ext cx="1911669" cy="406761"/>
          </a:xfrm>
          <a:prstGeom prst="chevron">
            <a:avLst/>
          </a:prstGeom>
          <a:solidFill>
            <a:srgbClr val="E03C82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전반적 만족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41C0BB47-C589-462E-8833-F650733D8A3C}"/>
              </a:ext>
            </a:extLst>
          </p:cNvPr>
          <p:cNvSpPr txBox="1"/>
          <p:nvPr/>
        </p:nvSpPr>
        <p:spPr>
          <a:xfrm>
            <a:off x="7028158" y="6243268"/>
            <a:ext cx="2399415" cy="21544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80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</a:rPr>
              <a:t>※ PSI</a:t>
            </a:r>
            <a:r>
              <a:rPr lang="ko-KR" altLang="en-US" sz="80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</a:rPr>
              <a:t> 모델 평가 </a:t>
            </a:r>
            <a:r>
              <a:rPr lang="ko-KR" altLang="en-US" sz="80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</a:rPr>
              <a:t>척도 </a:t>
            </a:r>
            <a:r>
              <a:rPr lang="en-US" altLang="ko-KR" sz="80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</a:rPr>
              <a:t>: </a:t>
            </a:r>
            <a:r>
              <a:rPr lang="ko-KR" altLang="en-US" sz="80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</a:rPr>
              <a:t>모든 </a:t>
            </a:r>
            <a:r>
              <a:rPr lang="ko-KR" altLang="en-US" sz="80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</a:rPr>
              <a:t>항목 </a:t>
            </a:r>
            <a:r>
              <a:rPr lang="en-US" altLang="ko-KR" sz="80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</a:rPr>
              <a:t>7</a:t>
            </a:r>
            <a:r>
              <a:rPr lang="ko-KR" altLang="en-US" sz="800" dirty="0">
                <a:ln w="3175"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</a:rPr>
              <a:t>점 척도</a:t>
            </a:r>
          </a:p>
        </p:txBody>
      </p:sp>
      <p:sp>
        <p:nvSpPr>
          <p:cNvPr id="156" name="사각형: 둥근 모서리 155">
            <a:extLst>
              <a:ext uri="{FF2B5EF4-FFF2-40B4-BE49-F238E27FC236}">
                <a16:creationId xmlns:a16="http://schemas.microsoft.com/office/drawing/2014/main" id="{7C3D7F5B-1632-4D61-83CE-13516F63369D}"/>
              </a:ext>
            </a:extLst>
          </p:cNvPr>
          <p:cNvSpPr/>
          <p:nvPr/>
        </p:nvSpPr>
        <p:spPr>
          <a:xfrm>
            <a:off x="548546" y="1520465"/>
            <a:ext cx="385166" cy="244666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254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10</a:t>
            </a:r>
            <a:r>
              <a:rPr lang="en-US" altLang="ko-KR" sz="80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%</a:t>
            </a:r>
            <a:endParaRPr lang="ko-KR" altLang="en-US" sz="1050" spc="-3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C37C1486-573D-4B56-8228-D813CF4F0C09}"/>
              </a:ext>
            </a:extLst>
          </p:cNvPr>
          <p:cNvSpPr txBox="1"/>
          <p:nvPr/>
        </p:nvSpPr>
        <p:spPr>
          <a:xfrm>
            <a:off x="598459" y="1347563"/>
            <a:ext cx="270101" cy="10772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ko-KR" altLang="en-US" sz="7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가중치</a:t>
            </a:r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995C88-1809-4548-AB1F-151C9DAA1024}"/>
              </a:ext>
            </a:extLst>
          </p:cNvPr>
          <p:cNvSpPr/>
          <p:nvPr/>
        </p:nvSpPr>
        <p:spPr>
          <a:xfrm>
            <a:off x="2331331" y="1509356"/>
            <a:ext cx="385166" cy="244666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F5BAA"/>
            </a:solidFill>
          </a:ln>
          <a:effectLst>
            <a:outerShdw blurRad="50800" dist="254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20</a:t>
            </a:r>
            <a:r>
              <a:rPr lang="en-US" altLang="ko-KR" sz="80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%</a:t>
            </a:r>
            <a:endParaRPr lang="ko-KR" altLang="en-US" sz="900" spc="-3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73C2DB2E-65B2-4C7A-BB4F-AF72AA8C746A}"/>
              </a:ext>
            </a:extLst>
          </p:cNvPr>
          <p:cNvSpPr txBox="1"/>
          <p:nvPr/>
        </p:nvSpPr>
        <p:spPr>
          <a:xfrm>
            <a:off x="2381244" y="1347563"/>
            <a:ext cx="270101" cy="10772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ko-KR" altLang="en-US" sz="7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가중치</a:t>
            </a:r>
          </a:p>
        </p:txBody>
      </p:sp>
      <p:sp>
        <p:nvSpPr>
          <p:cNvPr id="162" name="사각형: 둥근 모서리 161">
            <a:extLst>
              <a:ext uri="{FF2B5EF4-FFF2-40B4-BE49-F238E27FC236}">
                <a16:creationId xmlns:a16="http://schemas.microsoft.com/office/drawing/2014/main" id="{F721E167-DFC8-405D-BF34-30B29DB279D2}"/>
              </a:ext>
            </a:extLst>
          </p:cNvPr>
          <p:cNvSpPr/>
          <p:nvPr/>
        </p:nvSpPr>
        <p:spPr>
          <a:xfrm>
            <a:off x="4114116" y="1509356"/>
            <a:ext cx="385166" cy="244666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1D8FDD"/>
            </a:solidFill>
          </a:ln>
          <a:effectLst>
            <a:outerShdw blurRad="50800" dist="254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20</a:t>
            </a:r>
            <a:r>
              <a:rPr lang="en-US" altLang="ko-KR" sz="800" spc="-3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%</a:t>
            </a:r>
            <a:endParaRPr lang="ko-KR" altLang="en-US" sz="900" spc="-3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+mj-ea"/>
              <a:ea typeface="+mj-ea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0D2FECB1-C7F6-4D7E-A074-677911F6D057}"/>
              </a:ext>
            </a:extLst>
          </p:cNvPr>
          <p:cNvSpPr txBox="1"/>
          <p:nvPr/>
        </p:nvSpPr>
        <p:spPr>
          <a:xfrm>
            <a:off x="4164029" y="1347563"/>
            <a:ext cx="270101" cy="10772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ko-KR" altLang="en-US" sz="7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가중치</a:t>
            </a: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F9DBFF65-006C-4599-8FEE-BD8439B7482B}"/>
              </a:ext>
            </a:extLst>
          </p:cNvPr>
          <p:cNvSpPr/>
          <p:nvPr/>
        </p:nvSpPr>
        <p:spPr>
          <a:xfrm>
            <a:off x="5896901" y="1503014"/>
            <a:ext cx="385166" cy="244666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40BBB2"/>
            </a:solidFill>
          </a:ln>
          <a:effectLst>
            <a:outerShdw blurRad="50800" dist="254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297973">
                      <a:alpha val="0"/>
                    </a:srgbClr>
                  </a:solidFill>
                </a:ln>
                <a:solidFill>
                  <a:srgbClr val="297973"/>
                </a:solidFill>
                <a:latin typeface="+mj-ea"/>
                <a:ea typeface="+mj-ea"/>
              </a:rPr>
              <a:t>20</a:t>
            </a:r>
            <a:r>
              <a:rPr lang="en-US" altLang="ko-KR" sz="800" spc="-30">
                <a:ln w="3175">
                  <a:solidFill>
                    <a:srgbClr val="297973">
                      <a:alpha val="0"/>
                    </a:srgbClr>
                  </a:solidFill>
                </a:ln>
                <a:solidFill>
                  <a:srgbClr val="297973"/>
                </a:solidFill>
                <a:latin typeface="+mj-ea"/>
                <a:ea typeface="+mj-ea"/>
              </a:rPr>
              <a:t>%</a:t>
            </a:r>
            <a:endParaRPr lang="ko-KR" altLang="en-US" sz="800" spc="-30" dirty="0">
              <a:ln w="3175">
                <a:solidFill>
                  <a:srgbClr val="297973">
                    <a:alpha val="0"/>
                  </a:srgbClr>
                </a:solidFill>
              </a:ln>
              <a:solidFill>
                <a:srgbClr val="297973"/>
              </a:solidFill>
              <a:latin typeface="+mj-ea"/>
              <a:ea typeface="+mj-ea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79B7B846-25A6-4D00-8B4B-C92D52CDEA3E}"/>
              </a:ext>
            </a:extLst>
          </p:cNvPr>
          <p:cNvSpPr txBox="1"/>
          <p:nvPr/>
        </p:nvSpPr>
        <p:spPr>
          <a:xfrm>
            <a:off x="5946814" y="1347563"/>
            <a:ext cx="270101" cy="10772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ko-KR" altLang="en-US" sz="7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가중치</a:t>
            </a: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97091C30-E60A-4135-ADC8-16D4B1B13F36}"/>
              </a:ext>
            </a:extLst>
          </p:cNvPr>
          <p:cNvSpPr/>
          <p:nvPr/>
        </p:nvSpPr>
        <p:spPr>
          <a:xfrm>
            <a:off x="7679687" y="1489028"/>
            <a:ext cx="385166" cy="244666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E03C82"/>
            </a:solidFill>
          </a:ln>
          <a:effectLst>
            <a:outerShdw blurRad="50800" dist="254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+mj-ea"/>
                <a:ea typeface="+mj-ea"/>
              </a:rPr>
              <a:t>30</a:t>
            </a:r>
            <a:r>
              <a:rPr lang="en-US" altLang="ko-KR" sz="800" spc="-3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+mj-ea"/>
                <a:ea typeface="+mj-ea"/>
              </a:rPr>
              <a:t>%</a:t>
            </a:r>
            <a:endParaRPr lang="ko-KR" altLang="en-US" sz="900" spc="-3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+mj-ea"/>
              <a:ea typeface="+mj-ea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934C1DD9-F2AF-4161-A92D-9B203C2AA089}"/>
              </a:ext>
            </a:extLst>
          </p:cNvPr>
          <p:cNvSpPr txBox="1"/>
          <p:nvPr/>
        </p:nvSpPr>
        <p:spPr>
          <a:xfrm>
            <a:off x="7729600" y="1347563"/>
            <a:ext cx="270101" cy="10772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ko-KR" altLang="en-US" sz="700" spc="-4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가중치</a:t>
            </a: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A71E98ED-12AB-4401-85E1-468E7F1E1F80}"/>
              </a:ext>
            </a:extLst>
          </p:cNvPr>
          <p:cNvSpPr/>
          <p:nvPr/>
        </p:nvSpPr>
        <p:spPr>
          <a:xfrm>
            <a:off x="539494" y="3086101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편의성</a:t>
            </a:r>
          </a:p>
        </p:txBody>
      </p: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CFD2C400-B66B-467B-B832-A76413C62083}"/>
              </a:ext>
            </a:extLst>
          </p:cNvPr>
          <p:cNvSpPr/>
          <p:nvPr/>
        </p:nvSpPr>
        <p:spPr>
          <a:xfrm>
            <a:off x="575706" y="3435894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이용환경의 편리성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시설의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편리성 등에 대한 평가</a:t>
            </a:r>
          </a:p>
        </p:txBody>
      </p:sp>
      <p:sp>
        <p:nvSpPr>
          <p:cNvPr id="121" name="직사각형 120">
            <a:extLst>
              <a:ext uri="{FF2B5EF4-FFF2-40B4-BE49-F238E27FC236}">
                <a16:creationId xmlns:a16="http://schemas.microsoft.com/office/drawing/2014/main" id="{F6819CB8-7DBA-4858-AF94-56D9D53B5565}"/>
              </a:ext>
            </a:extLst>
          </p:cNvPr>
          <p:cNvSpPr/>
          <p:nvPr/>
        </p:nvSpPr>
        <p:spPr>
          <a:xfrm>
            <a:off x="539494" y="4124782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쾌적성</a:t>
            </a:r>
          </a:p>
        </p:txBody>
      </p:sp>
      <p:sp>
        <p:nvSpPr>
          <p:cNvPr id="122" name="직사각형 121">
            <a:extLst>
              <a:ext uri="{FF2B5EF4-FFF2-40B4-BE49-F238E27FC236}">
                <a16:creationId xmlns:a16="http://schemas.microsoft.com/office/drawing/2014/main" id="{3A4104A4-6CB1-43A4-94C8-9D1F9546B0F0}"/>
              </a:ext>
            </a:extLst>
          </p:cNvPr>
          <p:cNvSpPr/>
          <p:nvPr/>
        </p:nvSpPr>
        <p:spPr>
          <a:xfrm>
            <a:off x="575706" y="4472845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시설환경의 쾌적성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3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청결성</a:t>
            </a: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등에 대한 평가</a:t>
            </a:r>
          </a:p>
        </p:txBody>
      </p:sp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6D46F388-4D24-4502-83FE-E1D67ED9270B}"/>
              </a:ext>
            </a:extLst>
          </p:cNvPr>
          <p:cNvSpPr/>
          <p:nvPr/>
        </p:nvSpPr>
        <p:spPr>
          <a:xfrm>
            <a:off x="539494" y="5156015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안전성</a:t>
            </a:r>
          </a:p>
        </p:txBody>
      </p:sp>
      <p:sp>
        <p:nvSpPr>
          <p:cNvPr id="124" name="직사각형 123">
            <a:extLst>
              <a:ext uri="{FF2B5EF4-FFF2-40B4-BE49-F238E27FC236}">
                <a16:creationId xmlns:a16="http://schemas.microsoft.com/office/drawing/2014/main" id="{76361CA4-8F25-46AB-A88C-531DA86F65B0}"/>
              </a:ext>
            </a:extLst>
          </p:cNvPr>
          <p:cNvSpPr/>
          <p:nvPr/>
        </p:nvSpPr>
        <p:spPr>
          <a:xfrm>
            <a:off x="575706" y="5509796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시설의 안전성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안전설비 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등에 대한 평가</a:t>
            </a:r>
          </a:p>
        </p:txBody>
      </p:sp>
      <p:sp>
        <p:nvSpPr>
          <p:cNvPr id="125" name="직사각형 124">
            <a:extLst>
              <a:ext uri="{FF2B5EF4-FFF2-40B4-BE49-F238E27FC236}">
                <a16:creationId xmlns:a16="http://schemas.microsoft.com/office/drawing/2014/main" id="{811AFAE5-8D8B-44F6-9D90-8A3AE8CDC52F}"/>
              </a:ext>
            </a:extLst>
          </p:cNvPr>
          <p:cNvSpPr/>
          <p:nvPr/>
        </p:nvSpPr>
        <p:spPr>
          <a:xfrm>
            <a:off x="2317859" y="3086101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0F5BAA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접근성</a:t>
            </a:r>
          </a:p>
        </p:txBody>
      </p:sp>
      <p:sp>
        <p:nvSpPr>
          <p:cNvPr id="126" name="직사각형 125">
            <a:extLst>
              <a:ext uri="{FF2B5EF4-FFF2-40B4-BE49-F238E27FC236}">
                <a16:creationId xmlns:a16="http://schemas.microsoft.com/office/drawing/2014/main" id="{1300F742-0A2A-4EA8-80C8-6879B621E4F5}"/>
              </a:ext>
            </a:extLst>
          </p:cNvPr>
          <p:cNvSpPr/>
          <p:nvPr/>
        </p:nvSpPr>
        <p:spPr>
          <a:xfrm>
            <a:off x="2354071" y="3435894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안내의 적절성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고객에 대한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배려 등에 대한 평가</a:t>
            </a:r>
          </a:p>
        </p:txBody>
      </p:sp>
      <p:sp>
        <p:nvSpPr>
          <p:cNvPr id="127" name="직사각형 126">
            <a:extLst>
              <a:ext uri="{FF2B5EF4-FFF2-40B4-BE49-F238E27FC236}">
                <a16:creationId xmlns:a16="http://schemas.microsoft.com/office/drawing/2014/main" id="{52782937-9DAB-4254-8BCE-8630A70C9C96}"/>
              </a:ext>
            </a:extLst>
          </p:cNvPr>
          <p:cNvSpPr/>
          <p:nvPr/>
        </p:nvSpPr>
        <p:spPr>
          <a:xfrm>
            <a:off x="2317859" y="4124782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0F5BAA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대응성</a:t>
            </a:r>
          </a:p>
        </p:txBody>
      </p:sp>
      <p:sp>
        <p:nvSpPr>
          <p:cNvPr id="128" name="직사각형 127">
            <a:extLst>
              <a:ext uri="{FF2B5EF4-FFF2-40B4-BE49-F238E27FC236}">
                <a16:creationId xmlns:a16="http://schemas.microsoft.com/office/drawing/2014/main" id="{7773EF08-FC93-4902-996D-B3DDC91D5494}"/>
              </a:ext>
            </a:extLst>
          </p:cNvPr>
          <p:cNvSpPr/>
          <p:nvPr/>
        </p:nvSpPr>
        <p:spPr>
          <a:xfrm>
            <a:off x="2354071" y="4472845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고객요구에 대한 관심</a:t>
            </a:r>
            <a:r>
              <a:rPr lang="en-US" altLang="ko-KR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, </a:t>
            </a:r>
            <a:r>
              <a:rPr lang="ko-KR" altLang="en-US" sz="1000" spc="-7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친절성</a:t>
            </a:r>
            <a:r>
              <a:rPr lang="ko-KR" altLang="en-US" sz="10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등에 대한 평가</a:t>
            </a:r>
          </a:p>
        </p:txBody>
      </p:sp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16411AA7-52F7-4536-ADCE-3628615FFDFB}"/>
              </a:ext>
            </a:extLst>
          </p:cNvPr>
          <p:cNvSpPr/>
          <p:nvPr/>
        </p:nvSpPr>
        <p:spPr>
          <a:xfrm>
            <a:off x="2317859" y="5156015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0F5BAA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신속성</a:t>
            </a: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1906033D-A12B-4F13-894F-04395D492DDB}"/>
              </a:ext>
            </a:extLst>
          </p:cNvPr>
          <p:cNvSpPr/>
          <p:nvPr/>
        </p:nvSpPr>
        <p:spPr>
          <a:xfrm>
            <a:off x="2362837" y="5509796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이의나 민원에 대한 신속한 처리 등에 대한 평가</a:t>
            </a: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6A6CA121-BFF4-4617-AB7B-2BB2E28ED5D3}"/>
              </a:ext>
            </a:extLst>
          </p:cNvPr>
          <p:cNvSpPr/>
          <p:nvPr/>
        </p:nvSpPr>
        <p:spPr>
          <a:xfrm>
            <a:off x="4096224" y="3086101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1D8FD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 err="1">
                <a:ln w="3175">
                  <a:solidFill>
                    <a:srgbClr val="1770AD">
                      <a:alpha val="0"/>
                    </a:srgbClr>
                  </a:solidFill>
                </a:ln>
                <a:solidFill>
                  <a:srgbClr val="1770AD"/>
                </a:solidFill>
                <a:latin typeface="+mj-ea"/>
                <a:ea typeface="+mj-ea"/>
              </a:rPr>
              <a:t>편익성</a:t>
            </a:r>
            <a:endParaRPr lang="ko-KR" altLang="en-US" sz="1100" spc="-30" dirty="0">
              <a:ln w="3175">
                <a:solidFill>
                  <a:srgbClr val="1770AD">
                    <a:alpha val="0"/>
                  </a:srgbClr>
                </a:solidFill>
              </a:ln>
              <a:solidFill>
                <a:srgbClr val="1770AD"/>
              </a:solidFill>
              <a:latin typeface="+mj-ea"/>
              <a:ea typeface="+mj-ea"/>
            </a:endParaRPr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D415EA3E-CD15-4AC0-A1D4-24AEBA021F46}"/>
              </a:ext>
            </a:extLst>
          </p:cNvPr>
          <p:cNvSpPr/>
          <p:nvPr/>
        </p:nvSpPr>
        <p:spPr>
          <a:xfrm>
            <a:off x="4132436" y="3435894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서비스를 통한 </a:t>
            </a:r>
            <a:r>
              <a:rPr lang="ko-KR" altLang="en-US" sz="10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이익 등에</a:t>
            </a:r>
            <a:r>
              <a:rPr lang="en-US" altLang="ko-KR" sz="10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대한</a:t>
            </a:r>
            <a:r>
              <a:rPr lang="en-US" altLang="ko-KR" sz="10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</a:t>
            </a:r>
            <a:r>
              <a:rPr lang="ko-KR" altLang="en-US" sz="1000" spc="-3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평가</a:t>
            </a:r>
            <a:endParaRPr lang="ko-KR" altLang="en-US" sz="1000" spc="-3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99E8D790-DED2-433D-8A26-AA6A6B25BC57}"/>
              </a:ext>
            </a:extLst>
          </p:cNvPr>
          <p:cNvSpPr/>
          <p:nvPr/>
        </p:nvSpPr>
        <p:spPr>
          <a:xfrm>
            <a:off x="4096224" y="4124782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1D8FD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1770AD">
                      <a:alpha val="0"/>
                    </a:srgbClr>
                  </a:solidFill>
                </a:ln>
                <a:solidFill>
                  <a:srgbClr val="1770AD"/>
                </a:solidFill>
                <a:latin typeface="+mj-ea"/>
                <a:ea typeface="+mj-ea"/>
              </a:rPr>
              <a:t>신뢰성</a:t>
            </a:r>
          </a:p>
        </p:txBody>
      </p:sp>
      <p:sp>
        <p:nvSpPr>
          <p:cNvPr id="134" name="직사각형 133">
            <a:extLst>
              <a:ext uri="{FF2B5EF4-FFF2-40B4-BE49-F238E27FC236}">
                <a16:creationId xmlns:a16="http://schemas.microsoft.com/office/drawing/2014/main" id="{D2E23FE1-E58E-48B4-9335-DA2A4F852E7B}"/>
              </a:ext>
            </a:extLst>
          </p:cNvPr>
          <p:cNvSpPr/>
          <p:nvPr/>
        </p:nvSpPr>
        <p:spPr>
          <a:xfrm>
            <a:off x="4132436" y="4472845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서비스에 대한 신뢰성 등에 대한 평가</a:t>
            </a:r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AE4F1BF9-CD60-4E30-AD78-336DA36292BF}"/>
              </a:ext>
            </a:extLst>
          </p:cNvPr>
          <p:cNvSpPr/>
          <p:nvPr/>
        </p:nvSpPr>
        <p:spPr>
          <a:xfrm>
            <a:off x="4096224" y="5156015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1D8FD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1770AD">
                      <a:alpha val="0"/>
                    </a:srgbClr>
                  </a:solidFill>
                </a:ln>
                <a:solidFill>
                  <a:srgbClr val="1770AD"/>
                </a:solidFill>
                <a:latin typeface="+mj-ea"/>
                <a:ea typeface="+mj-ea"/>
              </a:rPr>
              <a:t>충족성</a:t>
            </a:r>
          </a:p>
        </p:txBody>
      </p: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B7241148-B913-434A-A473-A50CF86E57CF}"/>
              </a:ext>
            </a:extLst>
          </p:cNvPr>
          <p:cNvSpPr/>
          <p:nvPr/>
        </p:nvSpPr>
        <p:spPr>
          <a:xfrm>
            <a:off x="4141202" y="5509796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서비스를 통한 요구 충족 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여부 등에 대한 평가</a:t>
            </a:r>
          </a:p>
        </p:txBody>
      </p:sp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FE2DB8DF-5B15-43F2-850B-2AA6D5FCF514}"/>
              </a:ext>
            </a:extLst>
          </p:cNvPr>
          <p:cNvSpPr/>
          <p:nvPr/>
        </p:nvSpPr>
        <p:spPr>
          <a:xfrm>
            <a:off x="5874589" y="3086101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40BBB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276D7B">
                      <a:alpha val="0"/>
                    </a:srgbClr>
                  </a:solidFill>
                </a:ln>
                <a:solidFill>
                  <a:srgbClr val="276D7B"/>
                </a:solidFill>
                <a:latin typeface="+mj-ea"/>
                <a:ea typeface="+mj-ea"/>
              </a:rPr>
              <a:t>공익성</a:t>
            </a:r>
          </a:p>
        </p:txBody>
      </p:sp>
      <p:sp>
        <p:nvSpPr>
          <p:cNvPr id="138" name="직사각형 137">
            <a:extLst>
              <a:ext uri="{FF2B5EF4-FFF2-40B4-BE49-F238E27FC236}">
                <a16:creationId xmlns:a16="http://schemas.microsoft.com/office/drawing/2014/main" id="{FF9BBAD2-4E33-41BF-9030-60D476F6BC54}"/>
              </a:ext>
            </a:extLst>
          </p:cNvPr>
          <p:cNvSpPr/>
          <p:nvPr/>
        </p:nvSpPr>
        <p:spPr>
          <a:xfrm>
            <a:off x="5910801" y="3435031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서비스를 통한 공익 실현 및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기여도 등에 대한 평가</a:t>
            </a:r>
          </a:p>
        </p:txBody>
      </p:sp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F095173A-5442-425B-A577-56E4D3492D2A}"/>
              </a:ext>
            </a:extLst>
          </p:cNvPr>
          <p:cNvSpPr/>
          <p:nvPr/>
        </p:nvSpPr>
        <p:spPr>
          <a:xfrm>
            <a:off x="5874589" y="4123919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40BBB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276D7B">
                      <a:alpha val="0"/>
                    </a:srgbClr>
                  </a:solidFill>
                </a:ln>
                <a:solidFill>
                  <a:srgbClr val="276D7B"/>
                </a:solidFill>
                <a:latin typeface="+mj-ea"/>
                <a:ea typeface="+mj-ea"/>
              </a:rPr>
              <a:t>공정성</a:t>
            </a:r>
          </a:p>
        </p:txBody>
      </p:sp>
      <p:sp>
        <p:nvSpPr>
          <p:cNvPr id="140" name="직사각형 139">
            <a:extLst>
              <a:ext uri="{FF2B5EF4-FFF2-40B4-BE49-F238E27FC236}">
                <a16:creationId xmlns:a16="http://schemas.microsoft.com/office/drawing/2014/main" id="{B40F31AC-33B4-45DD-86DB-3E3BDBB8519E}"/>
              </a:ext>
            </a:extLst>
          </p:cNvPr>
          <p:cNvSpPr/>
          <p:nvPr/>
        </p:nvSpPr>
        <p:spPr>
          <a:xfrm>
            <a:off x="5910801" y="4471983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공정한 서비스 제공 여부 등에 대한 평가</a:t>
            </a:r>
          </a:p>
        </p:txBody>
      </p: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80F8BB28-BDBE-4590-B68E-2DB1BA42BAAE}"/>
              </a:ext>
            </a:extLst>
          </p:cNvPr>
          <p:cNvSpPr/>
          <p:nvPr/>
        </p:nvSpPr>
        <p:spPr>
          <a:xfrm>
            <a:off x="5874589" y="5155152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40BBB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276D7B">
                      <a:alpha val="0"/>
                    </a:srgbClr>
                  </a:solidFill>
                </a:ln>
                <a:solidFill>
                  <a:srgbClr val="276D7B"/>
                </a:solidFill>
                <a:latin typeface="+mj-ea"/>
                <a:ea typeface="+mj-ea"/>
              </a:rPr>
              <a:t>지속성</a:t>
            </a:r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31F91863-4992-458C-A2EF-39785F6C9D07}"/>
              </a:ext>
            </a:extLst>
          </p:cNvPr>
          <p:cNvSpPr/>
          <p:nvPr/>
        </p:nvSpPr>
        <p:spPr>
          <a:xfrm>
            <a:off x="5919567" y="5508932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서비스에 대한 지속적 확대 제공 등에 대한 평가</a:t>
            </a:r>
          </a:p>
        </p:txBody>
      </p:sp>
      <p:sp>
        <p:nvSpPr>
          <p:cNvPr id="143" name="직사각형 142">
            <a:extLst>
              <a:ext uri="{FF2B5EF4-FFF2-40B4-BE49-F238E27FC236}">
                <a16:creationId xmlns:a16="http://schemas.microsoft.com/office/drawing/2014/main" id="{C8A7935A-C4AB-4A54-A98A-F1128141ABC5}"/>
              </a:ext>
            </a:extLst>
          </p:cNvPr>
          <p:cNvSpPr/>
          <p:nvPr/>
        </p:nvSpPr>
        <p:spPr>
          <a:xfrm>
            <a:off x="7652954" y="3086101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E03C8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 err="1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+mj-ea"/>
                <a:ea typeface="+mj-ea"/>
              </a:rPr>
              <a:t>향상적</a:t>
            </a:r>
            <a:endParaRPr lang="ko-KR" altLang="en-US" sz="1100" spc="-3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+mj-ea"/>
              <a:ea typeface="+mj-ea"/>
            </a:endParaRPr>
          </a:p>
        </p:txBody>
      </p: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D96F664C-BD3C-49CD-8DE6-E620520CCE41}"/>
              </a:ext>
            </a:extLst>
          </p:cNvPr>
          <p:cNvSpPr/>
          <p:nvPr/>
        </p:nvSpPr>
        <p:spPr>
          <a:xfrm>
            <a:off x="7689166" y="3435031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서비스에 대한 </a:t>
            </a:r>
            <a:r>
              <a:rPr lang="ko-KR" altLang="en-US" sz="1000" spc="-30" dirty="0" err="1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향상적</a:t>
            </a: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 만족</a:t>
            </a:r>
            <a: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수준 평가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A2548E5A-E144-46F2-AF48-C4E6961D1EBE}"/>
              </a:ext>
            </a:extLst>
          </p:cNvPr>
          <p:cNvSpPr/>
          <p:nvPr/>
        </p:nvSpPr>
        <p:spPr>
          <a:xfrm>
            <a:off x="7652954" y="4123919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E03C8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+mj-ea"/>
                <a:ea typeface="+mj-ea"/>
              </a:rPr>
              <a:t>상대적</a:t>
            </a:r>
          </a:p>
        </p:txBody>
      </p:sp>
      <p:sp>
        <p:nvSpPr>
          <p:cNvPr id="146" name="직사각형 145">
            <a:extLst>
              <a:ext uri="{FF2B5EF4-FFF2-40B4-BE49-F238E27FC236}">
                <a16:creationId xmlns:a16="http://schemas.microsoft.com/office/drawing/2014/main" id="{DB2B8A29-A601-4A9D-BD96-F255B3707B39}"/>
              </a:ext>
            </a:extLst>
          </p:cNvPr>
          <p:cNvSpPr/>
          <p:nvPr/>
        </p:nvSpPr>
        <p:spPr>
          <a:xfrm>
            <a:off x="7689166" y="4471983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서비스에 대한 상대적 만족 수준 평가</a:t>
            </a:r>
          </a:p>
        </p:txBody>
      </p: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8FACC128-3C71-4E7E-9C76-03C4ED4FCD35}"/>
              </a:ext>
            </a:extLst>
          </p:cNvPr>
          <p:cNvSpPr/>
          <p:nvPr/>
        </p:nvSpPr>
        <p:spPr>
          <a:xfrm>
            <a:off x="7652954" y="5155152"/>
            <a:ext cx="596301" cy="298263"/>
          </a:xfrm>
          <a:prstGeom prst="rect">
            <a:avLst/>
          </a:prstGeom>
          <a:solidFill>
            <a:schemeClr val="bg1"/>
          </a:solidFill>
          <a:ln w="12700">
            <a:solidFill>
              <a:srgbClr val="E03C8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3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+mj-ea"/>
                <a:ea typeface="+mj-ea"/>
              </a:rPr>
              <a:t>절대적</a:t>
            </a:r>
          </a:p>
        </p:txBody>
      </p:sp>
      <p:sp>
        <p:nvSpPr>
          <p:cNvPr id="148" name="직사각형 147">
            <a:extLst>
              <a:ext uri="{FF2B5EF4-FFF2-40B4-BE49-F238E27FC236}">
                <a16:creationId xmlns:a16="http://schemas.microsoft.com/office/drawing/2014/main" id="{39DB7773-EC0C-4A79-95A3-3073ECCA2ADB}"/>
              </a:ext>
            </a:extLst>
          </p:cNvPr>
          <p:cNvSpPr/>
          <p:nvPr/>
        </p:nvSpPr>
        <p:spPr>
          <a:xfrm>
            <a:off x="7697931" y="5508932"/>
            <a:ext cx="1643933" cy="557251"/>
          </a:xfrm>
          <a:prstGeom prst="rect">
            <a:avLst/>
          </a:prstGeom>
          <a:noFill/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rtlCol="0" anchor="ctr"/>
          <a:lstStyle/>
          <a:p>
            <a:pPr marL="72000" indent="-72000">
              <a:buClr>
                <a:schemeClr val="tx1">
                  <a:lumMod val="65000"/>
                  <a:lumOff val="35000"/>
                </a:schemeClr>
              </a:buClr>
              <a:buFont typeface="Arial" panose="020B0604020202020204" pitchFamily="34" charset="0"/>
              <a:buChar char="•"/>
            </a:pPr>
            <a:r>
              <a:rPr lang="ko-KR" altLang="en-US" sz="1000" spc="-3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서비스에 대한 절대적 만족 수준 평가</a:t>
            </a:r>
          </a:p>
        </p:txBody>
      </p:sp>
      <p:cxnSp>
        <p:nvCxnSpPr>
          <p:cNvPr id="171" name="직선 연결선 170">
            <a:extLst>
              <a:ext uri="{FF2B5EF4-FFF2-40B4-BE49-F238E27FC236}">
                <a16:creationId xmlns:a16="http://schemas.microsoft.com/office/drawing/2014/main" id="{31E7D94B-F5B5-47BE-B3AC-8347BC05254D}"/>
              </a:ext>
            </a:extLst>
          </p:cNvPr>
          <p:cNvCxnSpPr>
            <a:cxnSpLocks/>
          </p:cNvCxnSpPr>
          <p:nvPr/>
        </p:nvCxnSpPr>
        <p:spPr>
          <a:xfrm>
            <a:off x="542925" y="3384195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직선 연결선 171">
            <a:extLst>
              <a:ext uri="{FF2B5EF4-FFF2-40B4-BE49-F238E27FC236}">
                <a16:creationId xmlns:a16="http://schemas.microsoft.com/office/drawing/2014/main" id="{5FC5E8DE-09B5-4AD0-91BF-C28A510A7179}"/>
              </a:ext>
            </a:extLst>
          </p:cNvPr>
          <p:cNvCxnSpPr>
            <a:cxnSpLocks/>
          </p:cNvCxnSpPr>
          <p:nvPr/>
        </p:nvCxnSpPr>
        <p:spPr>
          <a:xfrm>
            <a:off x="542925" y="4421128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직선 연결선 172">
            <a:extLst>
              <a:ext uri="{FF2B5EF4-FFF2-40B4-BE49-F238E27FC236}">
                <a16:creationId xmlns:a16="http://schemas.microsoft.com/office/drawing/2014/main" id="{37133066-CB60-4AE7-9637-CFC2597293C0}"/>
              </a:ext>
            </a:extLst>
          </p:cNvPr>
          <p:cNvCxnSpPr>
            <a:cxnSpLocks/>
          </p:cNvCxnSpPr>
          <p:nvPr/>
        </p:nvCxnSpPr>
        <p:spPr>
          <a:xfrm>
            <a:off x="542925" y="5461730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직선 연결선 174">
            <a:extLst>
              <a:ext uri="{FF2B5EF4-FFF2-40B4-BE49-F238E27FC236}">
                <a16:creationId xmlns:a16="http://schemas.microsoft.com/office/drawing/2014/main" id="{7657A89A-F294-44E6-B2B1-1DFCC224820C}"/>
              </a:ext>
            </a:extLst>
          </p:cNvPr>
          <p:cNvCxnSpPr>
            <a:cxnSpLocks/>
          </p:cNvCxnSpPr>
          <p:nvPr/>
        </p:nvCxnSpPr>
        <p:spPr>
          <a:xfrm>
            <a:off x="2317859" y="3384195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직선 연결선 175">
            <a:extLst>
              <a:ext uri="{FF2B5EF4-FFF2-40B4-BE49-F238E27FC236}">
                <a16:creationId xmlns:a16="http://schemas.microsoft.com/office/drawing/2014/main" id="{72BE69E6-A46E-4749-B26D-F92085FE3F2F}"/>
              </a:ext>
            </a:extLst>
          </p:cNvPr>
          <p:cNvCxnSpPr>
            <a:cxnSpLocks/>
          </p:cNvCxnSpPr>
          <p:nvPr/>
        </p:nvCxnSpPr>
        <p:spPr>
          <a:xfrm>
            <a:off x="2317859" y="4421128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8BFFDE7F-F8CD-4189-B73F-DADE620C9FB8}"/>
              </a:ext>
            </a:extLst>
          </p:cNvPr>
          <p:cNvCxnSpPr>
            <a:cxnSpLocks/>
          </p:cNvCxnSpPr>
          <p:nvPr/>
        </p:nvCxnSpPr>
        <p:spPr>
          <a:xfrm>
            <a:off x="2317859" y="5461730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직선 연결선 178">
            <a:extLst>
              <a:ext uri="{FF2B5EF4-FFF2-40B4-BE49-F238E27FC236}">
                <a16:creationId xmlns:a16="http://schemas.microsoft.com/office/drawing/2014/main" id="{68118B3C-C383-4E5A-B07A-EB97B5C1D780}"/>
              </a:ext>
            </a:extLst>
          </p:cNvPr>
          <p:cNvCxnSpPr>
            <a:cxnSpLocks/>
          </p:cNvCxnSpPr>
          <p:nvPr/>
        </p:nvCxnSpPr>
        <p:spPr>
          <a:xfrm>
            <a:off x="4096224" y="3384195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직선 연결선 179">
            <a:extLst>
              <a:ext uri="{FF2B5EF4-FFF2-40B4-BE49-F238E27FC236}">
                <a16:creationId xmlns:a16="http://schemas.microsoft.com/office/drawing/2014/main" id="{D1B97BEA-207F-4702-98BB-2C3EC28E373D}"/>
              </a:ext>
            </a:extLst>
          </p:cNvPr>
          <p:cNvCxnSpPr>
            <a:cxnSpLocks/>
          </p:cNvCxnSpPr>
          <p:nvPr/>
        </p:nvCxnSpPr>
        <p:spPr>
          <a:xfrm>
            <a:off x="4096224" y="4421128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직선 연결선 180">
            <a:extLst>
              <a:ext uri="{FF2B5EF4-FFF2-40B4-BE49-F238E27FC236}">
                <a16:creationId xmlns:a16="http://schemas.microsoft.com/office/drawing/2014/main" id="{E298E5A3-0C42-403E-A4EF-196331EA21C8}"/>
              </a:ext>
            </a:extLst>
          </p:cNvPr>
          <p:cNvCxnSpPr>
            <a:cxnSpLocks/>
          </p:cNvCxnSpPr>
          <p:nvPr/>
        </p:nvCxnSpPr>
        <p:spPr>
          <a:xfrm>
            <a:off x="4096224" y="5461730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직선 연결선 182">
            <a:extLst>
              <a:ext uri="{FF2B5EF4-FFF2-40B4-BE49-F238E27FC236}">
                <a16:creationId xmlns:a16="http://schemas.microsoft.com/office/drawing/2014/main" id="{666468E3-8F10-4D39-A699-C96A2BC186DA}"/>
              </a:ext>
            </a:extLst>
          </p:cNvPr>
          <p:cNvCxnSpPr>
            <a:cxnSpLocks/>
          </p:cNvCxnSpPr>
          <p:nvPr/>
        </p:nvCxnSpPr>
        <p:spPr>
          <a:xfrm>
            <a:off x="5874589" y="3384195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직선 연결선 183">
            <a:extLst>
              <a:ext uri="{FF2B5EF4-FFF2-40B4-BE49-F238E27FC236}">
                <a16:creationId xmlns:a16="http://schemas.microsoft.com/office/drawing/2014/main" id="{C3302BCF-1E22-4C90-8234-C1CB1162B6F3}"/>
              </a:ext>
            </a:extLst>
          </p:cNvPr>
          <p:cNvCxnSpPr>
            <a:cxnSpLocks/>
          </p:cNvCxnSpPr>
          <p:nvPr/>
        </p:nvCxnSpPr>
        <p:spPr>
          <a:xfrm>
            <a:off x="5874589" y="4421128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직선 연결선 184">
            <a:extLst>
              <a:ext uri="{FF2B5EF4-FFF2-40B4-BE49-F238E27FC236}">
                <a16:creationId xmlns:a16="http://schemas.microsoft.com/office/drawing/2014/main" id="{847B7116-D6E8-4A18-AE53-127D238C3CEC}"/>
              </a:ext>
            </a:extLst>
          </p:cNvPr>
          <p:cNvCxnSpPr>
            <a:cxnSpLocks/>
          </p:cNvCxnSpPr>
          <p:nvPr/>
        </p:nvCxnSpPr>
        <p:spPr>
          <a:xfrm>
            <a:off x="5874589" y="5461730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직선 연결선 186">
            <a:extLst>
              <a:ext uri="{FF2B5EF4-FFF2-40B4-BE49-F238E27FC236}">
                <a16:creationId xmlns:a16="http://schemas.microsoft.com/office/drawing/2014/main" id="{8AA5DC79-E60F-471A-9039-11E327CA98D6}"/>
              </a:ext>
            </a:extLst>
          </p:cNvPr>
          <p:cNvCxnSpPr>
            <a:cxnSpLocks/>
          </p:cNvCxnSpPr>
          <p:nvPr/>
        </p:nvCxnSpPr>
        <p:spPr>
          <a:xfrm>
            <a:off x="7652954" y="3384195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직선 연결선 187">
            <a:extLst>
              <a:ext uri="{FF2B5EF4-FFF2-40B4-BE49-F238E27FC236}">
                <a16:creationId xmlns:a16="http://schemas.microsoft.com/office/drawing/2014/main" id="{984AC2CE-7E9E-44F5-8844-073138A39E41}"/>
              </a:ext>
            </a:extLst>
          </p:cNvPr>
          <p:cNvCxnSpPr>
            <a:cxnSpLocks/>
          </p:cNvCxnSpPr>
          <p:nvPr/>
        </p:nvCxnSpPr>
        <p:spPr>
          <a:xfrm>
            <a:off x="7652954" y="4421128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직선 연결선 188">
            <a:extLst>
              <a:ext uri="{FF2B5EF4-FFF2-40B4-BE49-F238E27FC236}">
                <a16:creationId xmlns:a16="http://schemas.microsoft.com/office/drawing/2014/main" id="{9058E67A-7F9D-4134-AA82-8D4F261045E9}"/>
              </a:ext>
            </a:extLst>
          </p:cNvPr>
          <p:cNvCxnSpPr>
            <a:cxnSpLocks/>
          </p:cNvCxnSpPr>
          <p:nvPr/>
        </p:nvCxnSpPr>
        <p:spPr>
          <a:xfrm>
            <a:off x="7652954" y="5461730"/>
            <a:ext cx="35719" cy="5085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직선 연결선 189">
            <a:extLst>
              <a:ext uri="{FF2B5EF4-FFF2-40B4-BE49-F238E27FC236}">
                <a16:creationId xmlns:a16="http://schemas.microsoft.com/office/drawing/2014/main" id="{C415F22D-C16D-4CD6-A2F2-A43CEC363B05}"/>
              </a:ext>
            </a:extLst>
          </p:cNvPr>
          <p:cNvCxnSpPr/>
          <p:nvPr/>
        </p:nvCxnSpPr>
        <p:spPr>
          <a:xfrm>
            <a:off x="2291817" y="2228850"/>
            <a:ext cx="0" cy="56197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직선 연결선 190">
            <a:extLst>
              <a:ext uri="{FF2B5EF4-FFF2-40B4-BE49-F238E27FC236}">
                <a16:creationId xmlns:a16="http://schemas.microsoft.com/office/drawing/2014/main" id="{7D69C124-D2D1-4AA1-BD37-B15316119ECD}"/>
              </a:ext>
            </a:extLst>
          </p:cNvPr>
          <p:cNvCxnSpPr/>
          <p:nvPr/>
        </p:nvCxnSpPr>
        <p:spPr>
          <a:xfrm>
            <a:off x="4074602" y="2228850"/>
            <a:ext cx="0" cy="56197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직선 연결선 191">
            <a:extLst>
              <a:ext uri="{FF2B5EF4-FFF2-40B4-BE49-F238E27FC236}">
                <a16:creationId xmlns:a16="http://schemas.microsoft.com/office/drawing/2014/main" id="{296E5F47-682C-4762-81A1-A9386E39E3FC}"/>
              </a:ext>
            </a:extLst>
          </p:cNvPr>
          <p:cNvCxnSpPr/>
          <p:nvPr/>
        </p:nvCxnSpPr>
        <p:spPr>
          <a:xfrm>
            <a:off x="5857387" y="2228850"/>
            <a:ext cx="0" cy="56197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직선 연결선 192">
            <a:extLst>
              <a:ext uri="{FF2B5EF4-FFF2-40B4-BE49-F238E27FC236}">
                <a16:creationId xmlns:a16="http://schemas.microsoft.com/office/drawing/2014/main" id="{A7FC69EF-A11E-41D5-AC6C-7240EC332446}"/>
              </a:ext>
            </a:extLst>
          </p:cNvPr>
          <p:cNvCxnSpPr/>
          <p:nvPr/>
        </p:nvCxnSpPr>
        <p:spPr>
          <a:xfrm>
            <a:off x="7640173" y="2228850"/>
            <a:ext cx="0" cy="56197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텍스트 개체 틀 8">
            <a:extLst>
              <a:ext uri="{FF2B5EF4-FFF2-40B4-BE49-F238E27FC236}">
                <a16:creationId xmlns:a16="http://schemas.microsoft.com/office/drawing/2014/main" id="{9E9A4851-3B72-4052-9382-138F3EDF8CF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4.  PSI </a:t>
            </a:r>
            <a:r>
              <a:rPr lang="ko-KR" altLang="en-US"/>
              <a:t>모델 구성 및 내용</a:t>
            </a:r>
          </a:p>
        </p:txBody>
      </p:sp>
    </p:spTree>
    <p:extLst>
      <p:ext uri="{BB962C8B-B14F-4D97-AF65-F5344CB8AC3E}">
        <p14:creationId xmlns:p14="http://schemas.microsoft.com/office/powerpoint/2010/main" val="162766160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zero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593000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IPA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2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3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4" name="zero4">
            <a:extLst>
              <a:ext uri="{FF2B5EF4-FFF2-40B4-BE49-F238E27FC236}">
                <a16:creationId xmlns:a16="http://schemas.microsoft.com/office/drawing/2014/main" id="{BDDC47F5-D7E2-4DC9-83CF-D50BF477DE42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0" name="zero5">
            <a:extLst>
              <a:ext uri="{FF2B5EF4-FFF2-40B4-BE49-F238E27FC236}">
                <a16:creationId xmlns:a16="http://schemas.microsoft.com/office/drawing/2014/main" id="{B20E74C1-1E43-43AB-981F-620D22F48503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1" name="zero6">
            <a:extLst>
              <a:ext uri="{FF2B5EF4-FFF2-40B4-BE49-F238E27FC236}">
                <a16:creationId xmlns:a16="http://schemas.microsoft.com/office/drawing/2014/main" id="{BF3BB10C-819B-4FE5-88B1-3ED78D558FAF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8" name="zero7">
            <a:extLst>
              <a:ext uri="{FF2B5EF4-FFF2-40B4-BE49-F238E27FC236}">
                <a16:creationId xmlns:a16="http://schemas.microsoft.com/office/drawing/2014/main" id="{A289A210-CB6D-4B17-A865-498D7FAE3F3E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grpSp>
        <p:nvGrpSpPr>
          <p:cNvPr id="3" name="zero8">
            <a:extLst>
              <a:ext uri="{FF2B5EF4-FFF2-40B4-BE49-F238E27FC236}">
                <a16:creationId xmlns:a16="http://schemas.microsoft.com/office/drawing/2014/main" id="{C92EA5C9-1987-4B93-9708-DA8588612993}"/>
              </a:ext>
            </a:extLst>
          </p:cNvPr>
          <p:cNvGrpSpPr/>
          <p:nvPr/>
        </p:nvGrpSpPr>
        <p:grpSpPr>
          <a:xfrm>
            <a:off x="472207" y="2313716"/>
            <a:ext cx="4096862" cy="4038477"/>
            <a:chOff x="472207" y="2313716"/>
            <a:chExt cx="4096862" cy="4038477"/>
          </a:xfrm>
        </p:grpSpPr>
        <p:sp>
          <p:nvSpPr>
            <p:cNvPr id="159" name="양쪽 모서리가 둥근 사각형 61">
              <a:extLst>
                <a:ext uri="{FF2B5EF4-FFF2-40B4-BE49-F238E27FC236}">
                  <a16:creationId xmlns:a16="http://schemas.microsoft.com/office/drawing/2014/main" id="{11DF96FB-1E23-1D67-4F40-364434CC4309}"/>
                </a:ext>
              </a:extLst>
            </p:cNvPr>
            <p:cNvSpPr/>
            <p:nvPr/>
          </p:nvSpPr>
          <p:spPr>
            <a:xfrm>
              <a:off x="809588" y="5775624"/>
              <a:ext cx="770269" cy="199936"/>
            </a:xfrm>
            <a:prstGeom prst="round2SameRect">
              <a:avLst>
                <a:gd name="adj1" fmla="val 0"/>
                <a:gd name="adj2" fmla="val 48785"/>
              </a:avLst>
            </a:prstGeom>
            <a:solidFill>
              <a:srgbClr val="FAD8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점진개선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0" name="양쪽 모서리가 둥근 사각형 62">
              <a:extLst>
                <a:ext uri="{FF2B5EF4-FFF2-40B4-BE49-F238E27FC236}">
                  <a16:creationId xmlns:a16="http://schemas.microsoft.com/office/drawing/2014/main" id="{293D51A7-B658-6DF9-2EBA-ECB38315B80E}"/>
                </a:ext>
              </a:extLst>
            </p:cNvPr>
            <p:cNvSpPr/>
            <p:nvPr/>
          </p:nvSpPr>
          <p:spPr>
            <a:xfrm>
              <a:off x="3727906" y="5775624"/>
              <a:ext cx="770269" cy="199936"/>
            </a:xfrm>
            <a:prstGeom prst="round2SameRect">
              <a:avLst>
                <a:gd name="adj1" fmla="val 0"/>
                <a:gd name="adj2" fmla="val 45915"/>
              </a:avLst>
            </a:prstGeom>
            <a:solidFill>
              <a:srgbClr val="DAE3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지속관리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1" name="양쪽 모서리가 둥근 사각형 63">
              <a:extLst>
                <a:ext uri="{FF2B5EF4-FFF2-40B4-BE49-F238E27FC236}">
                  <a16:creationId xmlns:a16="http://schemas.microsoft.com/office/drawing/2014/main" id="{C0E421DF-14C4-C21B-D4EC-D67E85E662B7}"/>
                </a:ext>
              </a:extLst>
            </p:cNvPr>
            <p:cNvSpPr/>
            <p:nvPr/>
          </p:nvSpPr>
          <p:spPr>
            <a:xfrm>
              <a:off x="809588" y="2660778"/>
              <a:ext cx="770269" cy="199936"/>
            </a:xfrm>
            <a:prstGeom prst="round2SameRect">
              <a:avLst>
                <a:gd name="adj1" fmla="val 45364"/>
                <a:gd name="adj2" fmla="val 0"/>
              </a:avLst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ctr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1" i="0" u="none" strike="noStrike" kern="1200" cap="none" spc="-100" normalizeH="0" baseline="0" noProof="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집중개선</a:t>
              </a:r>
              <a:endParaRPr kumimoji="1" lang="ko-KR" altLang="en-US" sz="1000" b="1" i="0" u="none" strike="noStrike" kern="1200" cap="none" spc="-100" normalizeH="0" baseline="0" noProof="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2" name="양쪽 모서리가 둥근 사각형 64">
              <a:extLst>
                <a:ext uri="{FF2B5EF4-FFF2-40B4-BE49-F238E27FC236}">
                  <a16:creationId xmlns:a16="http://schemas.microsoft.com/office/drawing/2014/main" id="{20F60167-383F-E221-C09F-F268C2AEBE7F}"/>
                </a:ext>
              </a:extLst>
            </p:cNvPr>
            <p:cNvSpPr/>
            <p:nvPr/>
          </p:nvSpPr>
          <p:spPr>
            <a:xfrm>
              <a:off x="3727906" y="2660778"/>
              <a:ext cx="770269" cy="199936"/>
            </a:xfrm>
            <a:prstGeom prst="round2SameRect">
              <a:avLst>
                <a:gd name="adj1" fmla="val 42494"/>
                <a:gd name="adj2" fmla="val 0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유지강화</a:t>
              </a:r>
              <a:endParaRPr kumimoji="1" lang="ko-KR" altLang="en-US" sz="1000" b="1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3" name="직사각형 162">
              <a:extLst>
                <a:ext uri="{FF2B5EF4-FFF2-40B4-BE49-F238E27FC236}">
                  <a16:creationId xmlns:a16="http://schemas.microsoft.com/office/drawing/2014/main" id="{66A694F0-892D-4A99-C1EB-912CA98B7ACD}"/>
                </a:ext>
              </a:extLst>
            </p:cNvPr>
            <p:cNvSpPr/>
            <p:nvPr/>
          </p:nvSpPr>
          <p:spPr>
            <a:xfrm>
              <a:off x="809588" y="2854392"/>
              <a:ext cx="3688587" cy="29275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58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Text Box 36">
              <a:extLst>
                <a:ext uri="{FF2B5EF4-FFF2-40B4-BE49-F238E27FC236}">
                  <a16:creationId xmlns:a16="http://schemas.microsoft.com/office/drawing/2014/main" id="{43644963-B41D-3003-8A35-A173C9F32D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455" y="2762689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65" name="아래쪽 화살표 67">
              <a:extLst>
                <a:ext uri="{FF2B5EF4-FFF2-40B4-BE49-F238E27FC236}">
                  <a16:creationId xmlns:a16="http://schemas.microsoft.com/office/drawing/2014/main" id="{8879D8D7-8774-8E4C-77BF-8E7C0D5DFED7}"/>
                </a:ext>
              </a:extLst>
            </p:cNvPr>
            <p:cNvSpPr/>
            <p:nvPr/>
          </p:nvSpPr>
          <p:spPr>
            <a:xfrm rot="10800000">
              <a:off x="530606" y="2979153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6" name="Text Box 96">
              <a:extLst>
                <a:ext uri="{FF2B5EF4-FFF2-40B4-BE49-F238E27FC236}">
                  <a16:creationId xmlns:a16="http://schemas.microsoft.com/office/drawing/2014/main" id="{F3E71C3D-EB39-EB08-A7D6-C3A2161540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196" y="4085698"/>
              <a:ext cx="76268" cy="606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중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요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도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7" name="아래쪽 화살표 69">
              <a:extLst>
                <a:ext uri="{FF2B5EF4-FFF2-40B4-BE49-F238E27FC236}">
                  <a16:creationId xmlns:a16="http://schemas.microsoft.com/office/drawing/2014/main" id="{13F66D96-58F4-509D-9278-B8CDE2675ED5}"/>
                </a:ext>
              </a:extLst>
            </p:cNvPr>
            <p:cNvSpPr/>
            <p:nvPr/>
          </p:nvSpPr>
          <p:spPr>
            <a:xfrm rot="16200000">
              <a:off x="3481759" y="5490840"/>
              <a:ext cx="158359" cy="1488043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black">
                    <a:lumMod val="75000"/>
                    <a:lumOff val="25000"/>
                  </a:prst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8" name="아래쪽 화살표 70">
              <a:extLst>
                <a:ext uri="{FF2B5EF4-FFF2-40B4-BE49-F238E27FC236}">
                  <a16:creationId xmlns:a16="http://schemas.microsoft.com/office/drawing/2014/main" id="{1BE7B23E-B06C-A019-E576-88D301E55AB1}"/>
                </a:ext>
              </a:extLst>
            </p:cNvPr>
            <p:cNvSpPr/>
            <p:nvPr/>
          </p:nvSpPr>
          <p:spPr>
            <a:xfrm rot="5400000">
              <a:off x="1518008" y="5485572"/>
              <a:ext cx="158359" cy="1484146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white"/>
                </a:solidFill>
                <a:latin typeface="+mj-ea"/>
                <a:ea typeface="+mj-ea"/>
              </a:endParaRPr>
            </a:p>
          </p:txBody>
        </p:sp>
        <p:sp>
          <p:nvSpPr>
            <p:cNvPr id="169" name="Text Box 37">
              <a:extLst>
                <a:ext uri="{FF2B5EF4-FFF2-40B4-BE49-F238E27FC236}">
                  <a16:creationId xmlns:a16="http://schemas.microsoft.com/office/drawing/2014/main" id="{2BC9CD11-6CAA-37F8-F6F6-488E338B9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207" y="5636254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低</a:t>
              </a:r>
            </a:p>
          </p:txBody>
        </p:sp>
        <p:sp>
          <p:nvSpPr>
            <p:cNvPr id="170" name="아래쪽 화살표 72">
              <a:extLst>
                <a:ext uri="{FF2B5EF4-FFF2-40B4-BE49-F238E27FC236}">
                  <a16:creationId xmlns:a16="http://schemas.microsoft.com/office/drawing/2014/main" id="{E8BBBAA8-A53A-F59C-D48A-9AB62EACEF8D}"/>
                </a:ext>
              </a:extLst>
            </p:cNvPr>
            <p:cNvSpPr/>
            <p:nvPr/>
          </p:nvSpPr>
          <p:spPr>
            <a:xfrm>
              <a:off x="533443" y="4562139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1" name="Text Box 36">
              <a:extLst>
                <a:ext uri="{FF2B5EF4-FFF2-40B4-BE49-F238E27FC236}">
                  <a16:creationId xmlns:a16="http://schemas.microsoft.com/office/drawing/2014/main" id="{959A6425-23E9-0B43-5CC9-530B923F5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1811" y="6105972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72" name="Text Box 97">
              <a:extLst>
                <a:ext uri="{FF2B5EF4-FFF2-40B4-BE49-F238E27FC236}">
                  <a16:creationId xmlns:a16="http://schemas.microsoft.com/office/drawing/2014/main" id="{50584222-0CE9-DA2B-BA14-7989A9534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9414" y="6178229"/>
              <a:ext cx="452053" cy="1687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>
                <a:spcBef>
                  <a:spcPct val="0"/>
                </a:spcBef>
                <a:defRPr kumimoji="1" sz="1000" b="1" spc="-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함초롬돋움" panose="02030504000101010101" pitchFamily="18" charset="-127"/>
                </a:defRPr>
              </a:lvl1pPr>
              <a:lvl2pPr marL="515813" defTabSz="1031626">
                <a:defRPr sz="2000"/>
              </a:lvl2pPr>
              <a:lvl3pPr marL="1031626" defTabSz="1031626">
                <a:defRPr sz="2000"/>
              </a:lvl3pPr>
              <a:lvl4pPr marL="1547439" defTabSz="1031626">
                <a:defRPr sz="2000"/>
              </a:lvl4pPr>
              <a:lvl5pPr marL="2063252" defTabSz="1031626">
                <a:defRPr sz="2000"/>
              </a:lvl5pPr>
              <a:lvl6pPr marL="2579065" defTabSz="1031626">
                <a:defRPr sz="2000"/>
              </a:lvl6pPr>
              <a:lvl7pPr marL="3094878" defTabSz="1031626">
                <a:defRPr sz="2000"/>
              </a:lvl7pPr>
              <a:lvl8pPr marL="3610691" defTabSz="1031626">
                <a:defRPr sz="2000"/>
              </a:lvl8pPr>
              <a:lvl9pPr marL="4126504" defTabSz="1031626">
                <a:defRPr sz="2000"/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만족도</a:t>
              </a:r>
              <a:endParaRPr kumimoji="1" lang="ko-KR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graphicFrame>
          <p:nvGraphicFramePr>
            <p:cNvPr id="173" name="box">
              <a:extLst>
                <a:ext uri="{FF2B5EF4-FFF2-40B4-BE49-F238E27FC236}">
                  <a16:creationId xmlns:a16="http://schemas.microsoft.com/office/drawing/2014/main" id="{3C4A79DA-540B-3159-9CA1-18AD572CC888}"/>
                </a:ext>
              </a:extLst>
            </p:cNvPr>
            <p:cNvGraphicFramePr/>
            <p:nvPr/>
          </p:nvGraphicFramePr>
          <p:xfrm>
            <a:off x="794419" y="2836342"/>
            <a:ext cx="3674915" cy="293648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79" name="타원 78">
              <a:extLst>
                <a:ext uri="{FF2B5EF4-FFF2-40B4-BE49-F238E27FC236}">
                  <a16:creationId xmlns:a16="http://schemas.microsoft.com/office/drawing/2014/main" id="{F71C2594-69E1-4253-AB2B-F654E5395E5D}"/>
                </a:ext>
              </a:extLst>
            </p:cNvPr>
            <p:cNvSpPr/>
            <p:nvPr/>
          </p:nvSpPr>
          <p:spPr>
            <a:xfrm>
              <a:off x="666887" y="2313716"/>
              <a:ext cx="41663" cy="41663"/>
            </a:xfrm>
            <a:prstGeom prst="ellipse">
              <a:avLst/>
            </a:prstGeom>
            <a:solidFill>
              <a:srgbClr val="F6F6F6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 latinLnBrk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kern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2A303A"/>
                </a:solidFill>
                <a:latin typeface="Times New Roman"/>
                <a:ea typeface="맑은 고딕"/>
              </a:endParaRPr>
            </a:p>
          </p:txBody>
        </p:sp>
      </p:grpSp>
      <p:sp>
        <p:nvSpPr>
          <p:cNvPr id="109" name="shp1">
            <a:extLst>
              <a:ext uri="{FF2B5EF4-FFF2-40B4-BE49-F238E27FC236}">
                <a16:creationId xmlns:a16="http://schemas.microsoft.com/office/drawing/2014/main" id="{BAC80691-8FD4-4B54-8BED-052815EE76E4}"/>
              </a:ext>
            </a:extLst>
          </p:cNvPr>
          <p:cNvSpPr txBox="1"/>
          <p:nvPr/>
        </p:nvSpPr>
        <p:spPr>
          <a:xfrm>
            <a:off x="970570" y="1784739"/>
            <a:ext cx="826476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집중개선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요인으로 서비스 환경의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쾌적성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1', '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편의성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2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＇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서비스 결과의 ＇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편익성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＇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충족성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항목이 도출되어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/>
            </a:r>
            <a:b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</a:b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개선이 필요함</a:t>
            </a:r>
          </a:p>
        </p:txBody>
      </p:sp>
      <p:sp>
        <p:nvSpPr>
          <p:cNvPr id="111" name="zero10">
            <a:extLst>
              <a:ext uri="{FF2B5EF4-FFF2-40B4-BE49-F238E27FC236}">
                <a16:creationId xmlns:a16="http://schemas.microsoft.com/office/drawing/2014/main" id="{924B5B35-A365-46DA-BD9E-C36D19BB154B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6" name="zero11">
            <a:extLst>
              <a:ext uri="{FF2B5EF4-FFF2-40B4-BE49-F238E27FC236}">
                <a16:creationId xmlns:a16="http://schemas.microsoft.com/office/drawing/2014/main" id="{F5F27603-E9AA-4B29-A81C-E62A4A5E415C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C234311D-7BA2-FE6E-BAD7-E3B3F7B85913}"/>
              </a:ext>
            </a:extLst>
          </p:cNvPr>
          <p:cNvGraphicFramePr>
            <a:graphicFrameLocks noGrp="1"/>
          </p:cNvGraphicFramePr>
          <p:nvPr/>
        </p:nvGraphicFramePr>
        <p:xfrm>
          <a:off x="4667251" y="2854394"/>
          <a:ext cx="4665665" cy="3430518"/>
        </p:xfrm>
        <a:graphic>
          <a:graphicData uri="http://schemas.openxmlformats.org/drawingml/2006/table">
            <a:tbl>
              <a:tblPr/>
              <a:tblGrid>
                <a:gridCol w="326165">
                  <a:extLst>
                    <a:ext uri="{9D8B030D-6E8A-4147-A177-3AD203B41FA5}">
                      <a16:colId xmlns:a16="http://schemas.microsoft.com/office/drawing/2014/main" val="368232099"/>
                    </a:ext>
                  </a:extLst>
                </a:gridCol>
                <a:gridCol w="512547">
                  <a:extLst>
                    <a:ext uri="{9D8B030D-6E8A-4147-A177-3AD203B41FA5}">
                      <a16:colId xmlns:a16="http://schemas.microsoft.com/office/drawing/2014/main" val="2279677465"/>
                    </a:ext>
                  </a:extLst>
                </a:gridCol>
                <a:gridCol w="442654">
                  <a:extLst>
                    <a:ext uri="{9D8B030D-6E8A-4147-A177-3AD203B41FA5}">
                      <a16:colId xmlns:a16="http://schemas.microsoft.com/office/drawing/2014/main" val="2155783769"/>
                    </a:ext>
                  </a:extLst>
                </a:gridCol>
                <a:gridCol w="2801683">
                  <a:extLst>
                    <a:ext uri="{9D8B030D-6E8A-4147-A177-3AD203B41FA5}">
                      <a16:colId xmlns:a16="http://schemas.microsoft.com/office/drawing/2014/main" val="3585515658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1287289738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784218613"/>
                    </a:ext>
                  </a:extLst>
                </a:gridCol>
              </a:tblGrid>
              <a:tr h="242868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5125733"/>
                  </a:ext>
                </a:extLst>
              </a:tr>
              <a:tr h="212510"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환경이 쾌적하고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622576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이용시설이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0348712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이용고객의 편의를 위해 다양한 지원을 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352072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체육전용시설의 직원들은 이용고객의 불편을 해소하기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4187142"/>
                  </a:ext>
                </a:extLst>
              </a:tr>
              <a:tr h="212510"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점진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0892288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누구나 이용할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87.1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050565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체육전용시설의 사용에 대한 안내가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91423"/>
                  </a:ext>
                </a:extLst>
              </a:tr>
              <a:tr h="212510">
                <a:tc rowSpan="5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
관리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AE3F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체육전용시설과 관련된 업무 처리는 신뢰할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87.7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5077501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체육전용시설의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1382795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이용고객에게 유익하다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1225923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이용고객의 건강과 여가활용에 기여한다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94.3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1317383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체육전용시설을 계속 이용할 생각이다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6109969"/>
                  </a:ext>
                </a:extLst>
              </a:tr>
              <a:tr h="212510"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유지
강화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F5BA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이용하는데 편리하다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87.6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7564178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 관련 업무처리를 의뢰했을 때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878459"/>
                  </a:ext>
                </a:extLst>
              </a:tr>
              <a:tr h="2125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설치목적에 맞게 잘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87.8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9011263"/>
                  </a:ext>
                </a:extLst>
              </a:tr>
            </a:tbl>
          </a:graphicData>
        </a:graphic>
      </p:graphicFrame>
      <p:sp>
        <p:nvSpPr>
          <p:cNvPr id="7" name="copyLabel1">
            <a:extLst>
              <a:ext uri="{FF2B5EF4-FFF2-40B4-BE49-F238E27FC236}">
                <a16:creationId xmlns:a16="http://schemas.microsoft.com/office/drawing/2014/main" id="{66104627-4E53-F768-ADF0-E4BBC3C458DC}"/>
              </a:ext>
            </a:extLst>
          </p:cNvPr>
          <p:cNvSpPr/>
          <p:nvPr/>
        </p:nvSpPr>
        <p:spPr>
          <a:xfrm>
            <a:off x="1368583" y="3313223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쾌적성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8" name="copyPoint1">
            <a:extLst>
              <a:ext uri="{FF2B5EF4-FFF2-40B4-BE49-F238E27FC236}">
                <a16:creationId xmlns:a16="http://schemas.microsoft.com/office/drawing/2014/main" id="{EC57F3D3-BACC-087D-7D81-D11CB7F127B9}"/>
              </a:ext>
            </a:extLst>
          </p:cNvPr>
          <p:cNvSpPr/>
          <p:nvPr/>
        </p:nvSpPr>
        <p:spPr>
          <a:xfrm>
            <a:off x="1855503" y="3518655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9" name="copyLabel2">
            <a:extLst>
              <a:ext uri="{FF2B5EF4-FFF2-40B4-BE49-F238E27FC236}">
                <a16:creationId xmlns:a16="http://schemas.microsoft.com/office/drawing/2014/main" id="{6E52311E-7A17-8E48-1454-B5E945350C01}"/>
              </a:ext>
            </a:extLst>
          </p:cNvPr>
          <p:cNvSpPr/>
          <p:nvPr/>
        </p:nvSpPr>
        <p:spPr>
          <a:xfrm>
            <a:off x="1433481" y="3483622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편의성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0" name="copyPoint2">
            <a:extLst>
              <a:ext uri="{FF2B5EF4-FFF2-40B4-BE49-F238E27FC236}">
                <a16:creationId xmlns:a16="http://schemas.microsoft.com/office/drawing/2014/main" id="{14AAEC91-1808-3F4A-603F-CCD828660965}"/>
              </a:ext>
            </a:extLst>
          </p:cNvPr>
          <p:cNvSpPr/>
          <p:nvPr/>
        </p:nvSpPr>
        <p:spPr>
          <a:xfrm>
            <a:off x="1920401" y="3689054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1" name="copyLabel3">
            <a:extLst>
              <a:ext uri="{FF2B5EF4-FFF2-40B4-BE49-F238E27FC236}">
                <a16:creationId xmlns:a16="http://schemas.microsoft.com/office/drawing/2014/main" id="{8F17733C-4ADC-92F4-09C8-C49BB68CE148}"/>
              </a:ext>
            </a:extLst>
          </p:cNvPr>
          <p:cNvSpPr/>
          <p:nvPr/>
        </p:nvSpPr>
        <p:spPr>
          <a:xfrm>
            <a:off x="589806" y="3628703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2" name="copyPoint3">
            <a:extLst>
              <a:ext uri="{FF2B5EF4-FFF2-40B4-BE49-F238E27FC236}">
                <a16:creationId xmlns:a16="http://schemas.microsoft.com/office/drawing/2014/main" id="{534C8F94-D738-B1E0-6569-E5F71227CB43}"/>
              </a:ext>
            </a:extLst>
          </p:cNvPr>
          <p:cNvSpPr/>
          <p:nvPr/>
        </p:nvSpPr>
        <p:spPr>
          <a:xfrm>
            <a:off x="1076726" y="3834135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3" name="copyLabel4">
            <a:extLst>
              <a:ext uri="{FF2B5EF4-FFF2-40B4-BE49-F238E27FC236}">
                <a16:creationId xmlns:a16="http://schemas.microsoft.com/office/drawing/2014/main" id="{F4EBA9AF-0960-B645-DFBD-E1DA9C9E2590}"/>
              </a:ext>
            </a:extLst>
          </p:cNvPr>
          <p:cNvSpPr/>
          <p:nvPr/>
        </p:nvSpPr>
        <p:spPr>
          <a:xfrm>
            <a:off x="2050013" y="386345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4" name="copyPoint4">
            <a:extLst>
              <a:ext uri="{FF2B5EF4-FFF2-40B4-BE49-F238E27FC236}">
                <a16:creationId xmlns:a16="http://schemas.microsoft.com/office/drawing/2014/main" id="{DEDD6161-32A3-307C-E30E-7C5638E61584}"/>
              </a:ext>
            </a:extLst>
          </p:cNvPr>
          <p:cNvSpPr/>
          <p:nvPr/>
        </p:nvSpPr>
        <p:spPr>
          <a:xfrm>
            <a:off x="2536933" y="406888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5" name="copyLabel5">
            <a:extLst>
              <a:ext uri="{FF2B5EF4-FFF2-40B4-BE49-F238E27FC236}">
                <a16:creationId xmlns:a16="http://schemas.microsoft.com/office/drawing/2014/main" id="{F979FB6D-95A5-C67A-5681-696C5EEBDDB8}"/>
              </a:ext>
            </a:extLst>
          </p:cNvPr>
          <p:cNvSpPr/>
          <p:nvPr/>
        </p:nvSpPr>
        <p:spPr>
          <a:xfrm>
            <a:off x="881751" y="4566829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6" name="copyPoint5">
            <a:extLst>
              <a:ext uri="{FF2B5EF4-FFF2-40B4-BE49-F238E27FC236}">
                <a16:creationId xmlns:a16="http://schemas.microsoft.com/office/drawing/2014/main" id="{848154A2-0506-DAB4-099B-A0A5E5124C7B}"/>
              </a:ext>
            </a:extLst>
          </p:cNvPr>
          <p:cNvSpPr/>
          <p:nvPr/>
        </p:nvSpPr>
        <p:spPr>
          <a:xfrm>
            <a:off x="1368671" y="4592229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7" name="copyLabel6">
            <a:extLst>
              <a:ext uri="{FF2B5EF4-FFF2-40B4-BE49-F238E27FC236}">
                <a16:creationId xmlns:a16="http://schemas.microsoft.com/office/drawing/2014/main" id="{114FAF57-0AF9-58D7-8556-7487ED3BEF2E}"/>
              </a:ext>
            </a:extLst>
          </p:cNvPr>
          <p:cNvSpPr/>
          <p:nvPr/>
        </p:nvSpPr>
        <p:spPr>
          <a:xfrm>
            <a:off x="2082462" y="5542266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공정성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8" name="copyPoint6">
            <a:extLst>
              <a:ext uri="{FF2B5EF4-FFF2-40B4-BE49-F238E27FC236}">
                <a16:creationId xmlns:a16="http://schemas.microsoft.com/office/drawing/2014/main" id="{7EB5029B-42DF-BB17-DF21-392D0C13FC50}"/>
              </a:ext>
            </a:extLst>
          </p:cNvPr>
          <p:cNvSpPr/>
          <p:nvPr/>
        </p:nvSpPr>
        <p:spPr>
          <a:xfrm>
            <a:off x="2569382" y="5567666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9" name="copyLabel7">
            <a:extLst>
              <a:ext uri="{FF2B5EF4-FFF2-40B4-BE49-F238E27FC236}">
                <a16:creationId xmlns:a16="http://schemas.microsoft.com/office/drawing/2014/main" id="{190DE465-DED3-7FA8-EDC7-8316246A3B5D}"/>
              </a:ext>
            </a:extLst>
          </p:cNvPr>
          <p:cNvSpPr/>
          <p:nvPr/>
        </p:nvSpPr>
        <p:spPr>
          <a:xfrm>
            <a:off x="1454327" y="451298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접근성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0" name="copyPoint7">
            <a:extLst>
              <a:ext uri="{FF2B5EF4-FFF2-40B4-BE49-F238E27FC236}">
                <a16:creationId xmlns:a16="http://schemas.microsoft.com/office/drawing/2014/main" id="{8FC528D9-4955-5FF9-99A2-71709073ABEF}"/>
              </a:ext>
            </a:extLst>
          </p:cNvPr>
          <p:cNvSpPr/>
          <p:nvPr/>
        </p:nvSpPr>
        <p:spPr>
          <a:xfrm>
            <a:off x="1941247" y="4538387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1" name="copyLabel8">
            <a:extLst>
              <a:ext uri="{FF2B5EF4-FFF2-40B4-BE49-F238E27FC236}">
                <a16:creationId xmlns:a16="http://schemas.microsoft.com/office/drawing/2014/main" id="{03469B11-A159-6D2F-A52F-7F2E571F4853}"/>
              </a:ext>
            </a:extLst>
          </p:cNvPr>
          <p:cNvSpPr/>
          <p:nvPr/>
        </p:nvSpPr>
        <p:spPr>
          <a:xfrm>
            <a:off x="2657554" y="456476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신뢰성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2" name="copyPoint8">
            <a:extLst>
              <a:ext uri="{FF2B5EF4-FFF2-40B4-BE49-F238E27FC236}">
                <a16:creationId xmlns:a16="http://schemas.microsoft.com/office/drawing/2014/main" id="{AFFC601C-D042-C724-BC4F-1EF7166D38AF}"/>
              </a:ext>
            </a:extLst>
          </p:cNvPr>
          <p:cNvSpPr/>
          <p:nvPr/>
        </p:nvSpPr>
        <p:spPr>
          <a:xfrm>
            <a:off x="2682954" y="4590161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3" name="copyLabel9">
            <a:extLst>
              <a:ext uri="{FF2B5EF4-FFF2-40B4-BE49-F238E27FC236}">
                <a16:creationId xmlns:a16="http://schemas.microsoft.com/office/drawing/2014/main" id="{B1B804F2-04F2-59D5-6AA6-5A53A2856148}"/>
              </a:ext>
            </a:extLst>
          </p:cNvPr>
          <p:cNvSpPr/>
          <p:nvPr/>
        </p:nvSpPr>
        <p:spPr>
          <a:xfrm>
            <a:off x="3452556" y="4489996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4" name="copyPoint9">
            <a:extLst>
              <a:ext uri="{FF2B5EF4-FFF2-40B4-BE49-F238E27FC236}">
                <a16:creationId xmlns:a16="http://schemas.microsoft.com/office/drawing/2014/main" id="{EA400E2F-C5B2-09FE-301E-190076B9993D}"/>
              </a:ext>
            </a:extLst>
          </p:cNvPr>
          <p:cNvSpPr/>
          <p:nvPr/>
        </p:nvSpPr>
        <p:spPr>
          <a:xfrm>
            <a:off x="3477956" y="4515396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5" name="copyLabel10">
            <a:extLst>
              <a:ext uri="{FF2B5EF4-FFF2-40B4-BE49-F238E27FC236}">
                <a16:creationId xmlns:a16="http://schemas.microsoft.com/office/drawing/2014/main" id="{586CCB21-73CE-E4E0-613C-8128B227487D}"/>
              </a:ext>
            </a:extLst>
          </p:cNvPr>
          <p:cNvSpPr/>
          <p:nvPr/>
        </p:nvSpPr>
        <p:spPr>
          <a:xfrm>
            <a:off x="3695924" y="460749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6" name="copyPoint10">
            <a:extLst>
              <a:ext uri="{FF2B5EF4-FFF2-40B4-BE49-F238E27FC236}">
                <a16:creationId xmlns:a16="http://schemas.microsoft.com/office/drawing/2014/main" id="{B63C1FE4-6E4B-381D-1EC0-12F69DC970D7}"/>
              </a:ext>
            </a:extLst>
          </p:cNvPr>
          <p:cNvSpPr/>
          <p:nvPr/>
        </p:nvSpPr>
        <p:spPr>
          <a:xfrm>
            <a:off x="3721324" y="4632891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7" name="copyLabel11">
            <a:extLst>
              <a:ext uri="{FF2B5EF4-FFF2-40B4-BE49-F238E27FC236}">
                <a16:creationId xmlns:a16="http://schemas.microsoft.com/office/drawing/2014/main" id="{A832198A-3542-5880-9C56-59AC0877EDD6}"/>
              </a:ext>
            </a:extLst>
          </p:cNvPr>
          <p:cNvSpPr/>
          <p:nvPr/>
        </p:nvSpPr>
        <p:spPr>
          <a:xfrm>
            <a:off x="3874393" y="474950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8" name="copyPoint11">
            <a:extLst>
              <a:ext uri="{FF2B5EF4-FFF2-40B4-BE49-F238E27FC236}">
                <a16:creationId xmlns:a16="http://schemas.microsoft.com/office/drawing/2014/main" id="{8EEFCD51-E2C1-EAA6-D0CD-13558AB5BD9B}"/>
              </a:ext>
            </a:extLst>
          </p:cNvPr>
          <p:cNvSpPr/>
          <p:nvPr/>
        </p:nvSpPr>
        <p:spPr>
          <a:xfrm>
            <a:off x="3899793" y="4774907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9" name="copyLabel12">
            <a:extLst>
              <a:ext uri="{FF2B5EF4-FFF2-40B4-BE49-F238E27FC236}">
                <a16:creationId xmlns:a16="http://schemas.microsoft.com/office/drawing/2014/main" id="{D4F9E437-681E-88B8-3BB6-31C2A82407B6}"/>
              </a:ext>
            </a:extLst>
          </p:cNvPr>
          <p:cNvSpPr/>
          <p:nvPr/>
        </p:nvSpPr>
        <p:spPr>
          <a:xfrm>
            <a:off x="3809495" y="503733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지속성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0" name="copyPoint12">
            <a:extLst>
              <a:ext uri="{FF2B5EF4-FFF2-40B4-BE49-F238E27FC236}">
                <a16:creationId xmlns:a16="http://schemas.microsoft.com/office/drawing/2014/main" id="{1428C484-62C3-C937-C854-B7888C7EB561}"/>
              </a:ext>
            </a:extLst>
          </p:cNvPr>
          <p:cNvSpPr/>
          <p:nvPr/>
        </p:nvSpPr>
        <p:spPr>
          <a:xfrm>
            <a:off x="3834895" y="5062737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1" name="copyLabel13">
            <a:extLst>
              <a:ext uri="{FF2B5EF4-FFF2-40B4-BE49-F238E27FC236}">
                <a16:creationId xmlns:a16="http://schemas.microsoft.com/office/drawing/2014/main" id="{F2E75487-C99B-8CDD-CFEE-2762C084B488}"/>
              </a:ext>
            </a:extLst>
          </p:cNvPr>
          <p:cNvSpPr/>
          <p:nvPr/>
        </p:nvSpPr>
        <p:spPr>
          <a:xfrm>
            <a:off x="2641329" y="331059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편의성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4" name="copyPoint13">
            <a:extLst>
              <a:ext uri="{FF2B5EF4-FFF2-40B4-BE49-F238E27FC236}">
                <a16:creationId xmlns:a16="http://schemas.microsoft.com/office/drawing/2014/main" id="{0F2604E4-E69B-C6B5-76CB-8C5D4F577B1A}"/>
              </a:ext>
            </a:extLst>
          </p:cNvPr>
          <p:cNvSpPr/>
          <p:nvPr/>
        </p:nvSpPr>
        <p:spPr>
          <a:xfrm>
            <a:off x="2666729" y="3516029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5" name="copyLabel14">
            <a:extLst>
              <a:ext uri="{FF2B5EF4-FFF2-40B4-BE49-F238E27FC236}">
                <a16:creationId xmlns:a16="http://schemas.microsoft.com/office/drawing/2014/main" id="{39C23DC3-BE78-4EED-1E18-26670C1AF04D}"/>
              </a:ext>
            </a:extLst>
          </p:cNvPr>
          <p:cNvSpPr/>
          <p:nvPr/>
        </p:nvSpPr>
        <p:spPr>
          <a:xfrm>
            <a:off x="2987730" y="3873333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6" name="copyPoint14">
            <a:extLst>
              <a:ext uri="{FF2B5EF4-FFF2-40B4-BE49-F238E27FC236}">
                <a16:creationId xmlns:a16="http://schemas.microsoft.com/office/drawing/2014/main" id="{09A0E887-FF45-ECE7-8567-A1459F90D349}"/>
              </a:ext>
            </a:extLst>
          </p:cNvPr>
          <p:cNvSpPr/>
          <p:nvPr/>
        </p:nvSpPr>
        <p:spPr>
          <a:xfrm>
            <a:off x="3013130" y="4078765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7" name="copyLabel15">
            <a:extLst>
              <a:ext uri="{FF2B5EF4-FFF2-40B4-BE49-F238E27FC236}">
                <a16:creationId xmlns:a16="http://schemas.microsoft.com/office/drawing/2014/main" id="{EBB068FB-40C1-99D2-084E-661FFC97A224}"/>
              </a:ext>
            </a:extLst>
          </p:cNvPr>
          <p:cNvSpPr/>
          <p:nvPr/>
        </p:nvSpPr>
        <p:spPr>
          <a:xfrm>
            <a:off x="2673778" y="3680358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8" name="copyPoint15">
            <a:extLst>
              <a:ext uri="{FF2B5EF4-FFF2-40B4-BE49-F238E27FC236}">
                <a16:creationId xmlns:a16="http://schemas.microsoft.com/office/drawing/2014/main" id="{7BC37BAA-D96D-CECF-6206-4D11D4B4C769}"/>
              </a:ext>
            </a:extLst>
          </p:cNvPr>
          <p:cNvSpPr/>
          <p:nvPr/>
        </p:nvSpPr>
        <p:spPr>
          <a:xfrm>
            <a:off x="2699178" y="3885790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9" name="copyLabel16">
            <a:extLst>
              <a:ext uri="{FF2B5EF4-FFF2-40B4-BE49-F238E27FC236}">
                <a16:creationId xmlns:a16="http://schemas.microsoft.com/office/drawing/2014/main" id="{3073EB31-2440-E60E-77F3-1C95AA6EE94D}"/>
              </a:ext>
            </a:extLst>
          </p:cNvPr>
          <p:cNvSpPr/>
          <p:nvPr/>
        </p:nvSpPr>
        <p:spPr>
          <a:xfrm>
            <a:off x="2819799" y="380225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40" name="copyPoint16">
            <a:extLst>
              <a:ext uri="{FF2B5EF4-FFF2-40B4-BE49-F238E27FC236}">
                <a16:creationId xmlns:a16="http://schemas.microsoft.com/office/drawing/2014/main" id="{F67F98A3-D2D6-5A31-6691-FEF4B1452EA6}"/>
              </a:ext>
            </a:extLst>
          </p:cNvPr>
          <p:cNvSpPr/>
          <p:nvPr/>
        </p:nvSpPr>
        <p:spPr>
          <a:xfrm>
            <a:off x="2845199" y="4007689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9710965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227979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개선효용도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평행 사변형 11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평행 사변형 11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CC80BFE3-375D-4054-9C38-7E7C61EB0341}"/>
              </a:ext>
            </a:extLst>
          </p:cNvPr>
          <p:cNvSpPr/>
          <p:nvPr/>
        </p:nvSpPr>
        <p:spPr>
          <a:xfrm flipH="1">
            <a:off x="415924" y="1676781"/>
            <a:ext cx="9490074" cy="764565"/>
          </a:xfrm>
          <a:prstGeom prst="rect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모서리가 둥근 직사각형 77">
            <a:extLst>
              <a:ext uri="{FF2B5EF4-FFF2-40B4-BE49-F238E27FC236}">
                <a16:creationId xmlns:a16="http://schemas.microsoft.com/office/drawing/2014/main" id="{3A0DA8AE-FF33-42C4-B6D3-EF9B62E82923}"/>
              </a:ext>
            </a:extLst>
          </p:cNvPr>
          <p:cNvSpPr/>
          <p:nvPr/>
        </p:nvSpPr>
        <p:spPr>
          <a:xfrm>
            <a:off x="288926" y="1802284"/>
            <a:ext cx="1216024" cy="513558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18000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효용도</a:t>
            </a:r>
            <a:endParaRPr lang="en-US" altLang="ko-KR" sz="12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r"/>
            <a:r>
              <a:rPr lang="en-US" altLang="ko-KR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(IER) </a:t>
            </a:r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산출식</a:t>
            </a:r>
          </a:p>
        </p:txBody>
      </p:sp>
      <p:sp>
        <p:nvSpPr>
          <p:cNvPr id="16" name="직각 삼각형 15">
            <a:extLst>
              <a:ext uri="{FF2B5EF4-FFF2-40B4-BE49-F238E27FC236}">
                <a16:creationId xmlns:a16="http://schemas.microsoft.com/office/drawing/2014/main" id="{B9B21D38-8FE5-4675-8595-A2BEF923743E}"/>
              </a:ext>
            </a:extLst>
          </p:cNvPr>
          <p:cNvSpPr/>
          <p:nvPr/>
        </p:nvSpPr>
        <p:spPr>
          <a:xfrm rot="10800000">
            <a:off x="288924" y="2315841"/>
            <a:ext cx="126997" cy="67692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/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ko-KR" altLang="en-US" sz="1400" dirty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개</a:t>
                </a:r>
                <a14:m>
                  <m:oMath xmlns:m="http://schemas.openxmlformats.org/officeDocument/2006/math"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선</m:t>
                    </m:r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효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용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𝐼𝐸𝑅</m:t>
                        </m:r>
                      </m:e>
                    </m:d>
                    <m:r>
                      <a:rPr lang="en-US" altLang="ko-KR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중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요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𝐼𝑚𝑝𝑎𝑐𝑡</m:t>
                        </m:r>
                      </m:e>
                    </m:d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f>
                      <m:fPr>
                        <m:ctrlPr>
                          <a:rPr lang="en-US" altLang="ko-KR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불만율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𝐷𝑅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만</m:t>
                        </m:r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족</m:t>
                        </m:r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률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𝑆𝑅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endParaRPr lang="ko-KR" altLang="en-US" sz="1400" dirty="0">
                  <a:ln w="3175"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blipFill>
                <a:blip r:embed="rId2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화살표: 오른쪽 17">
            <a:extLst>
              <a:ext uri="{FF2B5EF4-FFF2-40B4-BE49-F238E27FC236}">
                <a16:creationId xmlns:a16="http://schemas.microsoft.com/office/drawing/2014/main" id="{475803B0-B880-4BBC-A797-3AFE32F47F7D}"/>
              </a:ext>
            </a:extLst>
          </p:cNvPr>
          <p:cNvSpPr/>
          <p:nvPr/>
        </p:nvSpPr>
        <p:spPr>
          <a:xfrm>
            <a:off x="6321911" y="1915628"/>
            <a:ext cx="331694" cy="286870"/>
          </a:xfrm>
          <a:prstGeom prst="rightArrow">
            <a:avLst/>
          </a:prstGeom>
          <a:gradFill>
            <a:gsLst>
              <a:gs pos="0">
                <a:schemeClr val="tx1">
                  <a:alpha val="30000"/>
                </a:schemeClr>
              </a:gs>
              <a:gs pos="100000">
                <a:schemeClr val="tx1"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8D7D7B0-F4E3-4AAE-9F5D-A78D2B955C86}"/>
              </a:ext>
            </a:extLst>
          </p:cNvPr>
          <p:cNvSpPr txBox="1"/>
          <p:nvPr/>
        </p:nvSpPr>
        <p:spPr>
          <a:xfrm>
            <a:off x="7014434" y="1828231"/>
            <a:ext cx="244801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개선 효용도가 높을수록 개선이 </a:t>
            </a:r>
            <a: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우선되어야 하며 개선효과가 증대됨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9A51A47-B43E-554B-21E5-4FEBFC521EDF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684976"/>
          <a:ext cx="8761417" cy="3317800"/>
        </p:xfrm>
        <a:graphic>
          <a:graphicData uri="http://schemas.openxmlformats.org/drawingml/2006/table">
            <a:tbl>
              <a:tblPr/>
              <a:tblGrid>
                <a:gridCol w="617221">
                  <a:extLst>
                    <a:ext uri="{9D8B030D-6E8A-4147-A177-3AD203B41FA5}">
                      <a16:colId xmlns:a16="http://schemas.microsoft.com/office/drawing/2014/main" val="1416933346"/>
                    </a:ext>
                  </a:extLst>
                </a:gridCol>
                <a:gridCol w="777240">
                  <a:extLst>
                    <a:ext uri="{9D8B030D-6E8A-4147-A177-3AD203B41FA5}">
                      <a16:colId xmlns:a16="http://schemas.microsoft.com/office/drawing/2014/main" val="1500372664"/>
                    </a:ext>
                  </a:extLst>
                </a:gridCol>
                <a:gridCol w="693420">
                  <a:extLst>
                    <a:ext uri="{9D8B030D-6E8A-4147-A177-3AD203B41FA5}">
                      <a16:colId xmlns:a16="http://schemas.microsoft.com/office/drawing/2014/main" val="2505729183"/>
                    </a:ext>
                  </a:extLst>
                </a:gridCol>
                <a:gridCol w="3870960">
                  <a:extLst>
                    <a:ext uri="{9D8B030D-6E8A-4147-A177-3AD203B41FA5}">
                      <a16:colId xmlns:a16="http://schemas.microsoft.com/office/drawing/2014/main" val="3640519298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243828589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2343472568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2009512339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2809855426"/>
                    </a:ext>
                  </a:extLst>
                </a:gridCol>
              </a:tblGrid>
              <a:tr h="33178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만족률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SR)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불만율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DR)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835154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환경이 쾌적하고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0.428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234812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527820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이용시설이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1716636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이용고객의 편의를 위해 다양한 지원을 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84.2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4828237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누구나 이용할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2974898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체육전용시설의 사용에 대한 안내가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2851926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이용하는데 편리하다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94.7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299453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체육전용시설의 직원들은 이용고객의 불편을 해소하기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93.7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0549554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 관련 업무처리를 의뢰했을 때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95.0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3645903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체육전용시설은 설치목적에 맞게 잘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96.3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0.079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6305879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5E76C453-BD84-45DF-A2BD-FD6BD2FBF148}"/>
              </a:ext>
            </a:extLst>
          </p:cNvPr>
          <p:cNvSpPr txBox="1"/>
          <p:nvPr/>
        </p:nvSpPr>
        <p:spPr>
          <a:xfrm>
            <a:off x="536184" y="6117087"/>
            <a:ext cx="5760231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만족률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(SR) : 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⑤ 약간 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⑥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⑦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매우 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     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(DR) :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① 매우 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②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③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약간 불만족의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</a:t>
            </a:r>
          </a:p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만족도가 낮은 항목 중 주요 항목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10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개만 제시</a:t>
            </a:r>
          </a:p>
        </p:txBody>
      </p:sp>
    </p:spTree>
    <p:extLst>
      <p:ext uri="{BB962C8B-B14F-4D97-AF65-F5344CB8AC3E}">
        <p14:creationId xmlns:p14="http://schemas.microsoft.com/office/powerpoint/2010/main" val="346490747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zero0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89827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우선 개선 과제 선정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1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2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3" name="shp5">
            <a:extLst>
              <a:ext uri="{FF2B5EF4-FFF2-40B4-BE49-F238E27FC236}">
                <a16:creationId xmlns:a16="http://schemas.microsoft.com/office/drawing/2014/main" id="{9B4C606A-6ECA-2855-0829-D3BADB114EC9}"/>
              </a:ext>
            </a:extLst>
          </p:cNvPr>
          <p:cNvSpPr/>
          <p:nvPr/>
        </p:nvSpPr>
        <p:spPr>
          <a:xfrm>
            <a:off x="571499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체육전용시설은 환경이 쾌적하고 관리가 잘 되고 있다</a:t>
            </a:r>
            <a:endParaRPr lang="ko-KR" altLang="en-US" sz="12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7" name="zero4">
            <a:extLst>
              <a:ext uri="{FF2B5EF4-FFF2-40B4-BE49-F238E27FC236}">
                <a16:creationId xmlns:a16="http://schemas.microsoft.com/office/drawing/2014/main" id="{E53F150C-A23E-AD44-88FA-05F1D4890B14}"/>
              </a:ext>
            </a:extLst>
          </p:cNvPr>
          <p:cNvSpPr/>
          <p:nvPr/>
        </p:nvSpPr>
        <p:spPr>
          <a:xfrm>
            <a:off x="571499" y="5225187"/>
            <a:ext cx="934571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6F1AC68A-F3D9-EA62-8CCB-48C9AE5D8FA8}"/>
              </a:ext>
            </a:extLst>
          </p:cNvPr>
          <p:cNvSpPr txBox="1"/>
          <p:nvPr/>
        </p:nvSpPr>
        <p:spPr>
          <a:xfrm>
            <a:off x="1517275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쾌적성</a:t>
            </a:r>
            <a:r>
              <a:rPr lang="en-US" altLang="ko-KR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1</a:t>
            </a:r>
            <a:endParaRPr lang="ko-KR" altLang="en-US" sz="1200" spc="-4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0" name="shp7">
            <a:extLst>
              <a:ext uri="{FF2B5EF4-FFF2-40B4-BE49-F238E27FC236}">
                <a16:creationId xmlns:a16="http://schemas.microsoft.com/office/drawing/2014/main" id="{75A5D57A-3CC2-5CDE-21C5-D7AAF08C16E7}"/>
              </a:ext>
            </a:extLst>
          </p:cNvPr>
          <p:cNvSpPr/>
          <p:nvPr/>
        </p:nvSpPr>
        <p:spPr>
          <a:xfrm>
            <a:off x="6743071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체육전용시설은 이용고객의 편의를 위해 다양한 지원을 한다</a:t>
            </a:r>
            <a:endParaRPr lang="ko-KR" altLang="en-US" sz="12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2" name="zero7">
            <a:extLst>
              <a:ext uri="{FF2B5EF4-FFF2-40B4-BE49-F238E27FC236}">
                <a16:creationId xmlns:a16="http://schemas.microsoft.com/office/drawing/2014/main" id="{7F44EBD7-8C1C-2B35-FD46-749E4FEC4930}"/>
              </a:ext>
            </a:extLst>
          </p:cNvPr>
          <p:cNvSpPr/>
          <p:nvPr/>
        </p:nvSpPr>
        <p:spPr>
          <a:xfrm>
            <a:off x="6743071" y="5225187"/>
            <a:ext cx="934571" cy="305733"/>
          </a:xfrm>
          <a:prstGeom prst="round2SameRect">
            <a:avLst/>
          </a:prstGeom>
          <a:solidFill>
            <a:srgbClr val="1D8FD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" name="shp4">
            <a:extLst>
              <a:ext uri="{FF2B5EF4-FFF2-40B4-BE49-F238E27FC236}">
                <a16:creationId xmlns:a16="http://schemas.microsoft.com/office/drawing/2014/main" id="{562EA455-234B-92EB-A275-E5CFB5370382}"/>
              </a:ext>
            </a:extLst>
          </p:cNvPr>
          <p:cNvSpPr txBox="1"/>
          <p:nvPr/>
        </p:nvSpPr>
        <p:spPr>
          <a:xfrm>
            <a:off x="7688847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편익성</a:t>
            </a:r>
            <a:r>
              <a:rPr lang="en-US" altLang="ko-KR" sz="1200" spc="-4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1</a:t>
            </a:r>
            <a:endParaRPr lang="en-US" altLang="ko-KR" sz="1200" spc="-4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+mj-ea"/>
              <a:ea typeface="+mj-ea"/>
            </a:endParaRPr>
          </a:p>
        </p:txBody>
      </p:sp>
      <p:sp>
        <p:nvSpPr>
          <p:cNvPr id="18" name="shp6">
            <a:extLst>
              <a:ext uri="{FF2B5EF4-FFF2-40B4-BE49-F238E27FC236}">
                <a16:creationId xmlns:a16="http://schemas.microsoft.com/office/drawing/2014/main" id="{EF0E51FA-CC26-9E0C-511C-CF385CB183F6}"/>
              </a:ext>
            </a:extLst>
          </p:cNvPr>
          <p:cNvSpPr/>
          <p:nvPr/>
        </p:nvSpPr>
        <p:spPr>
          <a:xfrm>
            <a:off x="3657285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체육전용시설은 이용시설이 잘 갖춰져 </a:t>
            </a:r>
            <a: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/>
            </a:r>
            <a:b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</a:b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있다</a:t>
            </a:r>
          </a:p>
        </p:txBody>
      </p:sp>
      <p:sp>
        <p:nvSpPr>
          <p:cNvPr id="20" name="zero10">
            <a:extLst>
              <a:ext uri="{FF2B5EF4-FFF2-40B4-BE49-F238E27FC236}">
                <a16:creationId xmlns:a16="http://schemas.microsoft.com/office/drawing/2014/main" id="{83F32BF9-5EC1-AF9D-E56F-5F124FC15ECD}"/>
              </a:ext>
            </a:extLst>
          </p:cNvPr>
          <p:cNvSpPr/>
          <p:nvPr/>
        </p:nvSpPr>
        <p:spPr>
          <a:xfrm>
            <a:off x="3657285" y="5225187"/>
            <a:ext cx="934571" cy="305733"/>
          </a:xfrm>
          <a:prstGeom prst="round2SameRect">
            <a:avLst/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1" name="shp3">
            <a:extLst>
              <a:ext uri="{FF2B5EF4-FFF2-40B4-BE49-F238E27FC236}">
                <a16:creationId xmlns:a16="http://schemas.microsoft.com/office/drawing/2014/main" id="{5D2EBA06-4E5F-0C3B-C8DE-B0DAF12C41DF}"/>
              </a:ext>
            </a:extLst>
          </p:cNvPr>
          <p:cNvSpPr txBox="1"/>
          <p:nvPr/>
        </p:nvSpPr>
        <p:spPr>
          <a:xfrm>
            <a:off x="4603061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편의성</a:t>
            </a:r>
            <a:r>
              <a:rPr lang="en-US" altLang="ko-KR" sz="1200" spc="-4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2</a:t>
            </a:r>
            <a:endParaRPr lang="en-US" altLang="ko-KR" sz="1200" spc="-4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23" name="zero12">
            <a:extLst>
              <a:ext uri="{FF2B5EF4-FFF2-40B4-BE49-F238E27FC236}">
                <a16:creationId xmlns:a16="http://schemas.microsoft.com/office/drawing/2014/main" id="{E4B68B4A-E972-E08D-3C8E-D1FE5C75BB9C}"/>
              </a:ext>
            </a:extLst>
          </p:cNvPr>
          <p:cNvSpPr/>
          <p:nvPr/>
        </p:nvSpPr>
        <p:spPr>
          <a:xfrm rot="10800000">
            <a:off x="3549877" y="4711193"/>
            <a:ext cx="2806246" cy="389046"/>
          </a:xfrm>
          <a:prstGeom prst="triangle">
            <a:avLst/>
          </a:prstGeom>
          <a:gradFill>
            <a:gsLst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" name="zero13">
            <a:extLst>
              <a:ext uri="{FF2B5EF4-FFF2-40B4-BE49-F238E27FC236}">
                <a16:creationId xmlns:a16="http://schemas.microsoft.com/office/drawing/2014/main" id="{F549FCEC-9796-7E17-87D0-A435AE1C8986}"/>
              </a:ext>
            </a:extLst>
          </p:cNvPr>
          <p:cNvSpPr txBox="1"/>
          <p:nvPr/>
        </p:nvSpPr>
        <p:spPr>
          <a:xfrm>
            <a:off x="4239003" y="4703717"/>
            <a:ext cx="142799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2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우선 개선 과제</a:t>
            </a:r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7A6EB3E2-CE57-9431-6207-59ADF6D49E26}"/>
              </a:ext>
            </a:extLst>
          </p:cNvPr>
          <p:cNvSpPr/>
          <p:nvPr/>
        </p:nvSpPr>
        <p:spPr>
          <a:xfrm>
            <a:off x="5214938" y="1627454"/>
            <a:ext cx="1766888" cy="272784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 </a:t>
            </a:r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분석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)</a:t>
            </a:r>
          </a:p>
        </p:txBody>
      </p:sp>
      <p:sp>
        <p:nvSpPr>
          <p:cNvPr id="15" name="zero15">
            <a:extLst>
              <a:ext uri="{FF2B5EF4-FFF2-40B4-BE49-F238E27FC236}">
                <a16:creationId xmlns:a16="http://schemas.microsoft.com/office/drawing/2014/main" id="{8EF4CA75-2C02-F9B0-BEA1-FD97B54372E4}"/>
              </a:ext>
            </a:extLst>
          </p:cNvPr>
          <p:cNvSpPr/>
          <p:nvPr/>
        </p:nvSpPr>
        <p:spPr>
          <a:xfrm>
            <a:off x="7034214" y="1627453"/>
            <a:ext cx="2293934" cy="276875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효용도 분석</a:t>
            </a:r>
          </a:p>
        </p:txBody>
      </p:sp>
      <p:sp>
        <p:nvSpPr>
          <p:cNvPr id="28" name="zero17">
            <a:extLst>
              <a:ext uri="{FF2B5EF4-FFF2-40B4-BE49-F238E27FC236}">
                <a16:creationId xmlns:a16="http://schemas.microsoft.com/office/drawing/2014/main" id="{C8756A39-CE46-DB77-0B6E-315D3F2F982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4397" y="508425"/>
            <a:ext cx="6321702" cy="459666"/>
          </a:xfrm>
        </p:spPr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graphicFrame>
        <p:nvGraphicFramePr>
          <p:cNvPr id="2" name="shp1">
            <a:extLst>
              <a:ext uri="{FF2B5EF4-FFF2-40B4-BE49-F238E27FC236}">
                <a16:creationId xmlns:a16="http://schemas.microsoft.com/office/drawing/2014/main" id="{BF4CB03E-348A-74AC-42D0-FFCF90675433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1984842"/>
          <a:ext cx="8761416" cy="2726363"/>
        </p:xfrm>
        <a:graphic>
          <a:graphicData uri="http://schemas.openxmlformats.org/drawingml/2006/table">
            <a:tbl>
              <a:tblPr/>
              <a:tblGrid>
                <a:gridCol w="1162249">
                  <a:extLst>
                    <a:ext uri="{9D8B030D-6E8A-4147-A177-3AD203B41FA5}">
                      <a16:colId xmlns:a16="http://schemas.microsoft.com/office/drawing/2014/main" val="1629364032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4024500328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291606036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136373228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1203689884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1504615269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3266013287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2058803554"/>
                    </a:ext>
                  </a:extLst>
                </a:gridCol>
              </a:tblGrid>
              <a:tr h="37347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FFFFFF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0509344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0.428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9110394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742659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79.0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4250018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593769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7230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공정성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87.1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0917478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0.175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8032985"/>
                  </a:ext>
                </a:extLst>
              </a:tr>
            </a:tbl>
          </a:graphicData>
        </a:graphic>
      </p:graphicFrame>
      <p:sp>
        <p:nvSpPr>
          <p:cNvPr id="4" name="copyred">
            <a:extLst>
              <a:ext uri="{FF2B5EF4-FFF2-40B4-BE49-F238E27FC236}">
                <a16:creationId xmlns:a16="http://schemas.microsoft.com/office/drawing/2014/main" id="{814664D2-3123-5436-7CF6-B2515ECD3D1C}"/>
              </a:ext>
            </a:extLst>
          </p:cNvPr>
          <p:cNvSpPr/>
          <p:nvPr/>
        </p:nvSpPr>
        <p:spPr>
          <a:xfrm>
            <a:off x="571499" y="2358316"/>
            <a:ext cx="8761416" cy="1004010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zero16">
            <a:extLst>
              <a:ext uri="{FF2B5EF4-FFF2-40B4-BE49-F238E27FC236}">
                <a16:creationId xmlns:a16="http://schemas.microsoft.com/office/drawing/2014/main" id="{8D29B841-7196-470C-B0BD-1298637C7B3F}"/>
              </a:ext>
            </a:extLst>
          </p:cNvPr>
          <p:cNvSpPr txBox="1"/>
          <p:nvPr/>
        </p:nvSpPr>
        <p:spPr>
          <a:xfrm>
            <a:off x="536184" y="6121862"/>
            <a:ext cx="3375283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선정이 불가함</a:t>
            </a: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</p:spTree>
    <p:extLst>
      <p:ext uri="{BB962C8B-B14F-4D97-AF65-F5344CB8AC3E}">
        <p14:creationId xmlns:p14="http://schemas.microsoft.com/office/powerpoint/2010/main" val="232664341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ero11">
            <a:extLst>
              <a:ext uri="{FF2B5EF4-FFF2-40B4-BE49-F238E27FC236}">
                <a16:creationId xmlns:a16="http://schemas.microsoft.com/office/drawing/2014/main" id="{8B21F41C-3C41-8C4B-0198-DCE3B4C88F79}"/>
              </a:ext>
            </a:extLst>
          </p:cNvPr>
          <p:cNvSpPr txBox="1"/>
          <p:nvPr/>
        </p:nvSpPr>
        <p:spPr>
          <a:xfrm>
            <a:off x="5031301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31505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만족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불만족 의견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3" name="zero4">
            <a:extLst>
              <a:ext uri="{FF2B5EF4-FFF2-40B4-BE49-F238E27FC236}">
                <a16:creationId xmlns:a16="http://schemas.microsoft.com/office/drawing/2014/main" id="{D74751DD-31B6-4274-97CA-90301ECCF393}"/>
              </a:ext>
            </a:extLst>
          </p:cNvPr>
          <p:cNvSpPr/>
          <p:nvPr/>
        </p:nvSpPr>
        <p:spPr>
          <a:xfrm>
            <a:off x="588393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sp>
        <p:nvSpPr>
          <p:cNvPr id="15" name="zero5">
            <a:extLst>
              <a:ext uri="{FF2B5EF4-FFF2-40B4-BE49-F238E27FC236}">
                <a16:creationId xmlns:a16="http://schemas.microsoft.com/office/drawing/2014/main" id="{DEC57A56-7CFD-4CE3-959C-719A687F56AF}"/>
              </a:ext>
            </a:extLst>
          </p:cNvPr>
          <p:cNvSpPr/>
          <p:nvPr/>
        </p:nvSpPr>
        <p:spPr>
          <a:xfrm>
            <a:off x="5096576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불만족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graphicFrame>
        <p:nvGraphicFramePr>
          <p:cNvPr id="17" name="shp3">
            <a:extLst>
              <a:ext uri="{FF2B5EF4-FFF2-40B4-BE49-F238E27FC236}">
                <a16:creationId xmlns:a16="http://schemas.microsoft.com/office/drawing/2014/main" id="{71AF147A-6485-48B4-9EC5-614050F3E6DE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2415876"/>
          <a:ext cx="4267666" cy="3722556"/>
        </p:xfrm>
        <a:graphic>
          <a:graphicData uri="http://schemas.openxmlformats.org/drawingml/2006/table">
            <a:tbl>
              <a:tblPr/>
              <a:tblGrid>
                <a:gridCol w="29440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3542732068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021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시설이 쾌적함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깨끗함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29.3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교사가 전문적임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잘가르침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14.4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이용료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수강료 저렴함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11.5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직원이 친절함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10.9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강사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교사가 친절함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5.7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723593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이용이 편리함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위치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접근성이 좋음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16054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 넓음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 증축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3.4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465864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운동기구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시설이 다양함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2.9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0844084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아이스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빙질 상태가 좋음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2.9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426919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프로그램이 다양함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graphicFrame>
        <p:nvGraphicFramePr>
          <p:cNvPr id="21" name="shp4">
            <a:extLst>
              <a:ext uri="{FF2B5EF4-FFF2-40B4-BE49-F238E27FC236}">
                <a16:creationId xmlns:a16="http://schemas.microsoft.com/office/drawing/2014/main" id="{55D7BBEB-DDE9-44D2-8F3C-1BCE1F2D20A8}"/>
              </a:ext>
            </a:extLst>
          </p:cNvPr>
          <p:cNvGraphicFramePr>
            <a:graphicFrameLocks noGrp="1"/>
          </p:cNvGraphicFramePr>
          <p:nvPr/>
        </p:nvGraphicFramePr>
        <p:xfrm>
          <a:off x="5065250" y="2415876"/>
          <a:ext cx="4267663" cy="3725844"/>
        </p:xfrm>
        <a:graphic>
          <a:graphicData uri="http://schemas.openxmlformats.org/drawingml/2006/table">
            <a:tbl>
              <a:tblPr/>
              <a:tblGrid>
                <a:gridCol w="29491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7335159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827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불만족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9595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노후시설 교체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595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샤워실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샤워기 확충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8601315"/>
                  </a:ext>
                </a:extLst>
              </a:tr>
              <a:tr h="569595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직원의 친절성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3108190"/>
                  </a:ext>
                </a:extLst>
              </a:tr>
              <a:tr h="569595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이용객이 너무 많음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9767442"/>
                  </a:ext>
                </a:extLst>
              </a:tr>
              <a:tr h="569595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냉난방 온도가 적절하지 않음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8918580"/>
                  </a:ext>
                </a:extLst>
              </a:tr>
              <a:tr h="569595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다양한 부대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편의시설 필요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734069"/>
                  </a:ext>
                </a:extLst>
              </a:tr>
            </a:tbl>
          </a:graphicData>
        </a:graphic>
      </p:graphicFrame>
      <p:sp>
        <p:nvSpPr>
          <p:cNvPr id="2" name="zero10">
            <a:extLst>
              <a:ext uri="{FF2B5EF4-FFF2-40B4-BE49-F238E27FC236}">
                <a16:creationId xmlns:a16="http://schemas.microsoft.com/office/drawing/2014/main" id="{AF983DD8-70DD-4F25-097E-207BF3DBA42A}"/>
              </a:ext>
            </a:extLst>
          </p:cNvPr>
          <p:cNvSpPr txBox="1"/>
          <p:nvPr/>
        </p:nvSpPr>
        <p:spPr>
          <a:xfrm>
            <a:off x="536184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</p:spTree>
    <p:extLst>
      <p:ext uri="{BB962C8B-B14F-4D97-AF65-F5344CB8AC3E}">
        <p14:creationId xmlns:p14="http://schemas.microsoft.com/office/powerpoint/2010/main" val="40145811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02651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개선 요구사항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" name="zero5">
            <a:extLst>
              <a:ext uri="{FF2B5EF4-FFF2-40B4-BE49-F238E27FC236}">
                <a16:creationId xmlns:a16="http://schemas.microsoft.com/office/drawing/2014/main" id="{D49A8E2A-33D1-1675-6222-2F7B4C448A36}"/>
              </a:ext>
            </a:extLst>
          </p:cNvPr>
          <p:cNvSpPr txBox="1"/>
          <p:nvPr/>
        </p:nvSpPr>
        <p:spPr>
          <a:xfrm>
            <a:off x="536184" y="6138423"/>
            <a:ext cx="4704814" cy="21082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graphicFrame>
        <p:nvGraphicFramePr>
          <p:cNvPr id="11" name="shp2">
            <a:extLst>
              <a:ext uri="{FF2B5EF4-FFF2-40B4-BE49-F238E27FC236}">
                <a16:creationId xmlns:a16="http://schemas.microsoft.com/office/drawing/2014/main" id="{DA8F2DBE-A93F-48E0-8F28-4FB8CB8FC149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1751224"/>
          <a:ext cx="8762781" cy="4382153"/>
        </p:xfrm>
        <a:graphic>
          <a:graphicData uri="http://schemas.openxmlformats.org/drawingml/2006/table">
            <a:tbl>
              <a:tblPr/>
              <a:tblGrid>
                <a:gridCol w="63685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1698801416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298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개선 및 건의사항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노후시설 교체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6.8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주차공간 확대 요망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공영주차장 확대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6.8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냉난방 시설 확충 요망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냉난방 온도가 적절하지 않음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179570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헬스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운동기구 다양화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397084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샤워실 확장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4.2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 확장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공간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4591407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깨끗한 시설관리 필요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728389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환기시설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다양한 부대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편의시설 필요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2.1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970765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볼링 레인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6993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탈의실 확장 요망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6762552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3513C4AB-7590-4DCA-9601-D3AE3AD04D8F}"/>
              </a:ext>
            </a:extLst>
          </p:cNvPr>
          <p:cNvSpPr txBox="1"/>
          <p:nvPr/>
        </p:nvSpPr>
        <p:spPr>
          <a:xfrm>
            <a:off x="2128871" y="2975849"/>
            <a:ext cx="6224989" cy="87671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4600" b="1" spc="-60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교통약자이동지원센터사업</a:t>
            </a:r>
            <a:endParaRPr lang="ko-KR" altLang="en-US" sz="4600" b="1" spc="-60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4C76D544-118E-41B9-9B88-3C3ADFFF6D36}"/>
              </a:ext>
            </a:extLst>
          </p:cNvPr>
          <p:cNvGrpSpPr/>
          <p:nvPr/>
        </p:nvGrpSpPr>
        <p:grpSpPr>
          <a:xfrm>
            <a:off x="1073818" y="2815896"/>
            <a:ext cx="1324700" cy="1279854"/>
            <a:chOff x="1073818" y="2815896"/>
            <a:chExt cx="1324700" cy="1279854"/>
          </a:xfrm>
        </p:grpSpPr>
        <p:pic>
          <p:nvPicPr>
            <p:cNvPr id="7" name="그림 6">
              <a:extLst>
                <a:ext uri="{FF2B5EF4-FFF2-40B4-BE49-F238E27FC236}">
                  <a16:creationId xmlns:a16="http://schemas.microsoft.com/office/drawing/2014/main" id="{232DC452-7BE1-444A-BE7A-48D7B17FEBB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biLevel thresh="75000"/>
            </a:blip>
            <a:stretch>
              <a:fillRect/>
            </a:stretch>
          </p:blipFill>
          <p:spPr>
            <a:xfrm>
              <a:off x="1073818" y="2815896"/>
              <a:ext cx="1324700" cy="1279854"/>
            </a:xfrm>
            <a:prstGeom prst="rect">
              <a:avLst/>
            </a:prstGeom>
            <a:effectLst>
              <a:outerShdw blurRad="381000" dist="406400" dir="2700000" algn="tl" rotWithShape="0">
                <a:srgbClr val="495F77">
                  <a:alpha val="40000"/>
                </a:srgbClr>
              </a:outerShdw>
            </a:effectLst>
          </p:spPr>
        </p:pic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230390" y="2917933"/>
              <a:ext cx="768736" cy="8156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5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5</a:t>
              </a: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A903ED6B-060A-4308-BA20-A5249BDEBDAF}"/>
                </a:ext>
              </a:extLst>
            </p:cNvPr>
            <p:cNvGrpSpPr/>
            <p:nvPr/>
          </p:nvGrpSpPr>
          <p:grpSpPr>
            <a:xfrm>
              <a:off x="1174084" y="2912747"/>
              <a:ext cx="863025" cy="824925"/>
              <a:chOff x="1174084" y="2912747"/>
              <a:chExt cx="863025" cy="824925"/>
            </a:xfrm>
          </p:grpSpPr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DD849B05-4A9C-4B2B-B576-2A2F75F9B2E2}"/>
                  </a:ext>
                </a:extLst>
              </p:cNvPr>
              <p:cNvSpPr/>
              <p:nvPr/>
            </p:nvSpPr>
            <p:spPr>
              <a:xfrm>
                <a:off x="1188401" y="2928032"/>
                <a:ext cx="834391" cy="794354"/>
              </a:xfrm>
              <a:prstGeom prst="rect">
                <a:avLst/>
              </a:prstGeom>
              <a:noFill/>
              <a:ln w="9525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23" name="그룹 22">
                <a:extLst>
                  <a:ext uri="{FF2B5EF4-FFF2-40B4-BE49-F238E27FC236}">
                    <a16:creationId xmlns:a16="http://schemas.microsoft.com/office/drawing/2014/main" id="{2DA6FB5F-B490-4A87-AD22-E4A4D5E9FBFE}"/>
                  </a:ext>
                </a:extLst>
              </p:cNvPr>
              <p:cNvGrpSpPr/>
              <p:nvPr/>
            </p:nvGrpSpPr>
            <p:grpSpPr>
              <a:xfrm>
                <a:off x="1174084" y="2912747"/>
                <a:ext cx="863025" cy="824925"/>
                <a:chOff x="1174084" y="2912747"/>
                <a:chExt cx="863025" cy="824925"/>
              </a:xfrm>
            </p:grpSpPr>
            <p:grpSp>
              <p:nvGrpSpPr>
                <p:cNvPr id="5" name="그룹 4">
                  <a:extLst>
                    <a:ext uri="{FF2B5EF4-FFF2-40B4-BE49-F238E27FC236}">
                      <a16:creationId xmlns:a16="http://schemas.microsoft.com/office/drawing/2014/main" id="{7570A919-ABC9-4470-AC1B-FC70EC9BB1FB}"/>
                    </a:ext>
                  </a:extLst>
                </p:cNvPr>
                <p:cNvGrpSpPr/>
                <p:nvPr/>
              </p:nvGrpSpPr>
              <p:grpSpPr>
                <a:xfrm>
                  <a:off x="1174084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4" name="직사각형 3">
                    <a:extLst>
                      <a:ext uri="{FF2B5EF4-FFF2-40B4-BE49-F238E27FC236}">
                        <a16:creationId xmlns:a16="http://schemas.microsoft.com/office/drawing/2014/main" id="{5549BF90-A2C7-4BDA-A555-C10A73AA3F73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0" name="직사각형 9">
                    <a:extLst>
                      <a:ext uri="{FF2B5EF4-FFF2-40B4-BE49-F238E27FC236}">
                        <a16:creationId xmlns:a16="http://schemas.microsoft.com/office/drawing/2014/main" id="{1F1933B7-CFBB-4E18-A9BA-B12CC444CA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1" name="직사각형 10">
                    <a:extLst>
                      <a:ext uri="{FF2B5EF4-FFF2-40B4-BE49-F238E27FC236}">
                        <a16:creationId xmlns:a16="http://schemas.microsoft.com/office/drawing/2014/main" id="{94CBB9CD-3D58-4228-89E3-51C97788ECCF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3" name="그룹 12">
                  <a:extLst>
                    <a:ext uri="{FF2B5EF4-FFF2-40B4-BE49-F238E27FC236}">
                      <a16:creationId xmlns:a16="http://schemas.microsoft.com/office/drawing/2014/main" id="{96CF6581-7ACF-4F65-8C2B-F832A5A78518}"/>
                    </a:ext>
                  </a:extLst>
                </p:cNvPr>
                <p:cNvGrpSpPr/>
                <p:nvPr/>
              </p:nvGrpSpPr>
              <p:grpSpPr>
                <a:xfrm>
                  <a:off x="2002759" y="2912747"/>
                  <a:ext cx="34350" cy="824925"/>
                  <a:chOff x="1186784" y="2915922"/>
                  <a:chExt cx="34350" cy="824925"/>
                </a:xfrm>
              </p:grpSpPr>
              <p:sp>
                <p:nvSpPr>
                  <p:cNvPr id="14" name="직사각형 13">
                    <a:extLst>
                      <a:ext uri="{FF2B5EF4-FFF2-40B4-BE49-F238E27FC236}">
                        <a16:creationId xmlns:a16="http://schemas.microsoft.com/office/drawing/2014/main" id="{DAAB4B3C-63B3-44C1-9B1B-CB64609313AB}"/>
                      </a:ext>
                    </a:extLst>
                  </p:cNvPr>
                  <p:cNvSpPr/>
                  <p:nvPr/>
                </p:nvSpPr>
                <p:spPr>
                  <a:xfrm>
                    <a:off x="1186784" y="2915922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5" name="직사각형 14">
                    <a:extLst>
                      <a:ext uri="{FF2B5EF4-FFF2-40B4-BE49-F238E27FC236}">
                        <a16:creationId xmlns:a16="http://schemas.microsoft.com/office/drawing/2014/main" id="{9C15930F-2AC9-4320-B5A6-12A4849AFBDB}"/>
                      </a:ext>
                    </a:extLst>
                  </p:cNvPr>
                  <p:cNvSpPr/>
                  <p:nvPr/>
                </p:nvSpPr>
                <p:spPr>
                  <a:xfrm>
                    <a:off x="1186784" y="3311210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6" name="직사각형 15">
                    <a:extLst>
                      <a:ext uri="{FF2B5EF4-FFF2-40B4-BE49-F238E27FC236}">
                        <a16:creationId xmlns:a16="http://schemas.microsoft.com/office/drawing/2014/main" id="{1C80481F-43A1-478D-8A04-F7D38B945729}"/>
                      </a:ext>
                    </a:extLst>
                  </p:cNvPr>
                  <p:cNvSpPr/>
                  <p:nvPr/>
                </p:nvSpPr>
                <p:spPr>
                  <a:xfrm>
                    <a:off x="1186784" y="3706497"/>
                    <a:ext cx="34350" cy="3435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  <p:sp>
              <p:nvSpPr>
                <p:cNvPr id="19" name="직사각형 18">
                  <a:extLst>
                    <a:ext uri="{FF2B5EF4-FFF2-40B4-BE49-F238E27FC236}">
                      <a16:creationId xmlns:a16="http://schemas.microsoft.com/office/drawing/2014/main" id="{B9F26541-18FC-4BE9-AE99-705A2BA324AB}"/>
                    </a:ext>
                  </a:extLst>
                </p:cNvPr>
                <p:cNvSpPr/>
                <p:nvPr/>
              </p:nvSpPr>
              <p:spPr>
                <a:xfrm rot="16200000">
                  <a:off x="1588422" y="3703322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직사각형 21">
                  <a:extLst>
                    <a:ext uri="{FF2B5EF4-FFF2-40B4-BE49-F238E27FC236}">
                      <a16:creationId xmlns:a16="http://schemas.microsoft.com/office/drawing/2014/main" id="{046153CB-B577-4233-98D2-8790ED5E8641}"/>
                    </a:ext>
                  </a:extLst>
                </p:cNvPr>
                <p:cNvSpPr/>
                <p:nvPr/>
              </p:nvSpPr>
              <p:spPr>
                <a:xfrm rot="16200000">
                  <a:off x="1588422" y="2912747"/>
                  <a:ext cx="34350" cy="3435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1634810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28F838CE-EE6D-4809-A944-0F670D89195A}"/>
              </a:ext>
            </a:extLst>
          </p:cNvPr>
          <p:cNvSpPr txBox="1"/>
          <p:nvPr/>
        </p:nvSpPr>
        <p:spPr>
          <a:xfrm>
            <a:off x="3563813" y="2752547"/>
            <a:ext cx="5928530" cy="104727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5600" b="1" spc="-600" dirty="0">
                <a:ln w="3175">
                  <a:solidFill>
                    <a:schemeClr val="tx1">
                      <a:alpha val="0"/>
                    </a:scheme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사업 전체 결과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1355B192-F6D7-4835-B0D5-C2AB4414A514}"/>
              </a:ext>
            </a:extLst>
          </p:cNvPr>
          <p:cNvGrpSpPr/>
          <p:nvPr/>
        </p:nvGrpSpPr>
        <p:grpSpPr>
          <a:xfrm>
            <a:off x="1181099" y="2863653"/>
            <a:ext cx="1590675" cy="905268"/>
            <a:chOff x="1181099" y="2863653"/>
            <a:chExt cx="1590675" cy="905268"/>
          </a:xfrm>
        </p:grpSpPr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0C9CC50F-C482-483E-835B-A0C9B4E5406A}"/>
                </a:ext>
              </a:extLst>
            </p:cNvPr>
            <p:cNvSpPr/>
            <p:nvPr/>
          </p:nvSpPr>
          <p:spPr>
            <a:xfrm>
              <a:off x="1181099" y="2863653"/>
              <a:ext cx="1590675" cy="905268"/>
            </a:xfrm>
            <a:prstGeom prst="rect">
              <a:avLst/>
            </a:prstGeom>
            <a:solidFill>
              <a:srgbClr val="0F5BAA"/>
            </a:solidFill>
            <a:ln>
              <a:noFill/>
            </a:ln>
            <a:effectLst>
              <a:outerShdw blurRad="342900" dist="1524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027D623-7BD7-4810-9208-98B52E06B071}"/>
                </a:ext>
              </a:extLst>
            </p:cNvPr>
            <p:cNvSpPr txBox="1"/>
            <p:nvPr/>
          </p:nvSpPr>
          <p:spPr>
            <a:xfrm>
              <a:off x="1323644" y="2993122"/>
              <a:ext cx="1381784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spc="-50" dirty="0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HG꼬딕씨 80g" panose="02020603020101020101" pitchFamily="18" charset="-127"/>
                  <a:ea typeface="HG꼬딕씨 80g" panose="02020603020101020101" pitchFamily="18" charset="-127"/>
                </a:rPr>
                <a:t>5-1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966CF13-9366-4FC6-96D4-1509F6571DD0}"/>
              </a:ext>
            </a:extLst>
          </p:cNvPr>
          <p:cNvGrpSpPr/>
          <p:nvPr/>
        </p:nvGrpSpPr>
        <p:grpSpPr>
          <a:xfrm>
            <a:off x="2524122" y="1"/>
            <a:ext cx="496024" cy="6858000"/>
            <a:chOff x="5218392" y="3025563"/>
            <a:chExt cx="673083" cy="3832437"/>
          </a:xfrm>
        </p:grpSpPr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E399B1D2-D474-4DB1-A368-DB6E6406F041}"/>
                </a:ext>
              </a:extLst>
            </p:cNvPr>
            <p:cNvSpPr/>
            <p:nvPr/>
          </p:nvSpPr>
          <p:spPr>
            <a:xfrm>
              <a:off x="5556718" y="3025563"/>
              <a:ext cx="334757" cy="3832437"/>
            </a:xfrm>
            <a:prstGeom prst="rect">
              <a:avLst/>
            </a:prstGeom>
            <a:gradFill flip="none" rotWithShape="1">
              <a:gsLst>
                <a:gs pos="100000">
                  <a:srgbClr val="4472C4">
                    <a:lumMod val="5000"/>
                    <a:lumOff val="95000"/>
                    <a:alpha val="0"/>
                  </a:srgbClr>
                </a:gs>
                <a:gs pos="8000">
                  <a:sysClr val="windowText" lastClr="000000">
                    <a:alpha val="1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83185FCD-07D9-4B78-94F2-5B0C44D570FE}"/>
                </a:ext>
              </a:extLst>
            </p:cNvPr>
            <p:cNvSpPr/>
            <p:nvPr/>
          </p:nvSpPr>
          <p:spPr>
            <a:xfrm flipH="1">
              <a:off x="5218392" y="3025563"/>
              <a:ext cx="340133" cy="3832437"/>
            </a:xfrm>
            <a:prstGeom prst="rect">
              <a:avLst/>
            </a:prstGeom>
            <a:gradFill flip="none" rotWithShape="1">
              <a:gsLst>
                <a:gs pos="44000">
                  <a:srgbClr val="4472C4">
                    <a:lumMod val="5000"/>
                    <a:lumOff val="95000"/>
                    <a:alpha val="0"/>
                  </a:srgbClr>
                </a:gs>
                <a:gs pos="0">
                  <a:sysClr val="windowText" lastClr="000000">
                    <a:alpha val="30000"/>
                  </a:sys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50" charset="-127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153714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1. </a:t>
            </a:r>
            <a:r>
              <a:rPr lang="ko-KR" altLang="en-US" dirty="0"/>
              <a:t>응답자 특성 및 조사 내용</a:t>
            </a:r>
          </a:p>
        </p:txBody>
      </p:sp>
      <p:graphicFrame>
        <p:nvGraphicFramePr>
          <p:cNvPr id="7" name="shp1">
            <a:extLst>
              <a:ext uri="{FF2B5EF4-FFF2-40B4-BE49-F238E27FC236}">
                <a16:creationId xmlns:a16="http://schemas.microsoft.com/office/drawing/2014/main" id="{EF80CAE9-01FD-4137-B700-E4E1AD3CA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5112768"/>
              </p:ext>
            </p:extLst>
          </p:nvPr>
        </p:nvGraphicFramePr>
        <p:xfrm>
          <a:off x="571498" y="1295849"/>
          <a:ext cx="4210052" cy="4989061"/>
        </p:xfrm>
        <a:graphic>
          <a:graphicData uri="http://schemas.openxmlformats.org/drawingml/2006/table">
            <a:tbl>
              <a:tblPr/>
              <a:tblGrid>
                <a:gridCol w="7129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05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628775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</a:tblGrid>
              <a:tr h="301829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응답자 특성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사례수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</a:t>
                      </a:r>
                      <a:endParaRPr kumimoji="1" lang="ko-KR" altLang="en-US" sz="11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59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사업명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교통약자이동</a:t>
                      </a:r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/>
                      </a:r>
                      <a:b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</a:br>
                      <a:r>
                        <a:rPr lang="ko-KR" altLang="en-US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지원센터사업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590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성별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남성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여성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14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5904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연령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52077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8139716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283253"/>
                  </a:ext>
                </a:extLst>
              </a:tr>
              <a:tr h="5859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60</a:t>
                      </a:r>
                      <a:r>
                        <a:rPr lang="ko-KR" altLang="en-US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세 이상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05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0020311"/>
                  </a:ext>
                </a:extLst>
              </a:tr>
            </a:tbl>
          </a:graphicData>
        </a:graphic>
      </p:graphicFrame>
      <p:graphicFrame>
        <p:nvGraphicFramePr>
          <p:cNvPr id="10" name="shp2">
            <a:extLst>
              <a:ext uri="{FF2B5EF4-FFF2-40B4-BE49-F238E27FC236}">
                <a16:creationId xmlns:a16="http://schemas.microsoft.com/office/drawing/2014/main" id="{589D8EC4-E7DD-459C-B0C5-716A6AB246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733599"/>
              </p:ext>
            </p:extLst>
          </p:nvPr>
        </p:nvGraphicFramePr>
        <p:xfrm>
          <a:off x="3010275" y="1579932"/>
          <a:ext cx="1854199" cy="4704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shp3">
            <a:extLst>
              <a:ext uri="{FF2B5EF4-FFF2-40B4-BE49-F238E27FC236}">
                <a16:creationId xmlns:a16="http://schemas.microsoft.com/office/drawing/2014/main" id="{B4418A66-1D3C-AC06-020B-B21BBA5D31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3395292"/>
              </p:ext>
            </p:extLst>
          </p:nvPr>
        </p:nvGraphicFramePr>
        <p:xfrm>
          <a:off x="5124447" y="1295850"/>
          <a:ext cx="4210052" cy="5038793"/>
        </p:xfrm>
        <a:graphic>
          <a:graphicData uri="http://schemas.openxmlformats.org/drawingml/2006/table">
            <a:tbl>
              <a:tblPr/>
              <a:tblGrid>
                <a:gridCol w="533403">
                  <a:extLst>
                    <a:ext uri="{9D8B030D-6E8A-4147-A177-3AD203B41FA5}">
                      <a16:colId xmlns:a16="http://schemas.microsoft.com/office/drawing/2014/main" val="3938964596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518018796"/>
                    </a:ext>
                  </a:extLst>
                </a:gridCol>
                <a:gridCol w="3181349">
                  <a:extLst>
                    <a:ext uri="{9D8B030D-6E8A-4147-A177-3AD203B41FA5}">
                      <a16:colId xmlns:a16="http://schemas.microsoft.com/office/drawing/2014/main" val="1223932385"/>
                    </a:ext>
                  </a:extLst>
                </a:gridCol>
              </a:tblGrid>
              <a:tr h="24952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804959"/>
                  </a:ext>
                </a:extLst>
              </a:tr>
              <a:tr h="24944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 차량은 이용하기 편리하다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6976167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 차량은 승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·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하차가 편하다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5441627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 차량은 깨끗하고 관리가 잘 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8855566"/>
                  </a:ext>
                </a:extLst>
              </a:tr>
              <a:tr h="24944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교통약자이동지원센터의 이용절차 안내가 잘 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1942667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교통약자이동지원센터운영에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대한 건의사항을 해결하는 절차가 잘 갖춰져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220139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친절하다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1347610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 업무들을 직원들이 신속하게 처리한다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7886766"/>
                  </a:ext>
                </a:extLst>
              </a:tr>
              <a:tr h="249449"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
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교통약자이동지원센터는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이용자의 편의를 위해 노력을 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710781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교통약자이동지원센터의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 요금은 적정하다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0442535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교통약자이동지원센터는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설치목적에 맞게 운영되고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992506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교통약자이동지원센터와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관련된 전반적인 업무과정을 신뢰할 수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671125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이용자 건의사항을 최소화하기 위해 노력한다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5618535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업무에 대해 잘 알고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6575694"/>
                  </a:ext>
                </a:extLst>
              </a:tr>
              <a:tr h="24944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교통약자이동지원센터는 교통약자들을 위해 필요한 시설이다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6604027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사업은 교통약자의 권익을 증진시킨다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3272450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차량을 앞으로도 이용할 생각이다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654350"/>
                  </a:ext>
                </a:extLst>
              </a:tr>
              <a:tr h="24944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전반적
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향상적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교통약자이동지원센터의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서비스는 나아지고 있다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1098129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상대적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교통약자이동지원센터의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서비스가 기대했던 것에 비해 만족스럽다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6319548"/>
                  </a:ext>
                </a:extLst>
              </a:tr>
              <a:tr h="24944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절대적</a:t>
                      </a:r>
                      <a:r>
                        <a:rPr lang="en-US" altLang="ko-KR" sz="900" b="0" i="0" u="none" strike="noStrike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교통약자이동지원센터의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서비스에 대해 전반적으로 만족한다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080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00673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126160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2. </a:t>
            </a:r>
            <a:r>
              <a:rPr lang="ko-KR" altLang="en-US" dirty="0"/>
              <a:t>조사 결과 요약</a:t>
            </a:r>
          </a:p>
        </p:txBody>
      </p:sp>
      <p:sp>
        <p:nvSpPr>
          <p:cNvPr id="50" name="shp1">
            <a:extLst>
              <a:ext uri="{FF2B5EF4-FFF2-40B4-BE49-F238E27FC236}">
                <a16:creationId xmlns:a16="http://schemas.microsoft.com/office/drawing/2014/main" id="{7B41BFCB-8939-4820-8BA1-97086B69D179}"/>
              </a:ext>
            </a:extLst>
          </p:cNvPr>
          <p:cNvSpPr/>
          <p:nvPr/>
        </p:nvSpPr>
        <p:spPr>
          <a:xfrm>
            <a:off x="57149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교통약자이동지원센터사업의 종합만족도는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83.7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점</a:t>
            </a:r>
            <a:endParaRPr lang="ko-KR" altLang="en-US" sz="1450" spc="-3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2" name="zero2">
            <a:extLst>
              <a:ext uri="{FF2B5EF4-FFF2-40B4-BE49-F238E27FC236}">
                <a16:creationId xmlns:a16="http://schemas.microsoft.com/office/drawing/2014/main" id="{75ABC1DD-8164-40E7-91FA-87503CEF615F}"/>
              </a:ext>
            </a:extLst>
          </p:cNvPr>
          <p:cNvSpPr/>
          <p:nvPr/>
        </p:nvSpPr>
        <p:spPr>
          <a:xfrm>
            <a:off x="63576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7" name="shp2">
            <a:extLst>
              <a:ext uri="{FF2B5EF4-FFF2-40B4-BE49-F238E27FC236}">
                <a16:creationId xmlns:a16="http://schemas.microsoft.com/office/drawing/2014/main" id="{C6EBE892-6D84-40A4-A603-085D0D87B6DE}"/>
              </a:ext>
            </a:extLst>
          </p:cNvPr>
          <p:cNvSpPr/>
          <p:nvPr/>
        </p:nvSpPr>
        <p:spPr>
          <a:xfrm>
            <a:off x="5052059" y="1265710"/>
            <a:ext cx="4292154" cy="322106"/>
          </a:xfrm>
          <a:prstGeom prst="roundRect">
            <a:avLst>
              <a:gd name="adj" fmla="val 26742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강점요소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지속성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/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약점 요소 </a:t>
            </a:r>
            <a:r>
              <a:rPr lang="en-US" altLang="ko-KR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: </a:t>
            </a:r>
            <a:r>
              <a:rPr lang="ko-KR" altLang="en-US" sz="145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상대적</a:t>
            </a:r>
          </a:p>
        </p:txBody>
      </p:sp>
      <p:sp>
        <p:nvSpPr>
          <p:cNvPr id="68" name="zero4">
            <a:extLst>
              <a:ext uri="{FF2B5EF4-FFF2-40B4-BE49-F238E27FC236}">
                <a16:creationId xmlns:a16="http://schemas.microsoft.com/office/drawing/2014/main" id="{74B88198-3166-4B42-B19D-5764AF91C5FA}"/>
              </a:ext>
            </a:extLst>
          </p:cNvPr>
          <p:cNvSpPr/>
          <p:nvPr/>
        </p:nvSpPr>
        <p:spPr>
          <a:xfrm>
            <a:off x="5116325" y="1326976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endParaRPr lang="ko-KR" altLang="en-US" sz="1050" spc="-3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72" name="shp3">
            <a:extLst>
              <a:ext uri="{FF2B5EF4-FFF2-40B4-BE49-F238E27FC236}">
                <a16:creationId xmlns:a16="http://schemas.microsoft.com/office/drawing/2014/main" id="{E42F1161-EA0B-43C6-93EE-83693A7507B0}"/>
              </a:ext>
            </a:extLst>
          </p:cNvPr>
          <p:cNvGraphicFramePr/>
          <p:nvPr/>
        </p:nvGraphicFramePr>
        <p:xfrm>
          <a:off x="571500" y="1926490"/>
          <a:ext cx="4292152" cy="1354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3" name="zero6">
            <a:extLst>
              <a:ext uri="{FF2B5EF4-FFF2-40B4-BE49-F238E27FC236}">
                <a16:creationId xmlns:a16="http://schemas.microsoft.com/office/drawing/2014/main" id="{DE141008-FE3D-4605-B208-2BEC4B0FCA0C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3144520"/>
          <a:ext cx="4292154" cy="3914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5359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029241901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715359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환경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과정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결과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</a:t>
                      </a:r>
                      <a:endParaRPr kumimoji="1" lang="en-US" altLang="ko-KR" sz="9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  <a:p>
                      <a:pPr marL="0" algn="ctr" defTabSz="914400" rtl="0" eaLnBrk="1" latinLnBrk="1" hangingPunct="1">
                        <a:lnSpc>
                          <a:spcPct val="112000"/>
                        </a:lnSpc>
                      </a:pPr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</a:tbl>
          </a:graphicData>
        </a:graphic>
      </p:graphicFrame>
      <p:graphicFrame>
        <p:nvGraphicFramePr>
          <p:cNvPr id="84" name="shp4">
            <a:extLst>
              <a:ext uri="{FF2B5EF4-FFF2-40B4-BE49-F238E27FC236}">
                <a16:creationId xmlns:a16="http://schemas.microsoft.com/office/drawing/2014/main" id="{6F525149-4A03-4D9B-94EF-59A8702A476B}"/>
              </a:ext>
            </a:extLst>
          </p:cNvPr>
          <p:cNvGraphicFramePr/>
          <p:nvPr/>
        </p:nvGraphicFramePr>
        <p:xfrm>
          <a:off x="5262281" y="1928813"/>
          <a:ext cx="4070627" cy="1329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85" name="zero8">
            <a:extLst>
              <a:ext uri="{FF2B5EF4-FFF2-40B4-BE49-F238E27FC236}">
                <a16:creationId xmlns:a16="http://schemas.microsoft.com/office/drawing/2014/main" id="{FD821FB6-F002-4405-8764-4A37F10973B3}"/>
              </a:ext>
            </a:extLst>
          </p:cNvPr>
          <p:cNvCxnSpPr/>
          <p:nvPr/>
        </p:nvCxnSpPr>
        <p:spPr>
          <a:xfrm>
            <a:off x="5262283" y="3143613"/>
            <a:ext cx="408790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6" name="zero9">
            <a:extLst>
              <a:ext uri="{FF2B5EF4-FFF2-40B4-BE49-F238E27FC236}">
                <a16:creationId xmlns:a16="http://schemas.microsoft.com/office/drawing/2014/main" id="{46033A8A-49CF-4B02-A223-37E1CD7F2135}"/>
              </a:ext>
            </a:extLst>
          </p:cNvPr>
          <p:cNvGraphicFramePr>
            <a:graphicFrameLocks noGrp="1"/>
          </p:cNvGraphicFramePr>
          <p:nvPr/>
        </p:nvGraphicFramePr>
        <p:xfrm>
          <a:off x="5262284" y="3141980"/>
          <a:ext cx="4070625" cy="396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1375">
                  <a:extLst>
                    <a:ext uri="{9D8B030D-6E8A-4147-A177-3AD203B41FA5}">
                      <a16:colId xmlns:a16="http://schemas.microsoft.com/office/drawing/2014/main" val="110605092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9406897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68097187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4298063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197282154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27571925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682863395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378876081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32614911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472232528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236822256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3887267097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985323230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2200121989"/>
                    </a:ext>
                  </a:extLst>
                </a:gridCol>
                <a:gridCol w="271375">
                  <a:extLst>
                    <a:ext uri="{9D8B030D-6E8A-4147-A177-3AD203B41FA5}">
                      <a16:colId xmlns:a16="http://schemas.microsoft.com/office/drawing/2014/main" val="1854664697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932896"/>
                  </a:ext>
                </a:extLst>
              </a:tr>
              <a:tr h="121957"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7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kumimoji="1" lang="ko-KR" altLang="en-US" sz="7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177295"/>
                  </a:ext>
                </a:extLst>
              </a:tr>
            </a:tbl>
          </a:graphicData>
        </a:graphic>
      </p:graphicFrame>
      <p:cxnSp>
        <p:nvCxnSpPr>
          <p:cNvPr id="90" name="zero10">
            <a:extLst>
              <a:ext uri="{FF2B5EF4-FFF2-40B4-BE49-F238E27FC236}">
                <a16:creationId xmlns:a16="http://schemas.microsoft.com/office/drawing/2014/main" id="{AC6189BC-63EE-4171-9D46-0EE1BEDB2B22}"/>
              </a:ext>
            </a:extLst>
          </p:cNvPr>
          <p:cNvCxnSpPr>
            <a:cxnSpLocks/>
          </p:cNvCxnSpPr>
          <p:nvPr/>
        </p:nvCxnSpPr>
        <p:spPr>
          <a:xfrm>
            <a:off x="8513348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zero11">
            <a:extLst>
              <a:ext uri="{FF2B5EF4-FFF2-40B4-BE49-F238E27FC236}">
                <a16:creationId xmlns:a16="http://schemas.microsoft.com/office/drawing/2014/main" id="{C8270FDC-7F01-4DF6-8FBF-A571322F429F}"/>
              </a:ext>
            </a:extLst>
          </p:cNvPr>
          <p:cNvCxnSpPr>
            <a:cxnSpLocks/>
          </p:cNvCxnSpPr>
          <p:nvPr/>
        </p:nvCxnSpPr>
        <p:spPr>
          <a:xfrm>
            <a:off x="7702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zero12">
            <a:extLst>
              <a:ext uri="{FF2B5EF4-FFF2-40B4-BE49-F238E27FC236}">
                <a16:creationId xmlns:a16="http://schemas.microsoft.com/office/drawing/2014/main" id="{6FFF9D18-D9A2-4F65-B3E6-A02A1361D3E8}"/>
              </a:ext>
            </a:extLst>
          </p:cNvPr>
          <p:cNvCxnSpPr>
            <a:cxnSpLocks/>
          </p:cNvCxnSpPr>
          <p:nvPr/>
        </p:nvCxnSpPr>
        <p:spPr>
          <a:xfrm>
            <a:off x="6887743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zero13">
            <a:extLst>
              <a:ext uri="{FF2B5EF4-FFF2-40B4-BE49-F238E27FC236}">
                <a16:creationId xmlns:a16="http://schemas.microsoft.com/office/drawing/2014/main" id="{B4C7EC24-C187-41A1-91E6-EBB91DF6CF1D}"/>
              </a:ext>
            </a:extLst>
          </p:cNvPr>
          <p:cNvCxnSpPr>
            <a:cxnSpLocks/>
          </p:cNvCxnSpPr>
          <p:nvPr/>
        </p:nvCxnSpPr>
        <p:spPr>
          <a:xfrm>
            <a:off x="6078127" y="1778265"/>
            <a:ext cx="0" cy="15578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hp5">
            <a:extLst>
              <a:ext uri="{FF2B5EF4-FFF2-40B4-BE49-F238E27FC236}">
                <a16:creationId xmlns:a16="http://schemas.microsoft.com/office/drawing/2014/main" id="{C3568986-8B93-ECFF-AAA5-0A9DDB2B1C81}"/>
              </a:ext>
            </a:extLst>
          </p:cNvPr>
          <p:cNvSpPr/>
          <p:nvPr/>
        </p:nvSpPr>
        <p:spPr>
          <a:xfrm>
            <a:off x="571499" y="3798598"/>
            <a:ext cx="8772714" cy="322106"/>
          </a:xfrm>
          <a:prstGeom prst="roundRect">
            <a:avLst>
              <a:gd name="adj" fmla="val 26742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교통약자이동지원센터사업은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 </a:t>
            </a:r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대응성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1, 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편의성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1, </a:t>
            </a:r>
            <a:r>
              <a:rPr lang="ko-KR" altLang="en-US" sz="1450" spc="-30" dirty="0" err="1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충족성</a:t>
            </a:r>
            <a:r>
              <a:rPr lang="en-US" altLang="ko-KR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450" spc="-3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에 대한 우선 개선 노력 필요</a:t>
            </a:r>
          </a:p>
        </p:txBody>
      </p:sp>
      <p:sp>
        <p:nvSpPr>
          <p:cNvPr id="5" name="zero15">
            <a:extLst>
              <a:ext uri="{FF2B5EF4-FFF2-40B4-BE49-F238E27FC236}">
                <a16:creationId xmlns:a16="http://schemas.microsoft.com/office/drawing/2014/main" id="{C8032B2E-C925-DBC2-477C-DEE750C82AF2}"/>
              </a:ext>
            </a:extLst>
          </p:cNvPr>
          <p:cNvSpPr/>
          <p:nvPr/>
        </p:nvSpPr>
        <p:spPr>
          <a:xfrm>
            <a:off x="635765" y="3859864"/>
            <a:ext cx="177036" cy="199575"/>
          </a:xfrm>
          <a:prstGeom prst="roundRect">
            <a:avLst>
              <a:gd name="adj" fmla="val 23569"/>
            </a:avLst>
          </a:prstGeom>
          <a:solidFill>
            <a:schemeClr val="bg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50" spc="-3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3</a:t>
            </a:r>
            <a:endParaRPr lang="ko-KR" altLang="en-US" sz="1050" spc="-3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5" name="zero17">
            <a:extLst>
              <a:ext uri="{FF2B5EF4-FFF2-40B4-BE49-F238E27FC236}">
                <a16:creationId xmlns:a16="http://schemas.microsoft.com/office/drawing/2014/main" id="{8527198E-A776-EF02-F22E-0F4A5635E76B}"/>
              </a:ext>
            </a:extLst>
          </p:cNvPr>
          <p:cNvSpPr/>
          <p:nvPr/>
        </p:nvSpPr>
        <p:spPr>
          <a:xfrm>
            <a:off x="5487136" y="4626163"/>
            <a:ext cx="3857077" cy="1658749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E2E2E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shp7">
            <a:extLst>
              <a:ext uri="{FF2B5EF4-FFF2-40B4-BE49-F238E27FC236}">
                <a16:creationId xmlns:a16="http://schemas.microsoft.com/office/drawing/2014/main" id="{122FCE48-2D64-FD30-9A02-D3AF782DECAD}"/>
              </a:ext>
            </a:extLst>
          </p:cNvPr>
          <p:cNvSpPr/>
          <p:nvPr/>
        </p:nvSpPr>
        <p:spPr>
          <a:xfrm flipH="1">
            <a:off x="6020075" y="4768273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대응성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  <a:endParaRPr lang="ko-KR" altLang="en-US" sz="1050" b="1" spc="-50" dirty="0">
              <a:ln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8" name="zero19">
            <a:extLst>
              <a:ext uri="{FF2B5EF4-FFF2-40B4-BE49-F238E27FC236}">
                <a16:creationId xmlns:a16="http://schemas.microsoft.com/office/drawing/2014/main" id="{52BE43FC-EE29-F4FE-2884-777AEE70C068}"/>
              </a:ext>
            </a:extLst>
          </p:cNvPr>
          <p:cNvSpPr/>
          <p:nvPr/>
        </p:nvSpPr>
        <p:spPr>
          <a:xfrm flipH="1">
            <a:off x="5572403" y="4774933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19" name="zero20">
            <a:extLst>
              <a:ext uri="{FF2B5EF4-FFF2-40B4-BE49-F238E27FC236}">
                <a16:creationId xmlns:a16="http://schemas.microsoft.com/office/drawing/2014/main" id="{D8C43D38-A67F-0B97-4B49-80E6BB45F8CB}"/>
              </a:ext>
            </a:extLst>
          </p:cNvPr>
          <p:cNvSpPr txBox="1"/>
          <p:nvPr/>
        </p:nvSpPr>
        <p:spPr>
          <a:xfrm>
            <a:off x="5607503" y="4782238"/>
            <a:ext cx="473206" cy="31641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0" name="shp9">
            <a:extLst>
              <a:ext uri="{FF2B5EF4-FFF2-40B4-BE49-F238E27FC236}">
                <a16:creationId xmlns:a16="http://schemas.microsoft.com/office/drawing/2014/main" id="{061AB992-ACC9-5E8F-3A23-1AC2B483045C}"/>
              </a:ext>
            </a:extLst>
          </p:cNvPr>
          <p:cNvSpPr/>
          <p:nvPr/>
        </p:nvSpPr>
        <p:spPr>
          <a:xfrm flipH="1">
            <a:off x="6020075" y="5286695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편의성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  <a:endParaRPr lang="en-US" altLang="ko-KR" sz="1050" b="1" spc="-50" dirty="0">
              <a:ln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2" name="zero22">
            <a:extLst>
              <a:ext uri="{FF2B5EF4-FFF2-40B4-BE49-F238E27FC236}">
                <a16:creationId xmlns:a16="http://schemas.microsoft.com/office/drawing/2014/main" id="{DD13A18F-20EE-A78A-0597-ACC9862336EC}"/>
              </a:ext>
            </a:extLst>
          </p:cNvPr>
          <p:cNvSpPr/>
          <p:nvPr/>
        </p:nvSpPr>
        <p:spPr>
          <a:xfrm flipH="1">
            <a:off x="5572403" y="5293355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23">
            <a:extLst>
              <a:ext uri="{FF2B5EF4-FFF2-40B4-BE49-F238E27FC236}">
                <a16:creationId xmlns:a16="http://schemas.microsoft.com/office/drawing/2014/main" id="{CD28FD24-1223-F4D6-B2E0-90B48B5FE1E1}"/>
              </a:ext>
            </a:extLst>
          </p:cNvPr>
          <p:cNvSpPr txBox="1"/>
          <p:nvPr/>
        </p:nvSpPr>
        <p:spPr>
          <a:xfrm>
            <a:off x="5607503" y="5328063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4" name="shp11">
            <a:extLst>
              <a:ext uri="{FF2B5EF4-FFF2-40B4-BE49-F238E27FC236}">
                <a16:creationId xmlns:a16="http://schemas.microsoft.com/office/drawing/2014/main" id="{B716C21A-3EF9-C69C-6FE7-A96494D142CF}"/>
              </a:ext>
            </a:extLst>
          </p:cNvPr>
          <p:cNvSpPr/>
          <p:nvPr/>
        </p:nvSpPr>
        <p:spPr>
          <a:xfrm flipH="1">
            <a:off x="6020075" y="5805118"/>
            <a:ext cx="3231874" cy="337678"/>
          </a:xfrm>
          <a:prstGeom prst="roundRect">
            <a:avLst>
              <a:gd name="adj" fmla="val 12763"/>
            </a:avLst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180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defTabSz="457200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충족성</a:t>
            </a:r>
            <a:r>
              <a:rPr lang="en-US" altLang="ko-KR" sz="1050" b="1" spc="-50">
                <a:ln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1</a:t>
            </a:r>
          </a:p>
        </p:txBody>
      </p:sp>
      <p:sp>
        <p:nvSpPr>
          <p:cNvPr id="26" name="zero25">
            <a:extLst>
              <a:ext uri="{FF2B5EF4-FFF2-40B4-BE49-F238E27FC236}">
                <a16:creationId xmlns:a16="http://schemas.microsoft.com/office/drawing/2014/main" id="{59A453EB-CA4F-3783-62AF-F1C2B3DABBAC}"/>
              </a:ext>
            </a:extLst>
          </p:cNvPr>
          <p:cNvSpPr/>
          <p:nvPr/>
        </p:nvSpPr>
        <p:spPr>
          <a:xfrm flipH="1">
            <a:off x="5572403" y="5811778"/>
            <a:ext cx="543405" cy="331024"/>
          </a:xfrm>
          <a:prstGeom prst="roundRect">
            <a:avLst>
              <a:gd name="adj" fmla="val 19320"/>
            </a:avLst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>
            <a:outerShdw blurRad="50800" dist="38100" dir="5400000" algn="t" rotWithShape="0">
              <a:schemeClr val="tx1">
                <a:alpha val="30000"/>
              </a:schemeClr>
            </a:outerShdw>
          </a:effectLst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125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0F5BAA"/>
              </a:solidFill>
              <a:latin typeface="Times New Roman"/>
              <a:ea typeface="맑은 고딕"/>
            </a:endParaRPr>
          </a:p>
        </p:txBody>
      </p:sp>
      <p:sp>
        <p:nvSpPr>
          <p:cNvPr id="27" name="zero26">
            <a:extLst>
              <a:ext uri="{FF2B5EF4-FFF2-40B4-BE49-F238E27FC236}">
                <a16:creationId xmlns:a16="http://schemas.microsoft.com/office/drawing/2014/main" id="{344B6849-FF9E-ED85-220D-3DEB3DAAA1ED}"/>
              </a:ext>
            </a:extLst>
          </p:cNvPr>
          <p:cNvSpPr txBox="1"/>
          <p:nvPr/>
        </p:nvSpPr>
        <p:spPr>
          <a:xfrm>
            <a:off x="5607503" y="5846486"/>
            <a:ext cx="473206" cy="2616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altLang="ko-KR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100" b="1" spc="-10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28" name="zero27">
            <a:extLst>
              <a:ext uri="{FF2B5EF4-FFF2-40B4-BE49-F238E27FC236}">
                <a16:creationId xmlns:a16="http://schemas.microsoft.com/office/drawing/2014/main" id="{9691F416-6BCA-4EA2-4136-AC7BCCBC6728}"/>
              </a:ext>
            </a:extLst>
          </p:cNvPr>
          <p:cNvSpPr>
            <a:spLocks/>
          </p:cNvSpPr>
          <p:nvPr/>
        </p:nvSpPr>
        <p:spPr bwMode="auto">
          <a:xfrm rot="5400000">
            <a:off x="4829049" y="5203043"/>
            <a:ext cx="574195" cy="504990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50000"/>
                  <a:lumOff val="5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9" name="shp8">
            <a:extLst>
              <a:ext uri="{FF2B5EF4-FFF2-40B4-BE49-F238E27FC236}">
                <a16:creationId xmlns:a16="http://schemas.microsoft.com/office/drawing/2014/main" id="{B34DECE2-08FE-85B0-9CD7-466C5BEC3677}"/>
              </a:ext>
            </a:extLst>
          </p:cNvPr>
          <p:cNvSpPr txBox="1"/>
          <p:nvPr/>
        </p:nvSpPr>
        <p:spPr>
          <a:xfrm>
            <a:off x="6778324" y="4766888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교통약자이동지원센터운영에 대한 건의사항을 해결하는 절차가 잘 갖춰져 있다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0" name="shp10">
            <a:extLst>
              <a:ext uri="{FF2B5EF4-FFF2-40B4-BE49-F238E27FC236}">
                <a16:creationId xmlns:a16="http://schemas.microsoft.com/office/drawing/2014/main" id="{F713BA93-8F1B-2191-33FA-850F00279CE9}"/>
              </a:ext>
            </a:extLst>
          </p:cNvPr>
          <p:cNvSpPr txBox="1"/>
          <p:nvPr/>
        </p:nvSpPr>
        <p:spPr>
          <a:xfrm>
            <a:off x="6778324" y="5288384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pPr marL="0" algn="l" defTabSz="914400" rtl="0" eaLnBrk="1" fontAlgn="ctr" latinLnBrk="1" hangingPunct="1"/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교통약자이동지원 차량은 이용하기 편리하다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1" name="shp12">
            <a:extLst>
              <a:ext uri="{FF2B5EF4-FFF2-40B4-BE49-F238E27FC236}">
                <a16:creationId xmlns:a16="http://schemas.microsoft.com/office/drawing/2014/main" id="{906AB8AC-A962-55CD-B202-BAB9DB18F800}"/>
              </a:ext>
            </a:extLst>
          </p:cNvPr>
          <p:cNvSpPr txBox="1"/>
          <p:nvPr/>
        </p:nvSpPr>
        <p:spPr>
          <a:xfrm>
            <a:off x="6778324" y="5813590"/>
            <a:ext cx="2484740" cy="330259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r>
              <a:rPr lang="ko-KR" altLang="en-US" sz="1000" spc="-70">
                <a:ln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교통약자이동지원센터 직원들은 이용자 건의사항을 최소화하기 위해 노력한다</a:t>
            </a:r>
            <a:endParaRPr lang="ko-KR" altLang="en-US" sz="1000" spc="-70" dirty="0">
              <a:ln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7" name="zero32">
            <a:extLst>
              <a:ext uri="{FF2B5EF4-FFF2-40B4-BE49-F238E27FC236}">
                <a16:creationId xmlns:a16="http://schemas.microsoft.com/office/drawing/2014/main" id="{E3E8FE64-B7D1-F03C-1FDE-75A03E89CA42}"/>
              </a:ext>
            </a:extLst>
          </p:cNvPr>
          <p:cNvSpPr/>
          <p:nvPr/>
        </p:nvSpPr>
        <p:spPr>
          <a:xfrm>
            <a:off x="2725527" y="4328830"/>
            <a:ext cx="1093998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 </a:t>
            </a:r>
            <a:r>
              <a:rPr lang="en-US" altLang="ko-KR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(IPA)</a:t>
            </a:r>
          </a:p>
        </p:txBody>
      </p:sp>
      <p:sp>
        <p:nvSpPr>
          <p:cNvPr id="11" name="zero33">
            <a:extLst>
              <a:ext uri="{FF2B5EF4-FFF2-40B4-BE49-F238E27FC236}">
                <a16:creationId xmlns:a16="http://schemas.microsoft.com/office/drawing/2014/main" id="{1847F509-960F-E706-ABB4-958707BED981}"/>
              </a:ext>
            </a:extLst>
          </p:cNvPr>
          <p:cNvSpPr/>
          <p:nvPr/>
        </p:nvSpPr>
        <p:spPr>
          <a:xfrm>
            <a:off x="3860761" y="4328830"/>
            <a:ext cx="1002891" cy="238408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효과 높은 항목</a:t>
            </a:r>
          </a:p>
        </p:txBody>
      </p:sp>
      <p:cxnSp>
        <p:nvCxnSpPr>
          <p:cNvPr id="13" name="zero34">
            <a:extLst>
              <a:ext uri="{FF2B5EF4-FFF2-40B4-BE49-F238E27FC236}">
                <a16:creationId xmlns:a16="http://schemas.microsoft.com/office/drawing/2014/main" id="{C44434D6-4130-43F6-8368-B0376A730645}"/>
              </a:ext>
            </a:extLst>
          </p:cNvPr>
          <p:cNvCxnSpPr/>
          <p:nvPr/>
        </p:nvCxnSpPr>
        <p:spPr>
          <a:xfrm>
            <a:off x="6757037" y="4825897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zero35">
            <a:extLst>
              <a:ext uri="{FF2B5EF4-FFF2-40B4-BE49-F238E27FC236}">
                <a16:creationId xmlns:a16="http://schemas.microsoft.com/office/drawing/2014/main" id="{71FEAD20-5DB8-487F-891E-D0A6A4F87A85}"/>
              </a:ext>
            </a:extLst>
          </p:cNvPr>
          <p:cNvCxnSpPr/>
          <p:nvPr/>
        </p:nvCxnSpPr>
        <p:spPr>
          <a:xfrm>
            <a:off x="6757037" y="5344319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zero36">
            <a:extLst>
              <a:ext uri="{FF2B5EF4-FFF2-40B4-BE49-F238E27FC236}">
                <a16:creationId xmlns:a16="http://schemas.microsoft.com/office/drawing/2014/main" id="{A983235B-16F0-430D-A0D8-CE6CD8B20176}"/>
              </a:ext>
            </a:extLst>
          </p:cNvPr>
          <p:cNvCxnSpPr/>
          <p:nvPr/>
        </p:nvCxnSpPr>
        <p:spPr>
          <a:xfrm>
            <a:off x="6757037" y="5862742"/>
            <a:ext cx="0" cy="222431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pyMax">
            <a:extLst>
              <a:ext uri="{FF2B5EF4-FFF2-40B4-BE49-F238E27FC236}">
                <a16:creationId xmlns:a16="http://schemas.microsoft.com/office/drawing/2014/main" id="{54D90E56-3B1B-85BF-CCDA-67CD88B12368}"/>
              </a:ext>
            </a:extLst>
          </p:cNvPr>
          <p:cNvSpPr/>
          <p:nvPr/>
        </p:nvSpPr>
        <p:spPr>
          <a:xfrm>
            <a:off x="3655830" y="1930858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6" name="copyMin">
            <a:extLst>
              <a:ext uri="{FF2B5EF4-FFF2-40B4-BE49-F238E27FC236}">
                <a16:creationId xmlns:a16="http://schemas.microsoft.com/office/drawing/2014/main" id="{7F0F0B33-FDD0-D948-8FA5-344F26909637}"/>
              </a:ext>
            </a:extLst>
          </p:cNvPr>
          <p:cNvSpPr/>
          <p:nvPr/>
        </p:nvSpPr>
        <p:spPr>
          <a:xfrm>
            <a:off x="4371189" y="2180627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8" name="copyMax">
            <a:extLst>
              <a:ext uri="{FF2B5EF4-FFF2-40B4-BE49-F238E27FC236}">
                <a16:creationId xmlns:a16="http://schemas.microsoft.com/office/drawing/2014/main" id="{0703A982-1129-7E0B-7DBA-0AB423138769}"/>
              </a:ext>
            </a:extLst>
          </p:cNvPr>
          <p:cNvSpPr/>
          <p:nvPr/>
        </p:nvSpPr>
        <p:spPr>
          <a:xfrm>
            <a:off x="8248311" y="1807664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E03C8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E03C82">
                      <a:alpha val="0"/>
                    </a:srgbClr>
                  </a:solidFill>
                </a:ln>
                <a:solidFill>
                  <a:srgbClr val="E03C82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Max</a:t>
            </a:r>
            <a:endParaRPr lang="ko-KR" altLang="en-US" sz="700" dirty="0">
              <a:ln w="3175">
                <a:solidFill>
                  <a:srgbClr val="E03C82">
                    <a:alpha val="0"/>
                  </a:srgbClr>
                </a:solidFill>
              </a:ln>
              <a:solidFill>
                <a:srgbClr val="E03C82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sp>
        <p:nvSpPr>
          <p:cNvPr id="10" name="copyMin">
            <a:extLst>
              <a:ext uri="{FF2B5EF4-FFF2-40B4-BE49-F238E27FC236}">
                <a16:creationId xmlns:a16="http://schemas.microsoft.com/office/drawing/2014/main" id="{07F9F300-2E2B-92F8-0834-3148464B586C}"/>
              </a:ext>
            </a:extLst>
          </p:cNvPr>
          <p:cNvSpPr/>
          <p:nvPr/>
        </p:nvSpPr>
        <p:spPr>
          <a:xfrm>
            <a:off x="8791062" y="2166674"/>
            <a:ext cx="260349" cy="167072"/>
          </a:xfrm>
          <a:prstGeom prst="roundRect">
            <a:avLst/>
          </a:prstGeom>
          <a:solidFill>
            <a:schemeClr val="bg1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dirty="0">
                <a:ln w="3175">
                  <a:solidFill>
                    <a:srgbClr val="262626">
                      <a:alpha val="0"/>
                    </a:srgbClr>
                  </a:solidFill>
                </a:ln>
                <a:solidFill>
                  <a:srgbClr val="262626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Min</a:t>
            </a:r>
            <a:endParaRPr lang="ko-KR" altLang="en-US" sz="700" dirty="0">
              <a:ln w="3175">
                <a:solidFill>
                  <a:srgbClr val="262626">
                    <a:alpha val="0"/>
                  </a:srgbClr>
                </a:solidFill>
              </a:ln>
              <a:solidFill>
                <a:srgbClr val="262626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</p:txBody>
      </p:sp>
      <p:graphicFrame>
        <p:nvGraphicFramePr>
          <p:cNvPr id="14" name="shp6">
            <a:extLst>
              <a:ext uri="{FF2B5EF4-FFF2-40B4-BE49-F238E27FC236}">
                <a16:creationId xmlns:a16="http://schemas.microsoft.com/office/drawing/2014/main" id="{76765B42-A774-940E-A431-B145DDF270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3778579"/>
              </p:ext>
            </p:extLst>
          </p:nvPr>
        </p:nvGraphicFramePr>
        <p:xfrm>
          <a:off x="582780" y="4634716"/>
          <a:ext cx="4296736" cy="1480333"/>
        </p:xfrm>
        <a:graphic>
          <a:graphicData uri="http://schemas.openxmlformats.org/drawingml/2006/table">
            <a:tbl>
              <a:tblPr/>
              <a:tblGrid>
                <a:gridCol w="537092">
                  <a:extLst>
                    <a:ext uri="{9D8B030D-6E8A-4147-A177-3AD203B41FA5}">
                      <a16:colId xmlns:a16="http://schemas.microsoft.com/office/drawing/2014/main" val="2342814730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240293925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3044817117"/>
                    </a:ext>
                  </a:extLst>
                </a:gridCol>
                <a:gridCol w="537092">
                  <a:extLst>
                    <a:ext uri="{9D8B030D-6E8A-4147-A177-3AD203B41FA5}">
                      <a16:colId xmlns:a16="http://schemas.microsoft.com/office/drawing/2014/main" val="1564979705"/>
                    </a:ext>
                  </a:extLst>
                </a:gridCol>
                <a:gridCol w="446392">
                  <a:extLst>
                    <a:ext uri="{9D8B030D-6E8A-4147-A177-3AD203B41FA5}">
                      <a16:colId xmlns:a16="http://schemas.microsoft.com/office/drawing/2014/main" val="436462287"/>
                    </a:ext>
                  </a:extLst>
                </a:gridCol>
                <a:gridCol w="479316">
                  <a:extLst>
                    <a:ext uri="{9D8B030D-6E8A-4147-A177-3AD203B41FA5}">
                      <a16:colId xmlns:a16="http://schemas.microsoft.com/office/drawing/2014/main" val="1509857944"/>
                    </a:ext>
                  </a:extLst>
                </a:gridCol>
                <a:gridCol w="602724">
                  <a:extLst>
                    <a:ext uri="{9D8B030D-6E8A-4147-A177-3AD203B41FA5}">
                      <a16:colId xmlns:a16="http://schemas.microsoft.com/office/drawing/2014/main" val="3523013598"/>
                    </a:ext>
                  </a:extLst>
                </a:gridCol>
                <a:gridCol w="619936">
                  <a:extLst>
                    <a:ext uri="{9D8B030D-6E8A-4147-A177-3AD203B41FA5}">
                      <a16:colId xmlns:a16="http://schemas.microsoft.com/office/drawing/2014/main" val="3582166297"/>
                    </a:ext>
                  </a:extLst>
                </a:gridCol>
              </a:tblGrid>
              <a:tr h="23904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6105604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73.4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4.751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26262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3044745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1.886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5113713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0.824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2676530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84.7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0.412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0604349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85.3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2756363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0.770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7007700"/>
                  </a:ext>
                </a:extLst>
              </a:tr>
              <a:tr h="1773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11</a:t>
                      </a:r>
                      <a:r>
                        <a:rPr lang="ko-KR" altLang="en-US" sz="8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547363"/>
                  </a:ext>
                </a:extLst>
              </a:tr>
            </a:tbl>
          </a:graphicData>
        </a:graphic>
      </p:graphicFrame>
      <p:sp>
        <p:nvSpPr>
          <p:cNvPr id="17" name="copyred">
            <a:extLst>
              <a:ext uri="{FF2B5EF4-FFF2-40B4-BE49-F238E27FC236}">
                <a16:creationId xmlns:a16="http://schemas.microsoft.com/office/drawing/2014/main" id="{89B2F988-E05E-94AA-6E60-EDA6E4C370B0}"/>
              </a:ext>
            </a:extLst>
          </p:cNvPr>
          <p:cNvSpPr/>
          <p:nvPr/>
        </p:nvSpPr>
        <p:spPr>
          <a:xfrm>
            <a:off x="582779" y="4873761"/>
            <a:ext cx="4296736" cy="523740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zero16">
            <a:extLst>
              <a:ext uri="{FF2B5EF4-FFF2-40B4-BE49-F238E27FC236}">
                <a16:creationId xmlns:a16="http://schemas.microsoft.com/office/drawing/2014/main" id="{43396094-12B3-4971-9299-409226147DA0}"/>
              </a:ext>
            </a:extLst>
          </p:cNvPr>
          <p:cNvSpPr/>
          <p:nvPr/>
        </p:nvSpPr>
        <p:spPr>
          <a:xfrm>
            <a:off x="5487136" y="4328830"/>
            <a:ext cx="3857077" cy="252672"/>
          </a:xfrm>
          <a:prstGeom prst="round2SameRect">
            <a:avLst/>
          </a:prstGeom>
          <a:solidFill>
            <a:srgbClr val="0F5BAA"/>
          </a:solidFill>
          <a:ln w="12700">
            <a:noFill/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5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항목 중 우선 개선 순위</a:t>
            </a:r>
          </a:p>
        </p:txBody>
      </p:sp>
      <p:sp>
        <p:nvSpPr>
          <p:cNvPr id="46" name="zero37">
            <a:extLst>
              <a:ext uri="{FF2B5EF4-FFF2-40B4-BE49-F238E27FC236}">
                <a16:creationId xmlns:a16="http://schemas.microsoft.com/office/drawing/2014/main" id="{3CD87398-F20B-49CD-B23E-01293CA9422B}"/>
              </a:ext>
            </a:extLst>
          </p:cNvPr>
          <p:cNvSpPr txBox="1"/>
          <p:nvPr/>
        </p:nvSpPr>
        <p:spPr>
          <a:xfrm>
            <a:off x="536184" y="6121862"/>
            <a:ext cx="3580147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불가함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선정이「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  <p:sp>
        <p:nvSpPr>
          <p:cNvPr id="47" name="zero37">
            <a:extLst>
              <a:ext uri="{FF2B5EF4-FFF2-40B4-BE49-F238E27FC236}">
                <a16:creationId xmlns:a16="http://schemas.microsoft.com/office/drawing/2014/main" id="{4872FC91-C417-414E-B26D-3E965B66E91F}"/>
              </a:ext>
            </a:extLst>
          </p:cNvPr>
          <p:cNvSpPr txBox="1"/>
          <p:nvPr/>
        </p:nvSpPr>
        <p:spPr>
          <a:xfrm>
            <a:off x="5455699" y="6364431"/>
            <a:ext cx="3064942" cy="20736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개선 항목 중 집중개선 항목을 우선으로 개선 효용도가 높은 순서대로 우선 개선 항목을 선정함 </a:t>
            </a:r>
            <a:endParaRPr lang="en-US" altLang="ko-KR" sz="7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7618638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graphicFrame>
        <p:nvGraphicFramePr>
          <p:cNvPr id="75" name="shp3">
            <a:extLst>
              <a:ext uri="{FF2B5EF4-FFF2-40B4-BE49-F238E27FC236}">
                <a16:creationId xmlns:a16="http://schemas.microsoft.com/office/drawing/2014/main" id="{90524D41-E997-CF67-6DD3-15E88A27D92C}"/>
              </a:ext>
            </a:extLst>
          </p:cNvPr>
          <p:cNvGraphicFramePr/>
          <p:nvPr/>
        </p:nvGraphicFramePr>
        <p:xfrm>
          <a:off x="1517904" y="2697480"/>
          <a:ext cx="7814177" cy="2241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2" name="zero2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645002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전체 만족도 비교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1" name="shp4">
            <a:extLst>
              <a:ext uri="{FF2B5EF4-FFF2-40B4-BE49-F238E27FC236}">
                <a16:creationId xmlns:a16="http://schemas.microsoft.com/office/drawing/2014/main" id="{50903239-CF17-4046-9398-70B2450419E6}"/>
              </a:ext>
            </a:extLst>
          </p:cNvPr>
          <p:cNvGraphicFramePr>
            <a:graphicFrameLocks noGrp="1"/>
          </p:cNvGraphicFramePr>
          <p:nvPr/>
        </p:nvGraphicFramePr>
        <p:xfrm>
          <a:off x="570134" y="4802694"/>
          <a:ext cx="8761948" cy="1485101"/>
        </p:xfrm>
        <a:graphic>
          <a:graphicData uri="http://schemas.openxmlformats.org/drawingml/2006/table">
            <a:tbl>
              <a:tblPr/>
              <a:tblGrid>
                <a:gridCol w="947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31936472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3889990629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403972650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28854316"/>
                    </a:ext>
                  </a:extLst>
                </a:gridCol>
                <a:gridCol w="1302363">
                  <a:extLst>
                    <a:ext uri="{9D8B030D-6E8A-4147-A177-3AD203B41FA5}">
                      <a16:colId xmlns:a16="http://schemas.microsoft.com/office/drawing/2014/main" val="1567135018"/>
                    </a:ext>
                  </a:extLst>
                </a:gridCol>
              </a:tblGrid>
              <a:tr h="296381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en-US" altLang="ko-KR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GAP</a:t>
                      </a:r>
                      <a:endParaRPr kumimoji="1" lang="ko-KR" altLang="en-US" sz="105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105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해당사업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-6.6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-4.1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-4.4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-6.2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-3.1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-11.4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과천도시공사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-1.6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1.4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-2.1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-6.3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5965898"/>
                  </a:ext>
                </a:extLst>
              </a:tr>
              <a:tr h="3728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b="1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시설관리공단
전체 평균 대비</a:t>
                      </a:r>
                      <a:endParaRPr lang="ko-KR" altLang="en-US" sz="10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-5.5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-1.7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-5.2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0.8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en-US" altLang="ko-KR" sz="10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-14.2</a:t>
                      </a:r>
                      <a:endParaRPr lang="en-US" altLang="ko-KR" sz="10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sp>
        <p:nvSpPr>
          <p:cNvPr id="16" name="zero6">
            <a:extLst>
              <a:ext uri="{FF2B5EF4-FFF2-40B4-BE49-F238E27FC236}">
                <a16:creationId xmlns:a16="http://schemas.microsoft.com/office/drawing/2014/main" id="{E9851CF4-19A7-BBDB-ED75-69C6ECCDE04C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2" name="zero7">
            <a:extLst>
              <a:ext uri="{FF2B5EF4-FFF2-40B4-BE49-F238E27FC236}">
                <a16:creationId xmlns:a16="http://schemas.microsoft.com/office/drawing/2014/main" id="{1CAADEA3-ECB4-E698-C6A7-A693116BE38A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8">
            <a:extLst>
              <a:ext uri="{FF2B5EF4-FFF2-40B4-BE49-F238E27FC236}">
                <a16:creationId xmlns:a16="http://schemas.microsoft.com/office/drawing/2014/main" id="{E1B9D6AF-5055-F099-8A91-FFB0D3EA8A25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0" name="zero9">
            <a:extLst>
              <a:ext uri="{FF2B5EF4-FFF2-40B4-BE49-F238E27FC236}">
                <a16:creationId xmlns:a16="http://schemas.microsoft.com/office/drawing/2014/main" id="{CA1A0882-726F-3590-0910-FDBCFA7225F7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1" name="zero10">
            <a:extLst>
              <a:ext uri="{FF2B5EF4-FFF2-40B4-BE49-F238E27FC236}">
                <a16:creationId xmlns:a16="http://schemas.microsoft.com/office/drawing/2014/main" id="{D10A0D63-6E84-3BC4-62BA-7A4C588F6F22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2" name="shp1">
            <a:extLst>
              <a:ext uri="{FF2B5EF4-FFF2-40B4-BE49-F238E27FC236}">
                <a16:creationId xmlns:a16="http://schemas.microsoft.com/office/drawing/2014/main" id="{CB30E731-C1B1-6426-DD88-24F252038813}"/>
              </a:ext>
            </a:extLst>
          </p:cNvPr>
          <p:cNvSpPr txBox="1"/>
          <p:nvPr/>
        </p:nvSpPr>
        <p:spPr>
          <a:xfrm>
            <a:off x="970570" y="1749024"/>
            <a:ext cx="7935827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교통약자이동지원센터사업의 종합 만족도는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83.7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교통약자이동지원센터사업 전체 점수 대비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6.6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4" name="zero12">
            <a:extLst>
              <a:ext uri="{FF2B5EF4-FFF2-40B4-BE49-F238E27FC236}">
                <a16:creationId xmlns:a16="http://schemas.microsoft.com/office/drawing/2014/main" id="{4FBE1671-F650-E0BD-CF4F-B0A31B178414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5" name="zero13">
            <a:extLst>
              <a:ext uri="{FF2B5EF4-FFF2-40B4-BE49-F238E27FC236}">
                <a16:creationId xmlns:a16="http://schemas.microsoft.com/office/drawing/2014/main" id="{0A5299B0-32BF-9286-82FA-22897E5742C4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E661985B-6C77-6A9C-171B-02884A286655}"/>
              </a:ext>
            </a:extLst>
          </p:cNvPr>
          <p:cNvSpPr txBox="1"/>
          <p:nvPr/>
        </p:nvSpPr>
        <p:spPr>
          <a:xfrm>
            <a:off x="970570" y="2053493"/>
            <a:ext cx="689932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과천도시공사 전체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1.6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, 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시설관리공단 점체 점수에 비해서는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5.5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 낮게 나타남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0" name="zero15">
            <a:extLst>
              <a:ext uri="{FF2B5EF4-FFF2-40B4-BE49-F238E27FC236}">
                <a16:creationId xmlns:a16="http://schemas.microsoft.com/office/drawing/2014/main" id="{FD8E782F-B40B-9DE1-3A95-E45F000F7A5D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" name="zero16">
            <a:extLst>
              <a:ext uri="{FF2B5EF4-FFF2-40B4-BE49-F238E27FC236}">
                <a16:creationId xmlns:a16="http://schemas.microsoft.com/office/drawing/2014/main" id="{2CB37DF7-F33D-5200-0D20-0CD6A654A95C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</p:spTree>
    <p:extLst>
      <p:ext uri="{BB962C8B-B14F-4D97-AF65-F5344CB8AC3E}">
        <p14:creationId xmlns:p14="http://schemas.microsoft.com/office/powerpoint/2010/main" val="123179456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모서리가 둥근 직사각형 77">
            <a:extLst>
              <a:ext uri="{FF2B5EF4-FFF2-40B4-BE49-F238E27FC236}">
                <a16:creationId xmlns:a16="http://schemas.microsoft.com/office/drawing/2014/main" id="{2C0C4D31-E49C-4462-800A-814EF348AF41}"/>
              </a:ext>
            </a:extLst>
          </p:cNvPr>
          <p:cNvSpPr/>
          <p:nvPr/>
        </p:nvSpPr>
        <p:spPr>
          <a:xfrm>
            <a:off x="1019175" y="1976209"/>
            <a:ext cx="4348353" cy="1941513"/>
          </a:xfrm>
          <a:prstGeom prst="roundRect">
            <a:avLst>
              <a:gd name="adj" fmla="val 2217"/>
            </a:avLst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800" spc="-3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94" name="모서리가 둥근 직사각형 77">
            <a:extLst>
              <a:ext uri="{FF2B5EF4-FFF2-40B4-BE49-F238E27FC236}">
                <a16:creationId xmlns:a16="http://schemas.microsoft.com/office/drawing/2014/main" id="{17910185-A98D-4573-9F56-59735E675568}"/>
              </a:ext>
            </a:extLst>
          </p:cNvPr>
          <p:cNvSpPr/>
          <p:nvPr/>
        </p:nvSpPr>
        <p:spPr>
          <a:xfrm>
            <a:off x="1100137" y="2063751"/>
            <a:ext cx="4186428" cy="1138090"/>
          </a:xfrm>
          <a:prstGeom prst="roundRect">
            <a:avLst>
              <a:gd name="adj" fmla="val 2217"/>
            </a:avLst>
          </a:prstGeom>
          <a:solidFill>
            <a:srgbClr val="F4F4F4"/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800" spc="-3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9" name="양쪽 대괄호 18">
            <a:extLst>
              <a:ext uri="{FF2B5EF4-FFF2-40B4-BE49-F238E27FC236}">
                <a16:creationId xmlns:a16="http://schemas.microsoft.com/office/drawing/2014/main" id="{7E91ECF2-0429-4609-94C1-D6DDAD175633}"/>
              </a:ext>
            </a:extLst>
          </p:cNvPr>
          <p:cNvSpPr/>
          <p:nvPr/>
        </p:nvSpPr>
        <p:spPr>
          <a:xfrm>
            <a:off x="6246759" y="4343400"/>
            <a:ext cx="3093214" cy="1941513"/>
          </a:xfrm>
          <a:prstGeom prst="bracketPair">
            <a:avLst>
              <a:gd name="adj" fmla="val 4015"/>
            </a:avLst>
          </a:prstGeom>
          <a:solidFill>
            <a:srgbClr val="F4F4F4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9E9157F-9F34-4047-B432-AE9473C90C5D}"/>
              </a:ext>
            </a:extLst>
          </p:cNvPr>
          <p:cNvSpPr txBox="1"/>
          <p:nvPr/>
        </p:nvSpPr>
        <p:spPr>
          <a:xfrm>
            <a:off x="6313965" y="4439099"/>
            <a:ext cx="2958802" cy="52988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12000"/>
              </a:lnSpc>
            </a:pPr>
            <a:r>
              <a:rPr lang="en-US" altLang="ko-KR" sz="13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100</a:t>
            </a:r>
            <a:r>
              <a:rPr lang="ko-KR" altLang="en-US" sz="13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점 만점으로 환산한 만족도 점수는</a:t>
            </a:r>
            <a:r>
              <a:rPr lang="en-US" altLang="ko-KR" sz="13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/>
            </a:r>
            <a:br>
              <a:rPr lang="en-US" altLang="ko-KR" sz="13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</a:br>
            <a:r>
              <a:rPr lang="en-US" altLang="ko-KR" sz="13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50</a:t>
            </a:r>
            <a:r>
              <a:rPr lang="ko-KR" altLang="en-US" sz="13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점</a:t>
            </a:r>
            <a:r>
              <a:rPr lang="en-US" altLang="ko-KR" sz="13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</a:t>
            </a:r>
            <a:r>
              <a:rPr lang="ko-KR" altLang="en-US" sz="13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보통</a:t>
            </a:r>
            <a:r>
              <a:rPr lang="en-US" altLang="ko-KR" sz="13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)</a:t>
            </a:r>
            <a:r>
              <a:rPr lang="ko-KR" altLang="en-US" sz="13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을 기준으로</a:t>
            </a:r>
            <a:r>
              <a:rPr lang="en-US" altLang="ko-KR" sz="13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…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B233FC92-2D32-4800-A5FB-26AA74A65F70}"/>
              </a:ext>
            </a:extLst>
          </p:cNvPr>
          <p:cNvSpPr/>
          <p:nvPr/>
        </p:nvSpPr>
        <p:spPr>
          <a:xfrm>
            <a:off x="7003657" y="4831697"/>
            <a:ext cx="1579419" cy="83208"/>
          </a:xfrm>
          <a:prstGeom prst="rect">
            <a:avLst/>
          </a:prstGeom>
          <a:solidFill>
            <a:srgbClr val="093B6D">
              <a:alpha val="1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모서리가 둥근 직사각형 77">
            <a:extLst>
              <a:ext uri="{FF2B5EF4-FFF2-40B4-BE49-F238E27FC236}">
                <a16:creationId xmlns:a16="http://schemas.microsoft.com/office/drawing/2014/main" id="{1B5F4C21-F24E-433A-A47B-0BB1573A007F}"/>
              </a:ext>
            </a:extLst>
          </p:cNvPr>
          <p:cNvSpPr/>
          <p:nvPr/>
        </p:nvSpPr>
        <p:spPr>
          <a:xfrm>
            <a:off x="6340804" y="5057775"/>
            <a:ext cx="2905125" cy="1139825"/>
          </a:xfrm>
          <a:prstGeom prst="roundRect">
            <a:avLst>
              <a:gd name="adj" fmla="val 4372"/>
            </a:avLst>
          </a:prstGeom>
          <a:solidFill>
            <a:schemeClr val="bg1"/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800" spc="-3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5" name="모서리가 둥근 직사각형 77">
            <a:extLst>
              <a:ext uri="{FF2B5EF4-FFF2-40B4-BE49-F238E27FC236}">
                <a16:creationId xmlns:a16="http://schemas.microsoft.com/office/drawing/2014/main" id="{5E13BE7F-B0D5-481F-A544-BA531D62AC85}"/>
              </a:ext>
            </a:extLst>
          </p:cNvPr>
          <p:cNvSpPr/>
          <p:nvPr/>
        </p:nvSpPr>
        <p:spPr>
          <a:xfrm>
            <a:off x="1019175" y="4343400"/>
            <a:ext cx="4348353" cy="1941513"/>
          </a:xfrm>
          <a:prstGeom prst="roundRect">
            <a:avLst>
              <a:gd name="adj" fmla="val 2217"/>
            </a:avLst>
          </a:prstGeom>
          <a:solidFill>
            <a:srgbClr val="F4F4F4"/>
          </a:solidFill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800" spc="-3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pic>
        <p:nvPicPr>
          <p:cNvPr id="36" name="그림 35">
            <a:extLst>
              <a:ext uri="{FF2B5EF4-FFF2-40B4-BE49-F238E27FC236}">
                <a16:creationId xmlns:a16="http://schemas.microsoft.com/office/drawing/2014/main" id="{59F570FA-EB53-CCFC-978F-DC07DB9D715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583" t="7742" r="6865" b="7852"/>
          <a:stretch/>
        </p:blipFill>
        <p:spPr>
          <a:xfrm>
            <a:off x="1193250" y="4416896"/>
            <a:ext cx="4080975" cy="1798723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3AFAA8DC-AEC9-160C-32ED-277D6788F87B}"/>
              </a:ext>
            </a:extLst>
          </p:cNvPr>
          <p:cNvSpPr txBox="1"/>
          <p:nvPr/>
        </p:nvSpPr>
        <p:spPr>
          <a:xfrm>
            <a:off x="2749098" y="5466580"/>
            <a:ext cx="981802" cy="254281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1400" b="1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</a:rPr>
              <a:t>2024</a:t>
            </a:r>
            <a:r>
              <a:rPr lang="ko-KR" altLang="en-US" sz="1400" b="1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</a:rPr>
              <a:t>년</a:t>
            </a:r>
            <a:endParaRPr lang="ko-KR" altLang="en-US" sz="1400" b="1" dirty="0">
              <a:ln w="3175">
                <a:solidFill>
                  <a:schemeClr val="tx1">
                    <a:lumMod val="95000"/>
                    <a:lumOff val="5000"/>
                    <a:alpha val="0"/>
                  </a:scheme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A47C41E8-778A-4537-0061-9B17F952A118}"/>
              </a:ext>
            </a:extLst>
          </p:cNvPr>
          <p:cNvGraphicFramePr>
            <a:graphicFrameLocks noGrp="1"/>
          </p:cNvGraphicFramePr>
          <p:nvPr/>
        </p:nvGraphicFramePr>
        <p:xfrm>
          <a:off x="1275099" y="3315990"/>
          <a:ext cx="3836504" cy="4328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8072">
                  <a:extLst>
                    <a:ext uri="{9D8B030D-6E8A-4147-A177-3AD203B41FA5}">
                      <a16:colId xmlns:a16="http://schemas.microsoft.com/office/drawing/2014/main" val="1151545590"/>
                    </a:ext>
                  </a:extLst>
                </a:gridCol>
                <a:gridCol w="548072">
                  <a:extLst>
                    <a:ext uri="{9D8B030D-6E8A-4147-A177-3AD203B41FA5}">
                      <a16:colId xmlns:a16="http://schemas.microsoft.com/office/drawing/2014/main" val="3685332088"/>
                    </a:ext>
                  </a:extLst>
                </a:gridCol>
                <a:gridCol w="548072">
                  <a:extLst>
                    <a:ext uri="{9D8B030D-6E8A-4147-A177-3AD203B41FA5}">
                      <a16:colId xmlns:a16="http://schemas.microsoft.com/office/drawing/2014/main" val="2804984537"/>
                    </a:ext>
                  </a:extLst>
                </a:gridCol>
                <a:gridCol w="548072">
                  <a:extLst>
                    <a:ext uri="{9D8B030D-6E8A-4147-A177-3AD203B41FA5}">
                      <a16:colId xmlns:a16="http://schemas.microsoft.com/office/drawing/2014/main" val="3776250869"/>
                    </a:ext>
                  </a:extLst>
                </a:gridCol>
                <a:gridCol w="548072">
                  <a:extLst>
                    <a:ext uri="{9D8B030D-6E8A-4147-A177-3AD203B41FA5}">
                      <a16:colId xmlns:a16="http://schemas.microsoft.com/office/drawing/2014/main" val="1179374445"/>
                    </a:ext>
                  </a:extLst>
                </a:gridCol>
                <a:gridCol w="548072">
                  <a:extLst>
                    <a:ext uri="{9D8B030D-6E8A-4147-A177-3AD203B41FA5}">
                      <a16:colId xmlns:a16="http://schemas.microsoft.com/office/drawing/2014/main" val="769726314"/>
                    </a:ext>
                  </a:extLst>
                </a:gridCol>
                <a:gridCol w="548072">
                  <a:extLst>
                    <a:ext uri="{9D8B030D-6E8A-4147-A177-3AD203B41FA5}">
                      <a16:colId xmlns:a16="http://schemas.microsoft.com/office/drawing/2014/main" val="3076237414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매우</a:t>
                      </a:r>
                      <a:endParaRPr lang="en-US" altLang="ko-KR" sz="1000" b="0" spc="-7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불만족</a:t>
                      </a:r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불만족</a:t>
                      </a:r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약간</a:t>
                      </a:r>
                      <a:endParaRPr lang="en-US" altLang="ko-KR" sz="1000" b="0" spc="-7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불만족</a:t>
                      </a:r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보통</a:t>
                      </a:r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약간</a:t>
                      </a:r>
                      <a:endParaRPr lang="en-US" altLang="ko-KR" sz="1000" b="0" spc="-7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만족</a:t>
                      </a:r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만족</a:t>
                      </a:r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매우</a:t>
                      </a:r>
                      <a:endParaRPr lang="en-US" altLang="ko-KR" sz="1000" b="0" spc="-7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+mj-ea"/>
                        <a:ea typeface="+mj-ea"/>
                      </a:endParaRPr>
                    </a:p>
                    <a:p>
                      <a:pPr algn="ctr" latinLnBrk="1">
                        <a:lnSpc>
                          <a:spcPct val="112000"/>
                        </a:lnSpc>
                      </a:pPr>
                      <a:r>
                        <a:rPr lang="ko-KR" altLang="en-US" sz="1000" b="0" spc="-7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+mj-ea"/>
                          <a:ea typeface="+mj-ea"/>
                        </a:rPr>
                        <a:t>만족</a:t>
                      </a:r>
                    </a:p>
                  </a:txBody>
                  <a:tcPr marL="0" marR="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7728496"/>
                  </a:ext>
                </a:extLst>
              </a:tr>
            </a:tbl>
          </a:graphicData>
        </a:graphic>
      </p:graphicFrame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4A3B1253-B6CF-4E8E-8D66-895E106545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/>
              <a:t>5.  PSI  </a:t>
            </a:r>
            <a:r>
              <a:rPr lang="ko-KR" altLang="en-US"/>
              <a:t>평가척도 및 측정방법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8C0D455-C1A6-48E5-B697-A322BA701513}"/>
              </a:ext>
            </a:extLst>
          </p:cNvPr>
          <p:cNvSpPr txBox="1"/>
          <p:nvPr/>
        </p:nvSpPr>
        <p:spPr>
          <a:xfrm>
            <a:off x="708726" y="1144092"/>
            <a:ext cx="2533066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7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</a:rPr>
              <a:t>평가척도 및 점수 환산 방법</a:t>
            </a:r>
          </a:p>
        </p:txBody>
      </p:sp>
      <p:sp>
        <p:nvSpPr>
          <p:cNvPr id="42" name="평행 사변형 41">
            <a:extLst>
              <a:ext uri="{FF2B5EF4-FFF2-40B4-BE49-F238E27FC236}">
                <a16:creationId xmlns:a16="http://schemas.microsoft.com/office/drawing/2014/main" id="{51E07B47-B06B-4FA2-8F22-4290FF0B1E5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평행 사변형 42">
            <a:extLst>
              <a:ext uri="{FF2B5EF4-FFF2-40B4-BE49-F238E27FC236}">
                <a16:creationId xmlns:a16="http://schemas.microsoft.com/office/drawing/2014/main" id="{FC71F6F5-29A9-4095-8844-EE565DB4773A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5" name="모서리가 둥근 직사각형 1027">
            <a:extLst>
              <a:ext uri="{FF2B5EF4-FFF2-40B4-BE49-F238E27FC236}">
                <a16:creationId xmlns:a16="http://schemas.microsoft.com/office/drawing/2014/main" id="{1AE7B4B4-87EC-4B14-8516-BC4466BC97DB}"/>
              </a:ext>
            </a:extLst>
          </p:cNvPr>
          <p:cNvSpPr/>
          <p:nvPr/>
        </p:nvSpPr>
        <p:spPr>
          <a:xfrm rot="5400000">
            <a:off x="512201" y="1778543"/>
            <a:ext cx="990906" cy="899342"/>
          </a:xfrm>
          <a:prstGeom prst="hexagon">
            <a:avLst/>
          </a:prstGeom>
          <a:solidFill>
            <a:srgbClr val="093B6D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9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DC2B986-ABDD-40B8-A6AB-F8879AFFA593}"/>
              </a:ext>
            </a:extLst>
          </p:cNvPr>
          <p:cNvSpPr txBox="1"/>
          <p:nvPr/>
        </p:nvSpPr>
        <p:spPr>
          <a:xfrm>
            <a:off x="698783" y="2077788"/>
            <a:ext cx="617742" cy="324509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en-US" altLang="ko-KR" sz="12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PSI </a:t>
            </a:r>
            <a:r>
              <a:rPr lang="ko-KR" altLang="en-US" sz="12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모델 </a:t>
            </a:r>
          </a:p>
          <a:p>
            <a:pPr algn="ctr"/>
            <a:r>
              <a:rPr lang="ko-KR" altLang="en-US" sz="12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평가 척도</a:t>
            </a:r>
          </a:p>
        </p:txBody>
      </p:sp>
      <p:sp>
        <p:nvSpPr>
          <p:cNvPr id="52" name="모서리가 둥근 직사각형 1027">
            <a:extLst>
              <a:ext uri="{FF2B5EF4-FFF2-40B4-BE49-F238E27FC236}">
                <a16:creationId xmlns:a16="http://schemas.microsoft.com/office/drawing/2014/main" id="{0EEFC633-E469-4999-A449-F702CF841B2B}"/>
              </a:ext>
            </a:extLst>
          </p:cNvPr>
          <p:cNvSpPr/>
          <p:nvPr/>
        </p:nvSpPr>
        <p:spPr>
          <a:xfrm rot="5400000">
            <a:off x="512201" y="4145734"/>
            <a:ext cx="990906" cy="899342"/>
          </a:xfrm>
          <a:prstGeom prst="hexagon">
            <a:avLst/>
          </a:prstGeom>
          <a:solidFill>
            <a:srgbClr val="0F5BAA"/>
          </a:solidFill>
          <a:ln w="38100">
            <a:solidFill>
              <a:schemeClr val="bg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900" spc="-8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24C3D18-D125-4E19-B0B5-451976088F7D}"/>
              </a:ext>
            </a:extLst>
          </p:cNvPr>
          <p:cNvSpPr txBox="1"/>
          <p:nvPr/>
        </p:nvSpPr>
        <p:spPr>
          <a:xfrm>
            <a:off x="698783" y="4433151"/>
            <a:ext cx="617742" cy="324509"/>
          </a:xfrm>
          <a:prstGeom prst="rect">
            <a:avLst/>
          </a:prstGeom>
          <a:noFill/>
        </p:spPr>
        <p:txBody>
          <a:bodyPr wrap="none" rtlCol="0" anchor="ctr">
            <a:noAutofit/>
          </a:bodyPr>
          <a:lstStyle/>
          <a:p>
            <a:pPr algn="ctr"/>
            <a:r>
              <a:rPr lang="ko-KR" altLang="en-US" sz="12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만족도</a:t>
            </a:r>
            <a:endParaRPr lang="en-US" altLang="ko-KR" sz="1200" spc="-9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에스코어 드림 7 ExtraBold" panose="020B0803030302020204" pitchFamily="34" charset="-127"/>
              <a:ea typeface="에스코어 드림 7 ExtraBold" panose="020B0803030302020204" pitchFamily="34" charset="-127"/>
            </a:endParaRPr>
          </a:p>
          <a:p>
            <a:pPr algn="ctr"/>
            <a:r>
              <a:rPr lang="ko-KR" altLang="en-US" sz="1200" spc="-9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해석</a:t>
            </a:r>
          </a:p>
        </p:txBody>
      </p:sp>
      <p:graphicFrame>
        <p:nvGraphicFramePr>
          <p:cNvPr id="58" name="표 57">
            <a:extLst>
              <a:ext uri="{FF2B5EF4-FFF2-40B4-BE49-F238E27FC236}">
                <a16:creationId xmlns:a16="http://schemas.microsoft.com/office/drawing/2014/main" id="{1B1CAB09-513D-4558-9847-CE9B86514387}"/>
              </a:ext>
            </a:extLst>
          </p:cNvPr>
          <p:cNvGraphicFramePr>
            <a:graphicFrameLocks noGrp="1"/>
          </p:cNvGraphicFramePr>
          <p:nvPr/>
        </p:nvGraphicFramePr>
        <p:xfrm>
          <a:off x="6246759" y="1976208"/>
          <a:ext cx="3093214" cy="1941510"/>
        </p:xfrm>
        <a:graphic>
          <a:graphicData uri="http://schemas.openxmlformats.org/drawingml/2006/table">
            <a:tbl>
              <a:tblPr/>
              <a:tblGrid>
                <a:gridCol w="691262">
                  <a:extLst>
                    <a:ext uri="{9D8B030D-6E8A-4147-A177-3AD203B41FA5}">
                      <a16:colId xmlns:a16="http://schemas.microsoft.com/office/drawing/2014/main" val="807664335"/>
                    </a:ext>
                  </a:extLst>
                </a:gridCol>
                <a:gridCol w="708717">
                  <a:extLst>
                    <a:ext uri="{9D8B030D-6E8A-4147-A177-3AD203B41FA5}">
                      <a16:colId xmlns:a16="http://schemas.microsoft.com/office/drawing/2014/main" val="1226450400"/>
                    </a:ext>
                  </a:extLst>
                </a:gridCol>
                <a:gridCol w="748723">
                  <a:extLst>
                    <a:ext uri="{9D8B030D-6E8A-4147-A177-3AD203B41FA5}">
                      <a16:colId xmlns:a16="http://schemas.microsoft.com/office/drawing/2014/main" val="2481382314"/>
                    </a:ext>
                  </a:extLst>
                </a:gridCol>
                <a:gridCol w="944512">
                  <a:extLst>
                    <a:ext uri="{9D8B030D-6E8A-4147-A177-3AD203B41FA5}">
                      <a16:colId xmlns:a16="http://schemas.microsoft.com/office/drawing/2014/main" val="1608953543"/>
                    </a:ext>
                  </a:extLst>
                </a:gridCol>
              </a:tblGrid>
              <a:tr h="20460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구분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7</a:t>
                      </a:r>
                      <a:r>
                        <a:rPr lang="ko-KR" altLang="en-US" sz="1050" b="1" kern="1200" spc="-54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점 척도</a:t>
                      </a:r>
                      <a:r>
                        <a:rPr lang="en-US" altLang="ko-KR" sz="1050" b="1" kern="1200" spc="-54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(</a:t>
                      </a:r>
                      <a:r>
                        <a:rPr lang="ko-KR" altLang="en-US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점</a:t>
                      </a:r>
                      <a:r>
                        <a:rPr lang="en-US" altLang="ko-KR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)</a:t>
                      </a:r>
                      <a:endParaRPr lang="ko-KR" altLang="en-US" sz="1050" b="1" kern="1200" spc="-54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solidFill>
                          <a:sysClr val="windowText" lastClr="000000"/>
                        </a:solidFill>
                        <a:latin typeface="KoPub돋움체 Bold" panose="02020603020101020101" pitchFamily="18" charset="-127"/>
                        <a:ea typeface="KoPub돋움체 Bold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100</a:t>
                      </a:r>
                      <a:r>
                        <a:rPr lang="ko-KR" altLang="en-US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점 환산</a:t>
                      </a:r>
                      <a:r>
                        <a:rPr lang="en-US" altLang="ko-KR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(</a:t>
                      </a:r>
                      <a:r>
                        <a:rPr lang="ko-KR" altLang="en-US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점</a:t>
                      </a:r>
                      <a:r>
                        <a:rPr lang="en-US" altLang="ko-KR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)</a:t>
                      </a:r>
                      <a:endParaRPr lang="ko-KR" altLang="en-US" sz="1050" b="1" kern="1200" spc="-54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solidFill>
                          <a:sysClr val="windowText" lastClr="000000"/>
                        </a:solidFill>
                        <a:latin typeface="KoPub돋움체 Bold" panose="02020603020101020101" pitchFamily="18" charset="-127"/>
                        <a:ea typeface="KoPub돋움체 Bold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50" b="1" kern="1200" spc="-54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solidFill>
                            <a:sysClr val="windowText" lastClr="000000"/>
                          </a:solidFill>
                          <a:latin typeface="KoPub돋움체 Bold" panose="02020603020101020101" pitchFamily="18" charset="-127"/>
                          <a:ea typeface="KoPub돋움체 Bold" panose="02020603020101020101" pitchFamily="18" charset="-127"/>
                          <a:cs typeface="+mn-cs"/>
                        </a:rPr>
                        <a:t>환산법</a:t>
                      </a:r>
                    </a:p>
                  </a:txBody>
                  <a:tcPr marL="0" marR="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278113"/>
                  </a:ext>
                </a:extLst>
              </a:tr>
              <a:tr h="2481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매우 만족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4F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7</a:t>
                      </a:r>
                      <a:endParaRPr lang="ko-KR" altLang="en-US" sz="950" b="1" kern="1200" spc="-5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100.0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(7-1) / 6 X 100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6742741"/>
                  </a:ext>
                </a:extLst>
              </a:tr>
              <a:tr h="2481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만족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4F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6</a:t>
                      </a:r>
                      <a:endParaRPr lang="ko-KR" altLang="en-US" sz="950" b="1" kern="1200" spc="-5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83.3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(6-1) / 6 X 100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9265034"/>
                  </a:ext>
                </a:extLst>
              </a:tr>
              <a:tr h="2481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약간 만족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4F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5</a:t>
                      </a:r>
                      <a:endParaRPr lang="ko-KR" altLang="en-US" sz="950" b="1" kern="1200" spc="-5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66.7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(5-1) / 6 X 100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9926913"/>
                  </a:ext>
                </a:extLst>
              </a:tr>
              <a:tr h="2481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보통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4F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4</a:t>
                      </a:r>
                      <a:endParaRPr lang="ko-KR" altLang="en-US" sz="950" b="1" kern="1200" spc="-5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50.0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(4-1) / 6 X 100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3330976"/>
                  </a:ext>
                </a:extLst>
              </a:tr>
              <a:tr h="2481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약간 불만족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4F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3</a:t>
                      </a:r>
                      <a:endParaRPr lang="ko-KR" altLang="en-US" sz="950" b="1" kern="1200" spc="-5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33.3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(3-1) / 6 X 100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7816852"/>
                  </a:ext>
                </a:extLst>
              </a:tr>
              <a:tr h="2481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불만족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4F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2</a:t>
                      </a:r>
                      <a:endParaRPr lang="ko-KR" altLang="en-US" sz="950" b="1" kern="1200" spc="-5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16.7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(2-1) / 6 X 100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4605140"/>
                  </a:ext>
                </a:extLst>
              </a:tr>
              <a:tr h="24813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매우 불만족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4F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1" kern="1200" spc="-5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1</a:t>
                      </a:r>
                      <a:endParaRPr lang="ko-KR" altLang="en-US" sz="950" b="1" kern="1200" spc="-5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0.0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50" b="0" kern="1200" spc="-80" baseline="0" dirty="0">
                          <a:ln>
                            <a:solidFill>
                              <a:srgbClr val="5B9BD5">
                                <a:alpha val="0"/>
                              </a:srgbClr>
                            </a:solidFill>
                          </a:ln>
                          <a:gradFill>
                            <a:gsLst>
                              <a:gs pos="0">
                                <a:prstClr val="black"/>
                              </a:gs>
                              <a:gs pos="50000">
                                <a:prstClr val="black"/>
                              </a:gs>
                              <a:gs pos="100000">
                                <a:prstClr val="black"/>
                              </a:gs>
                            </a:gsLst>
                            <a:lin ang="5400000" scaled="0"/>
                          </a:gradFill>
                          <a:latin typeface="KoPub돋움체 Medium" panose="02020603020101020101" pitchFamily="18" charset="-127"/>
                          <a:ea typeface="KoPub돋움체 Medium" panose="02020603020101020101" pitchFamily="18" charset="-127"/>
                          <a:cs typeface="+mn-cs"/>
                        </a:rPr>
                        <a:t>(1-1) / 6 X 100</a:t>
                      </a:r>
                      <a:endParaRPr lang="ko-KR" altLang="en-US" sz="950" b="0" kern="1200" spc="-80" baseline="0" dirty="0">
                        <a:ln>
                          <a:solidFill>
                            <a:srgbClr val="5B9BD5">
                              <a:alpha val="0"/>
                            </a:srgbClr>
                          </a:solidFill>
                        </a:ln>
                        <a:gradFill>
                          <a:gsLst>
                            <a:gs pos="0">
                              <a:prstClr val="black"/>
                            </a:gs>
                            <a:gs pos="50000">
                              <a:prstClr val="black"/>
                            </a:gs>
                            <a:gs pos="100000">
                              <a:prstClr val="black"/>
                            </a:gs>
                          </a:gsLst>
                          <a:lin ang="5400000" scaled="0"/>
                        </a:gradFill>
                        <a:latin typeface="KoPub돋움체 Medium" panose="02020603020101020101" pitchFamily="18" charset="-127"/>
                        <a:ea typeface="KoPub돋움체 Medium" panose="02020603020101020101" pitchFamily="18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527882"/>
                  </a:ext>
                </a:extLst>
              </a:tr>
            </a:tbl>
          </a:graphicData>
        </a:graphic>
      </p:graphicFrame>
      <p:sp>
        <p:nvSpPr>
          <p:cNvPr id="60" name="Freeform 17">
            <a:extLst>
              <a:ext uri="{FF2B5EF4-FFF2-40B4-BE49-F238E27FC236}">
                <a16:creationId xmlns:a16="http://schemas.microsoft.com/office/drawing/2014/main" id="{30FF4807-72AB-4472-BDAE-BD3BA65CA903}"/>
              </a:ext>
            </a:extLst>
          </p:cNvPr>
          <p:cNvSpPr>
            <a:spLocks/>
          </p:cNvSpPr>
          <p:nvPr/>
        </p:nvSpPr>
        <p:spPr bwMode="auto">
          <a:xfrm rot="5400000">
            <a:off x="5227932" y="2465688"/>
            <a:ext cx="1049746" cy="795305"/>
          </a:xfrm>
          <a:custGeom>
            <a:avLst/>
            <a:gdLst>
              <a:gd name="T0" fmla="*/ 1626 w 2023"/>
              <a:gd name="T1" fmla="*/ 1125 h 1504"/>
              <a:gd name="T2" fmla="*/ 1626 w 2023"/>
              <a:gd name="T3" fmla="*/ 526 h 1504"/>
              <a:gd name="T4" fmla="*/ 1930 w 2023"/>
              <a:gd name="T5" fmla="*/ 526 h 1504"/>
              <a:gd name="T6" fmla="*/ 1471 w 2023"/>
              <a:gd name="T7" fmla="*/ 263 h 1504"/>
              <a:gd name="T8" fmla="*/ 1012 w 2023"/>
              <a:gd name="T9" fmla="*/ 0 h 1504"/>
              <a:gd name="T10" fmla="*/ 552 w 2023"/>
              <a:gd name="T11" fmla="*/ 263 h 1504"/>
              <a:gd name="T12" fmla="*/ 93 w 2023"/>
              <a:gd name="T13" fmla="*/ 526 h 1504"/>
              <a:gd name="T14" fmla="*/ 397 w 2023"/>
              <a:gd name="T15" fmla="*/ 526 h 1504"/>
              <a:gd name="T16" fmla="*/ 397 w 2023"/>
              <a:gd name="T17" fmla="*/ 1125 h 1504"/>
              <a:gd name="T18" fmla="*/ 0 w 2023"/>
              <a:gd name="T19" fmla="*/ 1504 h 1504"/>
              <a:gd name="T20" fmla="*/ 397 w 2023"/>
              <a:gd name="T21" fmla="*/ 1504 h 1504"/>
              <a:gd name="T22" fmla="*/ 1012 w 2023"/>
              <a:gd name="T23" fmla="*/ 1504 h 1504"/>
              <a:gd name="T24" fmla="*/ 1626 w 2023"/>
              <a:gd name="T25" fmla="*/ 1504 h 1504"/>
              <a:gd name="T26" fmla="*/ 2023 w 2023"/>
              <a:gd name="T27" fmla="*/ 1504 h 1504"/>
              <a:gd name="T28" fmla="*/ 1626 w 2023"/>
              <a:gd name="T29" fmla="*/ 1125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23" h="1504">
                <a:moveTo>
                  <a:pt x="1626" y="1125"/>
                </a:moveTo>
                <a:cubicBezTo>
                  <a:pt x="1626" y="526"/>
                  <a:pt x="1626" y="526"/>
                  <a:pt x="1626" y="526"/>
                </a:cubicBezTo>
                <a:cubicBezTo>
                  <a:pt x="1930" y="526"/>
                  <a:pt x="1930" y="526"/>
                  <a:pt x="1930" y="526"/>
                </a:cubicBezTo>
                <a:cubicBezTo>
                  <a:pt x="1471" y="263"/>
                  <a:pt x="1471" y="263"/>
                  <a:pt x="1471" y="263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552" y="263"/>
                  <a:pt x="552" y="263"/>
                  <a:pt x="552" y="263"/>
                </a:cubicBezTo>
                <a:cubicBezTo>
                  <a:pt x="93" y="526"/>
                  <a:pt x="93" y="526"/>
                  <a:pt x="93" y="526"/>
                </a:cubicBezTo>
                <a:cubicBezTo>
                  <a:pt x="397" y="526"/>
                  <a:pt x="397" y="526"/>
                  <a:pt x="397" y="526"/>
                </a:cubicBezTo>
                <a:cubicBezTo>
                  <a:pt x="397" y="1125"/>
                  <a:pt x="397" y="1125"/>
                  <a:pt x="397" y="1125"/>
                </a:cubicBezTo>
                <a:cubicBezTo>
                  <a:pt x="397" y="1456"/>
                  <a:pt x="109" y="1499"/>
                  <a:pt x="0" y="1504"/>
                </a:cubicBezTo>
                <a:cubicBezTo>
                  <a:pt x="397" y="1504"/>
                  <a:pt x="397" y="1504"/>
                  <a:pt x="397" y="1504"/>
                </a:cubicBezTo>
                <a:cubicBezTo>
                  <a:pt x="1012" y="1504"/>
                  <a:pt x="1012" y="1504"/>
                  <a:pt x="1012" y="1504"/>
                </a:cubicBezTo>
                <a:cubicBezTo>
                  <a:pt x="1626" y="1504"/>
                  <a:pt x="1626" y="1504"/>
                  <a:pt x="1626" y="1504"/>
                </a:cubicBezTo>
                <a:cubicBezTo>
                  <a:pt x="2023" y="1504"/>
                  <a:pt x="2023" y="1504"/>
                  <a:pt x="2023" y="1504"/>
                </a:cubicBezTo>
                <a:cubicBezTo>
                  <a:pt x="1914" y="1499"/>
                  <a:pt x="1626" y="1456"/>
                  <a:pt x="1626" y="1125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183B007-6E13-4D93-8DA0-01D8270B6BF1}"/>
              </a:ext>
            </a:extLst>
          </p:cNvPr>
          <p:cNvSpPr txBox="1"/>
          <p:nvPr/>
        </p:nvSpPr>
        <p:spPr>
          <a:xfrm>
            <a:off x="5370822" y="2663285"/>
            <a:ext cx="681622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0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100</a:t>
            </a:r>
            <a:r>
              <a:rPr lang="ko-KR" altLang="en-US" sz="10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점</a:t>
            </a:r>
            <a:r>
              <a:rPr lang="en-US" altLang="ko-KR" sz="10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/>
            </a:r>
            <a:br>
              <a:rPr lang="en-US" altLang="ko-KR" sz="10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</a:br>
            <a:r>
              <a:rPr lang="ko-KR" altLang="en-US" sz="10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j-ea"/>
                <a:ea typeface="+mj-ea"/>
              </a:rPr>
              <a:t>만점 환산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2D71A9E-DF09-BBF5-3C14-CB27911946B8}"/>
              </a:ext>
            </a:extLst>
          </p:cNvPr>
          <p:cNvSpPr txBox="1"/>
          <p:nvPr/>
        </p:nvSpPr>
        <p:spPr>
          <a:xfrm>
            <a:off x="7038595" y="5863936"/>
            <a:ext cx="1509543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85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0</a:t>
            </a:r>
            <a:r>
              <a:rPr lang="ko-KR" altLang="en-US" sz="8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갈수록</a:t>
            </a:r>
            <a:r>
              <a:rPr lang="en-US" altLang="ko-KR" sz="85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 sz="9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만족도 </a:t>
            </a:r>
            <a:r>
              <a:rPr lang="ko-KR" altLang="en-US" sz="9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低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27B710F5-7D6E-4832-F2E1-7BDD2BE9C216}"/>
              </a:ext>
            </a:extLst>
          </p:cNvPr>
          <p:cNvSpPr txBox="1"/>
          <p:nvPr/>
        </p:nvSpPr>
        <p:spPr>
          <a:xfrm>
            <a:off x="7038595" y="5160607"/>
            <a:ext cx="1509543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85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100</a:t>
            </a:r>
            <a:r>
              <a:rPr lang="ko-KR" altLang="en-US" sz="85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점으로 갈수록</a:t>
            </a:r>
            <a:r>
              <a:rPr lang="en-US" altLang="ko-KR" sz="85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 sz="9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만족도 </a:t>
            </a:r>
            <a:r>
              <a:rPr lang="ko-KR" altLang="en-US" sz="900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高</a:t>
            </a:r>
          </a:p>
        </p:txBody>
      </p:sp>
      <p:cxnSp>
        <p:nvCxnSpPr>
          <p:cNvPr id="51" name="직선 화살표 연결선 50">
            <a:extLst>
              <a:ext uri="{FF2B5EF4-FFF2-40B4-BE49-F238E27FC236}">
                <a16:creationId xmlns:a16="http://schemas.microsoft.com/office/drawing/2014/main" id="{31D1BBE2-2D43-5B09-5875-61DB25A4986E}"/>
              </a:ext>
            </a:extLst>
          </p:cNvPr>
          <p:cNvCxnSpPr>
            <a:cxnSpLocks/>
          </p:cNvCxnSpPr>
          <p:nvPr/>
        </p:nvCxnSpPr>
        <p:spPr>
          <a:xfrm flipH="1">
            <a:off x="7243482" y="5695010"/>
            <a:ext cx="1248056" cy="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화살표 연결선 69">
            <a:extLst>
              <a:ext uri="{FF2B5EF4-FFF2-40B4-BE49-F238E27FC236}">
                <a16:creationId xmlns:a16="http://schemas.microsoft.com/office/drawing/2014/main" id="{FA35C3A6-E0F2-4B5B-9B9C-ECFFBFD1CECC}"/>
              </a:ext>
            </a:extLst>
          </p:cNvPr>
          <p:cNvCxnSpPr>
            <a:cxnSpLocks/>
          </p:cNvCxnSpPr>
          <p:nvPr/>
        </p:nvCxnSpPr>
        <p:spPr>
          <a:xfrm>
            <a:off x="7124419" y="5537848"/>
            <a:ext cx="1248056" cy="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타원 46">
            <a:extLst>
              <a:ext uri="{FF2B5EF4-FFF2-40B4-BE49-F238E27FC236}">
                <a16:creationId xmlns:a16="http://schemas.microsoft.com/office/drawing/2014/main" id="{DC8E940E-410C-F54F-90CE-61D8C1226FD2}"/>
              </a:ext>
            </a:extLst>
          </p:cNvPr>
          <p:cNvSpPr/>
          <p:nvPr/>
        </p:nvSpPr>
        <p:spPr>
          <a:xfrm>
            <a:off x="6470937" y="5294515"/>
            <a:ext cx="646472" cy="643828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0</a:t>
            </a:r>
            <a:r>
              <a:rPr lang="ko-KR" altLang="en-US" sz="11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</a:t>
            </a: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5684513B-82C7-3816-82B2-7301D34EE61C}"/>
              </a:ext>
            </a:extLst>
          </p:cNvPr>
          <p:cNvSpPr/>
          <p:nvPr/>
        </p:nvSpPr>
        <p:spPr>
          <a:xfrm>
            <a:off x="8469324" y="5294515"/>
            <a:ext cx="646472" cy="643828"/>
          </a:xfrm>
          <a:prstGeom prst="ellipse">
            <a:avLst/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1100" spc="-80">
                <a:ln w="3175">
                  <a:solidFill>
                    <a:schemeClr val="bg1">
                      <a:alpha val="0"/>
                    </a:schemeClr>
                  </a:solidFill>
                </a:ln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100</a:t>
            </a:r>
            <a:r>
              <a:rPr lang="ko-KR" altLang="en-US" sz="11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</a:t>
            </a:r>
          </a:p>
        </p:txBody>
      </p:sp>
      <p:cxnSp>
        <p:nvCxnSpPr>
          <p:cNvPr id="63" name="직선 연결선 62">
            <a:extLst>
              <a:ext uri="{FF2B5EF4-FFF2-40B4-BE49-F238E27FC236}">
                <a16:creationId xmlns:a16="http://schemas.microsoft.com/office/drawing/2014/main" id="{A3BD7351-F20B-4F77-A13F-2391FBA156E0}"/>
              </a:ext>
            </a:extLst>
          </p:cNvPr>
          <p:cNvCxnSpPr>
            <a:cxnSpLocks/>
          </p:cNvCxnSpPr>
          <p:nvPr/>
        </p:nvCxnSpPr>
        <p:spPr>
          <a:xfrm flipH="1">
            <a:off x="1018730" y="3207639"/>
            <a:ext cx="4258120" cy="0"/>
          </a:xfrm>
          <a:prstGeom prst="line">
            <a:avLst/>
          </a:prstGeom>
          <a:ln w="22225">
            <a:solidFill>
              <a:schemeClr val="bg1">
                <a:lumMod val="65000"/>
              </a:schemeClr>
            </a:solidFill>
            <a:prstDash val="solid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7E5B6F42-C627-2FAF-9CF2-7E3EB8FD35DE}"/>
              </a:ext>
            </a:extLst>
          </p:cNvPr>
          <p:cNvSpPr/>
          <p:nvPr/>
        </p:nvSpPr>
        <p:spPr>
          <a:xfrm>
            <a:off x="1360385" y="3100833"/>
            <a:ext cx="386845" cy="214152"/>
          </a:xfrm>
          <a:prstGeom prst="roundRect">
            <a:avLst/>
          </a:prstGeom>
          <a:solidFill>
            <a:srgbClr val="093B6D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54000" rIns="0" rtlCol="0" anchor="ctr"/>
          <a:lstStyle/>
          <a:p>
            <a:pPr algn="ctr"/>
            <a:r>
              <a:rPr lang="en-US" altLang="ko-KR" sz="900" spc="-7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1</a:t>
            </a:r>
            <a:r>
              <a:rPr lang="ko-KR" altLang="en-US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</a:t>
            </a: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E1A2FCE6-752A-8F1F-0FEC-02384DBCBFBC}"/>
              </a:ext>
            </a:extLst>
          </p:cNvPr>
          <p:cNvSpPr/>
          <p:nvPr/>
        </p:nvSpPr>
        <p:spPr>
          <a:xfrm>
            <a:off x="1908774" y="3100833"/>
            <a:ext cx="386845" cy="214152"/>
          </a:xfrm>
          <a:prstGeom prst="roundRect">
            <a:avLst/>
          </a:prstGeom>
          <a:solidFill>
            <a:srgbClr val="093B6D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54000" rIns="0" rtlCol="0" anchor="ctr"/>
          <a:lstStyle/>
          <a:p>
            <a:pPr algn="ctr"/>
            <a:r>
              <a:rPr lang="en-US" altLang="ko-KR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2</a:t>
            </a:r>
            <a:r>
              <a:rPr lang="ko-KR" altLang="en-US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F515ECBE-4D2F-9C28-683F-032214E4DA52}"/>
              </a:ext>
            </a:extLst>
          </p:cNvPr>
          <p:cNvSpPr/>
          <p:nvPr/>
        </p:nvSpPr>
        <p:spPr>
          <a:xfrm>
            <a:off x="2457163" y="3100833"/>
            <a:ext cx="386845" cy="214152"/>
          </a:xfrm>
          <a:prstGeom prst="roundRect">
            <a:avLst/>
          </a:prstGeom>
          <a:solidFill>
            <a:srgbClr val="093B6D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54000" rIns="0" rtlCol="0" anchor="ctr"/>
          <a:lstStyle/>
          <a:p>
            <a:pPr algn="ctr"/>
            <a:r>
              <a:rPr lang="en-US" altLang="ko-KR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3</a:t>
            </a:r>
            <a:r>
              <a:rPr lang="ko-KR" altLang="en-US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</a:t>
            </a: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0799AC23-5EF0-8FC2-130C-7956B6CDDA3F}"/>
              </a:ext>
            </a:extLst>
          </p:cNvPr>
          <p:cNvSpPr/>
          <p:nvPr/>
        </p:nvSpPr>
        <p:spPr>
          <a:xfrm>
            <a:off x="3005552" y="3100833"/>
            <a:ext cx="386845" cy="214152"/>
          </a:xfrm>
          <a:prstGeom prst="roundRect">
            <a:avLst/>
          </a:prstGeom>
          <a:solidFill>
            <a:srgbClr val="093B6D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54000" rIns="0" rtlCol="0" anchor="ctr"/>
          <a:lstStyle/>
          <a:p>
            <a:pPr algn="ctr"/>
            <a:r>
              <a:rPr lang="en-US" altLang="ko-KR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4</a:t>
            </a:r>
            <a:r>
              <a:rPr lang="ko-KR" altLang="en-US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7393EA2-8588-06B4-7F8E-4565AD211CEE}"/>
              </a:ext>
            </a:extLst>
          </p:cNvPr>
          <p:cNvSpPr/>
          <p:nvPr/>
        </p:nvSpPr>
        <p:spPr>
          <a:xfrm>
            <a:off x="3553941" y="3100833"/>
            <a:ext cx="386845" cy="214152"/>
          </a:xfrm>
          <a:prstGeom prst="roundRect">
            <a:avLst/>
          </a:prstGeom>
          <a:solidFill>
            <a:srgbClr val="093B6D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54000" rIns="0" rtlCol="0" anchor="ctr"/>
          <a:lstStyle/>
          <a:p>
            <a:pPr algn="ctr"/>
            <a:r>
              <a:rPr lang="en-US" altLang="ko-KR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5</a:t>
            </a:r>
            <a:r>
              <a:rPr lang="ko-KR" altLang="en-US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68EFC678-0242-4395-4360-350A4C2E8D2D}"/>
              </a:ext>
            </a:extLst>
          </p:cNvPr>
          <p:cNvSpPr/>
          <p:nvPr/>
        </p:nvSpPr>
        <p:spPr>
          <a:xfrm>
            <a:off x="4102330" y="3100833"/>
            <a:ext cx="386845" cy="214152"/>
          </a:xfrm>
          <a:prstGeom prst="roundRect">
            <a:avLst/>
          </a:prstGeom>
          <a:solidFill>
            <a:srgbClr val="093B6D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54000" rIns="0" rtlCol="0" anchor="ctr"/>
          <a:lstStyle/>
          <a:p>
            <a:pPr algn="ctr"/>
            <a:r>
              <a:rPr lang="en-US" altLang="ko-KR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6</a:t>
            </a:r>
            <a:r>
              <a:rPr lang="ko-KR" altLang="en-US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654EEBE9-95A8-00FD-78A5-01E3D4555482}"/>
              </a:ext>
            </a:extLst>
          </p:cNvPr>
          <p:cNvSpPr/>
          <p:nvPr/>
        </p:nvSpPr>
        <p:spPr>
          <a:xfrm>
            <a:off x="4650720" y="3100833"/>
            <a:ext cx="386845" cy="214152"/>
          </a:xfrm>
          <a:prstGeom prst="roundRect">
            <a:avLst/>
          </a:prstGeom>
          <a:solidFill>
            <a:srgbClr val="093B6D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54000" rIns="0" rtlCol="0" anchor="ctr"/>
          <a:lstStyle/>
          <a:p>
            <a:pPr algn="ctr"/>
            <a:r>
              <a:rPr lang="en-US" altLang="ko-KR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7</a:t>
            </a:r>
            <a:r>
              <a:rPr lang="ko-KR" altLang="en-US" sz="90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</a:rPr>
              <a:t>점</a:t>
            </a:r>
          </a:p>
        </p:txBody>
      </p:sp>
      <p:pic>
        <p:nvPicPr>
          <p:cNvPr id="75" name="그래픽 74">
            <a:extLst>
              <a:ext uri="{FF2B5EF4-FFF2-40B4-BE49-F238E27FC236}">
                <a16:creationId xmlns:a16="http://schemas.microsoft.com/office/drawing/2014/main" id="{F0811972-7CA4-4F32-A396-C85E924757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3054896" y="2539979"/>
            <a:ext cx="290846" cy="290846"/>
          </a:xfrm>
          <a:prstGeom prst="rect">
            <a:avLst/>
          </a:prstGeom>
        </p:spPr>
      </p:pic>
      <p:pic>
        <p:nvPicPr>
          <p:cNvPr id="76" name="그래픽 75">
            <a:extLst>
              <a:ext uri="{FF2B5EF4-FFF2-40B4-BE49-F238E27FC236}">
                <a16:creationId xmlns:a16="http://schemas.microsoft.com/office/drawing/2014/main" id="{B1383105-9AEA-4F09-A112-6D7FDD1F6B0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602522" y="2539979"/>
            <a:ext cx="290846" cy="290846"/>
          </a:xfrm>
          <a:prstGeom prst="rect">
            <a:avLst/>
          </a:prstGeom>
        </p:spPr>
      </p:pic>
      <p:pic>
        <p:nvPicPr>
          <p:cNvPr id="78" name="그래픽 77">
            <a:extLst>
              <a:ext uri="{FF2B5EF4-FFF2-40B4-BE49-F238E27FC236}">
                <a16:creationId xmlns:a16="http://schemas.microsoft.com/office/drawing/2014/main" id="{A498FBAE-85CF-432F-B6C9-0E94C2F4F33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4697772" y="2539979"/>
            <a:ext cx="290846" cy="290846"/>
          </a:xfrm>
          <a:prstGeom prst="rect">
            <a:avLst/>
          </a:prstGeom>
        </p:spPr>
      </p:pic>
      <p:pic>
        <p:nvPicPr>
          <p:cNvPr id="79" name="그래픽 78">
            <a:extLst>
              <a:ext uri="{FF2B5EF4-FFF2-40B4-BE49-F238E27FC236}">
                <a16:creationId xmlns:a16="http://schemas.microsoft.com/office/drawing/2014/main" id="{C758230B-8C4A-4E44-B1B1-9BBE3F3A9BD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4150148" y="2539979"/>
            <a:ext cx="290846" cy="290846"/>
          </a:xfrm>
          <a:prstGeom prst="rect">
            <a:avLst/>
          </a:prstGeom>
        </p:spPr>
      </p:pic>
      <p:pic>
        <p:nvPicPr>
          <p:cNvPr id="80" name="그래픽 79">
            <a:extLst>
              <a:ext uri="{FF2B5EF4-FFF2-40B4-BE49-F238E27FC236}">
                <a16:creationId xmlns:a16="http://schemas.microsoft.com/office/drawing/2014/main" id="{99C3EC18-44F3-40D1-9768-894A1FC193F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2507270" y="2539979"/>
            <a:ext cx="290846" cy="290846"/>
          </a:xfrm>
          <a:prstGeom prst="rect">
            <a:avLst/>
          </a:prstGeom>
        </p:spPr>
      </p:pic>
      <p:pic>
        <p:nvPicPr>
          <p:cNvPr id="81" name="그래픽 80">
            <a:extLst>
              <a:ext uri="{FF2B5EF4-FFF2-40B4-BE49-F238E27FC236}">
                <a16:creationId xmlns:a16="http://schemas.microsoft.com/office/drawing/2014/main" id="{E9C42D79-C2AA-4C96-B365-54D4225F7E6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1959644" y="2539979"/>
            <a:ext cx="290846" cy="290846"/>
          </a:xfrm>
          <a:prstGeom prst="rect">
            <a:avLst/>
          </a:prstGeom>
        </p:spPr>
      </p:pic>
      <p:pic>
        <p:nvPicPr>
          <p:cNvPr id="82" name="그래픽 81">
            <a:extLst>
              <a:ext uri="{FF2B5EF4-FFF2-40B4-BE49-F238E27FC236}">
                <a16:creationId xmlns:a16="http://schemas.microsoft.com/office/drawing/2014/main" id="{75064FB3-5780-43C6-9FFF-3AE1BF5CEFAB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1412018" y="2539979"/>
            <a:ext cx="290846" cy="2908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011055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/>
              <a:t>3. </a:t>
            </a:r>
            <a:r>
              <a:rPr lang="ko-KR" altLang="en-US"/>
              <a:t>조사 결과</a:t>
            </a:r>
            <a:endParaRPr lang="ko-KR" altLang="en-US" dirty="0"/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089033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차원 및 요소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별 만족도</a:t>
            </a: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46" name="shp1">
            <a:extLst>
              <a:ext uri="{FF2B5EF4-FFF2-40B4-BE49-F238E27FC236}">
                <a16:creationId xmlns:a16="http://schemas.microsoft.com/office/drawing/2014/main" id="{AAEE0EC5-365F-4730-AE17-7FB123265CB6}"/>
              </a:ext>
            </a:extLst>
          </p:cNvPr>
          <p:cNvGraphicFramePr/>
          <p:nvPr/>
        </p:nvGraphicFramePr>
        <p:xfrm>
          <a:off x="570134" y="1508760"/>
          <a:ext cx="8750633" cy="21133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7" name="shp2">
            <a:extLst>
              <a:ext uri="{FF2B5EF4-FFF2-40B4-BE49-F238E27FC236}">
                <a16:creationId xmlns:a16="http://schemas.microsoft.com/office/drawing/2014/main" id="{686584BF-A305-4918-98A0-1FE23559C3B0}"/>
              </a:ext>
            </a:extLst>
          </p:cNvPr>
          <p:cNvGraphicFramePr/>
          <p:nvPr/>
        </p:nvGraphicFramePr>
        <p:xfrm>
          <a:off x="2031710" y="4276268"/>
          <a:ext cx="7310698" cy="20024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48" name="zero6">
            <a:extLst>
              <a:ext uri="{FF2B5EF4-FFF2-40B4-BE49-F238E27FC236}">
                <a16:creationId xmlns:a16="http://schemas.microsoft.com/office/drawing/2014/main" id="{A9D0E51F-14FC-4D2A-B36E-B13BB19192EA}"/>
              </a:ext>
            </a:extLst>
          </p:cNvPr>
          <p:cNvCxnSpPr/>
          <p:nvPr/>
        </p:nvCxnSpPr>
        <p:spPr>
          <a:xfrm>
            <a:off x="2031710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zero7">
            <a:extLst>
              <a:ext uri="{FF2B5EF4-FFF2-40B4-BE49-F238E27FC236}">
                <a16:creationId xmlns:a16="http://schemas.microsoft.com/office/drawing/2014/main" id="{3F3AEF1D-2EF9-4A0C-B1CA-D16A2359E285}"/>
              </a:ext>
            </a:extLst>
          </p:cNvPr>
          <p:cNvCxnSpPr/>
          <p:nvPr/>
        </p:nvCxnSpPr>
        <p:spPr>
          <a:xfrm>
            <a:off x="3492738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zero8">
            <a:extLst>
              <a:ext uri="{FF2B5EF4-FFF2-40B4-BE49-F238E27FC236}">
                <a16:creationId xmlns:a16="http://schemas.microsoft.com/office/drawing/2014/main" id="{792C2AD9-C07F-4EE5-897E-8B363AF949FF}"/>
              </a:ext>
            </a:extLst>
          </p:cNvPr>
          <p:cNvCxnSpPr/>
          <p:nvPr/>
        </p:nvCxnSpPr>
        <p:spPr>
          <a:xfrm>
            <a:off x="495066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zero9">
            <a:extLst>
              <a:ext uri="{FF2B5EF4-FFF2-40B4-BE49-F238E27FC236}">
                <a16:creationId xmlns:a16="http://schemas.microsoft.com/office/drawing/2014/main" id="{5F71BD1D-131F-42EA-B32E-06AC8EEDF785}"/>
              </a:ext>
            </a:extLst>
          </p:cNvPr>
          <p:cNvCxnSpPr/>
          <p:nvPr/>
        </p:nvCxnSpPr>
        <p:spPr>
          <a:xfrm>
            <a:off x="6409199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zero10">
            <a:extLst>
              <a:ext uri="{FF2B5EF4-FFF2-40B4-BE49-F238E27FC236}">
                <a16:creationId xmlns:a16="http://schemas.microsoft.com/office/drawing/2014/main" id="{168E50D8-8704-4082-8D92-3D2996717013}"/>
              </a:ext>
            </a:extLst>
          </p:cNvPr>
          <p:cNvCxnSpPr/>
          <p:nvPr/>
        </p:nvCxnSpPr>
        <p:spPr>
          <a:xfrm>
            <a:off x="7870972" y="1889185"/>
            <a:ext cx="0" cy="4424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6" name="zero11">
            <a:extLst>
              <a:ext uri="{FF2B5EF4-FFF2-40B4-BE49-F238E27FC236}">
                <a16:creationId xmlns:a16="http://schemas.microsoft.com/office/drawing/2014/main" id="{D43A2FA2-6F79-4F9C-8326-F108DF986E2E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3483481"/>
          <a:ext cx="8761416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60236">
                  <a:extLst>
                    <a:ext uri="{9D8B030D-6E8A-4147-A177-3AD203B41FA5}">
                      <a16:colId xmlns:a16="http://schemas.microsoft.com/office/drawing/2014/main" val="70071190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2537153804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40206326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616931885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856929698"/>
                    </a:ext>
                  </a:extLst>
                </a:gridCol>
                <a:gridCol w="1460236">
                  <a:extLst>
                    <a:ext uri="{9D8B030D-6E8A-4147-A177-3AD203B41FA5}">
                      <a16:colId xmlns:a16="http://schemas.microsoft.com/office/drawing/2014/main" val="1004941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종합 만족도</a:t>
                      </a: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1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solidFill>
                      <a:srgbClr val="E2E2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5572110"/>
                  </a:ext>
                </a:extLst>
              </a:tr>
            </a:tbl>
          </a:graphicData>
        </a:graphic>
      </p:graphicFrame>
      <p:sp>
        <p:nvSpPr>
          <p:cNvPr id="81" name="zero12">
            <a:extLst>
              <a:ext uri="{FF2B5EF4-FFF2-40B4-BE49-F238E27FC236}">
                <a16:creationId xmlns:a16="http://schemas.microsoft.com/office/drawing/2014/main" id="{5644E31A-C0D7-43FA-A684-67B03F66A578}"/>
              </a:ext>
            </a:extLst>
          </p:cNvPr>
          <p:cNvSpPr txBox="1"/>
          <p:nvPr/>
        </p:nvSpPr>
        <p:spPr>
          <a:xfrm>
            <a:off x="536184" y="5767487"/>
            <a:ext cx="1373736" cy="32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기관의 전체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점수는</a:t>
            </a: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/>
            </a:r>
            <a:b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</a:br>
            <a:r>
              <a:rPr lang="en-US" altLang="ko-KR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   </a:t>
            </a:r>
            <a:r>
              <a:rPr lang="ko-KR" altLang="en-US" sz="7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사업별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가중치가 적용된 점수임</a:t>
            </a:r>
          </a:p>
        </p:txBody>
      </p:sp>
      <p:sp>
        <p:nvSpPr>
          <p:cNvPr id="8" name="shp3">
            <a:extLst>
              <a:ext uri="{FF2B5EF4-FFF2-40B4-BE49-F238E27FC236}">
                <a16:creationId xmlns:a16="http://schemas.microsoft.com/office/drawing/2014/main" id="{672E9634-4B45-68AC-19AA-EE19A6E3971F}"/>
              </a:ext>
            </a:extLst>
          </p:cNvPr>
          <p:cNvSpPr/>
          <p:nvPr/>
        </p:nvSpPr>
        <p:spPr>
          <a:xfrm>
            <a:off x="573625" y="4891869"/>
            <a:ext cx="1393198" cy="278617"/>
          </a:xfrm>
          <a:prstGeom prst="homePlate">
            <a:avLst/>
          </a:prstGeom>
          <a:solidFill>
            <a:srgbClr val="093B6D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교통약자이동지원센터사업</a:t>
            </a:r>
            <a:endParaRPr lang="ko-KR" altLang="en-US" sz="10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5" name="zero14">
            <a:extLst>
              <a:ext uri="{FF2B5EF4-FFF2-40B4-BE49-F238E27FC236}">
                <a16:creationId xmlns:a16="http://schemas.microsoft.com/office/drawing/2014/main" id="{A0B73912-1CC4-4426-84E7-4A03FFE8D788}"/>
              </a:ext>
            </a:extLst>
          </p:cNvPr>
          <p:cNvSpPr/>
          <p:nvPr/>
        </p:nvSpPr>
        <p:spPr>
          <a:xfrm>
            <a:off x="625934" y="5018936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shp4">
            <a:extLst>
              <a:ext uri="{FF2B5EF4-FFF2-40B4-BE49-F238E27FC236}">
                <a16:creationId xmlns:a16="http://schemas.microsoft.com/office/drawing/2014/main" id="{16CF8406-E950-DFE6-936F-E33291EE8020}"/>
              </a:ext>
            </a:extLst>
          </p:cNvPr>
          <p:cNvSpPr/>
          <p:nvPr/>
        </p:nvSpPr>
        <p:spPr>
          <a:xfrm>
            <a:off x="573625" y="5302136"/>
            <a:ext cx="1393198" cy="278617"/>
          </a:xfrm>
          <a:prstGeom prst="homePlate">
            <a:avLst/>
          </a:prstGeom>
          <a:solidFill>
            <a:srgbClr val="D5D5D5"/>
          </a:solidFill>
          <a:ln>
            <a:noFill/>
          </a:ln>
          <a:effectLst>
            <a:outerShdw dist="254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26000" rtlCol="0" anchor="ctr"/>
          <a:lstStyle/>
          <a:p>
            <a:r>
              <a:rPr lang="ko-KR" altLang="en-US" sz="1000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과천도시공사 전체 평균</a:t>
            </a:r>
            <a:endParaRPr lang="ko-KR" altLang="en-US" sz="1000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82" name="zero16">
            <a:extLst>
              <a:ext uri="{FF2B5EF4-FFF2-40B4-BE49-F238E27FC236}">
                <a16:creationId xmlns:a16="http://schemas.microsoft.com/office/drawing/2014/main" id="{A9D124C2-184F-4125-9E7C-F1C3526D4AE5}"/>
              </a:ext>
            </a:extLst>
          </p:cNvPr>
          <p:cNvSpPr/>
          <p:nvPr/>
        </p:nvSpPr>
        <p:spPr>
          <a:xfrm>
            <a:off x="625934" y="5429203"/>
            <a:ext cx="24482" cy="24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zero17">
            <a:extLst>
              <a:ext uri="{FF2B5EF4-FFF2-40B4-BE49-F238E27FC236}">
                <a16:creationId xmlns:a16="http://schemas.microsoft.com/office/drawing/2014/main" id="{48DDE305-B140-9685-4CF9-4D295066BE85}"/>
              </a:ext>
            </a:extLst>
          </p:cNvPr>
          <p:cNvSpPr/>
          <p:nvPr/>
        </p:nvSpPr>
        <p:spPr>
          <a:xfrm>
            <a:off x="355581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접근성</a:t>
            </a:r>
          </a:p>
        </p:txBody>
      </p:sp>
      <p:sp>
        <p:nvSpPr>
          <p:cNvPr id="4" name="zero18">
            <a:extLst>
              <a:ext uri="{FF2B5EF4-FFF2-40B4-BE49-F238E27FC236}">
                <a16:creationId xmlns:a16="http://schemas.microsoft.com/office/drawing/2014/main" id="{2F3E80FF-9DE9-A33E-1D91-D94647FBCE75}"/>
              </a:ext>
            </a:extLst>
          </p:cNvPr>
          <p:cNvSpPr/>
          <p:nvPr/>
        </p:nvSpPr>
        <p:spPr>
          <a:xfrm>
            <a:off x="40226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대응성</a:t>
            </a:r>
          </a:p>
        </p:txBody>
      </p:sp>
      <p:sp>
        <p:nvSpPr>
          <p:cNvPr id="5" name="zero19">
            <a:extLst>
              <a:ext uri="{FF2B5EF4-FFF2-40B4-BE49-F238E27FC236}">
                <a16:creationId xmlns:a16="http://schemas.microsoft.com/office/drawing/2014/main" id="{C4F8EC5B-68C3-0438-31C0-61B142A3789A}"/>
              </a:ext>
            </a:extLst>
          </p:cNvPr>
          <p:cNvSpPr/>
          <p:nvPr/>
        </p:nvSpPr>
        <p:spPr>
          <a:xfrm>
            <a:off x="4483120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신속성</a:t>
            </a:r>
          </a:p>
        </p:txBody>
      </p:sp>
      <p:sp>
        <p:nvSpPr>
          <p:cNvPr id="6" name="zero20">
            <a:extLst>
              <a:ext uri="{FF2B5EF4-FFF2-40B4-BE49-F238E27FC236}">
                <a16:creationId xmlns:a16="http://schemas.microsoft.com/office/drawing/2014/main" id="{5A6591D7-F48C-31EF-EE90-AEC398D4D715}"/>
              </a:ext>
            </a:extLst>
          </p:cNvPr>
          <p:cNvSpPr/>
          <p:nvPr/>
        </p:nvSpPr>
        <p:spPr>
          <a:xfrm>
            <a:off x="2106342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편의성</a:t>
            </a:r>
          </a:p>
        </p:txBody>
      </p:sp>
      <p:sp>
        <p:nvSpPr>
          <p:cNvPr id="10" name="zero21">
            <a:extLst>
              <a:ext uri="{FF2B5EF4-FFF2-40B4-BE49-F238E27FC236}">
                <a16:creationId xmlns:a16="http://schemas.microsoft.com/office/drawing/2014/main" id="{F7442C41-AB97-AA89-B27A-22501ACB47E3}"/>
              </a:ext>
            </a:extLst>
          </p:cNvPr>
          <p:cNvSpPr/>
          <p:nvPr/>
        </p:nvSpPr>
        <p:spPr>
          <a:xfrm>
            <a:off x="2573168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쾌적성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1" name="zero22">
            <a:extLst>
              <a:ext uri="{FF2B5EF4-FFF2-40B4-BE49-F238E27FC236}">
                <a16:creationId xmlns:a16="http://schemas.microsoft.com/office/drawing/2014/main" id="{8E5722B4-CBF6-A82E-4395-255BE134D1D4}"/>
              </a:ext>
            </a:extLst>
          </p:cNvPr>
          <p:cNvSpPr/>
          <p:nvPr/>
        </p:nvSpPr>
        <p:spPr>
          <a:xfrm>
            <a:off x="3033646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안전성</a:t>
            </a:r>
          </a:p>
        </p:txBody>
      </p:sp>
      <p:sp>
        <p:nvSpPr>
          <p:cNvPr id="22" name="zero23">
            <a:extLst>
              <a:ext uri="{FF2B5EF4-FFF2-40B4-BE49-F238E27FC236}">
                <a16:creationId xmlns:a16="http://schemas.microsoft.com/office/drawing/2014/main" id="{20D998D9-9FA5-199B-1587-1FBDEEC41794}"/>
              </a:ext>
            </a:extLst>
          </p:cNvPr>
          <p:cNvSpPr/>
          <p:nvPr/>
        </p:nvSpPr>
        <p:spPr>
          <a:xfrm>
            <a:off x="647506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공익성</a:t>
            </a:r>
          </a:p>
        </p:txBody>
      </p:sp>
      <p:sp>
        <p:nvSpPr>
          <p:cNvPr id="23" name="zero24">
            <a:extLst>
              <a:ext uri="{FF2B5EF4-FFF2-40B4-BE49-F238E27FC236}">
                <a16:creationId xmlns:a16="http://schemas.microsoft.com/office/drawing/2014/main" id="{AF258BDB-A3FB-72FF-38D4-D262CC82578A}"/>
              </a:ext>
            </a:extLst>
          </p:cNvPr>
          <p:cNvSpPr/>
          <p:nvPr/>
        </p:nvSpPr>
        <p:spPr>
          <a:xfrm>
            <a:off x="69418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공정성</a:t>
            </a:r>
          </a:p>
        </p:txBody>
      </p:sp>
      <p:sp>
        <p:nvSpPr>
          <p:cNvPr id="24" name="zero25">
            <a:extLst>
              <a:ext uri="{FF2B5EF4-FFF2-40B4-BE49-F238E27FC236}">
                <a16:creationId xmlns:a16="http://schemas.microsoft.com/office/drawing/2014/main" id="{385C467D-3117-8FC6-1680-6AADF8057A6B}"/>
              </a:ext>
            </a:extLst>
          </p:cNvPr>
          <p:cNvSpPr/>
          <p:nvPr/>
        </p:nvSpPr>
        <p:spPr>
          <a:xfrm>
            <a:off x="740236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지속성</a:t>
            </a:r>
          </a:p>
        </p:txBody>
      </p:sp>
      <p:sp>
        <p:nvSpPr>
          <p:cNvPr id="25" name="zero26">
            <a:extLst>
              <a:ext uri="{FF2B5EF4-FFF2-40B4-BE49-F238E27FC236}">
                <a16:creationId xmlns:a16="http://schemas.microsoft.com/office/drawing/2014/main" id="{4F3EC6D0-9D77-50C2-5912-7544BD3F47AA}"/>
              </a:ext>
            </a:extLst>
          </p:cNvPr>
          <p:cNvSpPr/>
          <p:nvPr/>
        </p:nvSpPr>
        <p:spPr>
          <a:xfrm>
            <a:off x="5025591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편익성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6" name="zero27">
            <a:extLst>
              <a:ext uri="{FF2B5EF4-FFF2-40B4-BE49-F238E27FC236}">
                <a16:creationId xmlns:a16="http://schemas.microsoft.com/office/drawing/2014/main" id="{1164B8A1-A26E-858C-B51E-06A1E5A2E839}"/>
              </a:ext>
            </a:extLst>
          </p:cNvPr>
          <p:cNvSpPr/>
          <p:nvPr/>
        </p:nvSpPr>
        <p:spPr>
          <a:xfrm>
            <a:off x="5492417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신뢰성</a:t>
            </a:r>
          </a:p>
        </p:txBody>
      </p:sp>
      <p:sp>
        <p:nvSpPr>
          <p:cNvPr id="27" name="zero28">
            <a:extLst>
              <a:ext uri="{FF2B5EF4-FFF2-40B4-BE49-F238E27FC236}">
                <a16:creationId xmlns:a16="http://schemas.microsoft.com/office/drawing/2014/main" id="{F0E0801B-CB2C-3008-3C20-CFB59B73478C}"/>
              </a:ext>
            </a:extLst>
          </p:cNvPr>
          <p:cNvSpPr/>
          <p:nvPr/>
        </p:nvSpPr>
        <p:spPr>
          <a:xfrm>
            <a:off x="595289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충족성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8" name="zero29">
            <a:extLst>
              <a:ext uri="{FF2B5EF4-FFF2-40B4-BE49-F238E27FC236}">
                <a16:creationId xmlns:a16="http://schemas.microsoft.com/office/drawing/2014/main" id="{9158ABBC-03BE-C21A-AAA1-A751326FADE7}"/>
              </a:ext>
            </a:extLst>
          </p:cNvPr>
          <p:cNvSpPr/>
          <p:nvPr/>
        </p:nvSpPr>
        <p:spPr>
          <a:xfrm>
            <a:off x="7933219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 err="1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향상적</a:t>
            </a:r>
            <a:endParaRPr lang="ko-KR" altLang="en-US" sz="1000" spc="-8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29" name="zero30">
            <a:extLst>
              <a:ext uri="{FF2B5EF4-FFF2-40B4-BE49-F238E27FC236}">
                <a16:creationId xmlns:a16="http://schemas.microsoft.com/office/drawing/2014/main" id="{3A46275D-D315-22FC-8F68-F3963C3344A7}"/>
              </a:ext>
            </a:extLst>
          </p:cNvPr>
          <p:cNvSpPr/>
          <p:nvPr/>
        </p:nvSpPr>
        <p:spPr>
          <a:xfrm>
            <a:off x="8400045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상대적</a:t>
            </a:r>
          </a:p>
        </p:txBody>
      </p:sp>
      <p:sp>
        <p:nvSpPr>
          <p:cNvPr id="30" name="zero31">
            <a:extLst>
              <a:ext uri="{FF2B5EF4-FFF2-40B4-BE49-F238E27FC236}">
                <a16:creationId xmlns:a16="http://schemas.microsoft.com/office/drawing/2014/main" id="{FA708CA3-6E12-72C3-4CC1-EED26196F4EB}"/>
              </a:ext>
            </a:extLst>
          </p:cNvPr>
          <p:cNvSpPr/>
          <p:nvPr/>
        </p:nvSpPr>
        <p:spPr>
          <a:xfrm>
            <a:off x="8860523" y="3937150"/>
            <a:ext cx="405775" cy="203743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spc="-80" dirty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절대적</a:t>
            </a:r>
          </a:p>
        </p:txBody>
      </p:sp>
    </p:spTree>
    <p:extLst>
      <p:ext uri="{BB962C8B-B14F-4D97-AF65-F5344CB8AC3E}">
        <p14:creationId xmlns:p14="http://schemas.microsoft.com/office/powerpoint/2010/main" val="288934746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ero0">
            <a:extLst>
              <a:ext uri="{FF2B5EF4-FFF2-40B4-BE49-F238E27FC236}">
                <a16:creationId xmlns:a16="http://schemas.microsoft.com/office/drawing/2014/main" id="{DA34E4AF-C646-45F5-9A0F-FEBBBAC99C80}"/>
              </a:ext>
            </a:extLst>
          </p:cNvPr>
          <p:cNvSpPr txBox="1">
            <a:spLocks/>
          </p:cNvSpPr>
          <p:nvPr/>
        </p:nvSpPr>
        <p:spPr>
          <a:xfrm>
            <a:off x="454397" y="508425"/>
            <a:ext cx="6321702" cy="45966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ko-KR" altLang="en-US" sz="2400" kern="1200" spc="-200" baseline="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에스코어 드림 7 ExtraBold" panose="020B0803030302020204" pitchFamily="34" charset="-127"/>
                <a:ea typeface="에스코어 드림 7 ExtraBold" panose="020B0803030302020204" pitchFamily="34" charset="-127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2" name="zero1">
            <a:extLst>
              <a:ext uri="{FF2B5EF4-FFF2-40B4-BE49-F238E27FC236}">
                <a16:creationId xmlns:a16="http://schemas.microsoft.com/office/drawing/2014/main" id="{913E9CF4-7785-45BC-BF4B-2F9E289CF33F}"/>
              </a:ext>
            </a:extLst>
          </p:cNvPr>
          <p:cNvSpPr txBox="1"/>
          <p:nvPr/>
        </p:nvSpPr>
        <p:spPr>
          <a:xfrm>
            <a:off x="708726" y="1144092"/>
            <a:ext cx="2310248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만족도 상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하위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5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개 항목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44" name="zero2">
            <a:extLst>
              <a:ext uri="{FF2B5EF4-FFF2-40B4-BE49-F238E27FC236}">
                <a16:creationId xmlns:a16="http://schemas.microsoft.com/office/drawing/2014/main" id="{4B908837-648F-4124-BF96-4E5449506B1F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5" name="zero3">
            <a:extLst>
              <a:ext uri="{FF2B5EF4-FFF2-40B4-BE49-F238E27FC236}">
                <a16:creationId xmlns:a16="http://schemas.microsoft.com/office/drawing/2014/main" id="{EF791B89-4F6A-4D6E-BE79-F43A368C7EB7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2" name="zero4">
            <a:extLst>
              <a:ext uri="{FF2B5EF4-FFF2-40B4-BE49-F238E27FC236}">
                <a16:creationId xmlns:a16="http://schemas.microsoft.com/office/drawing/2014/main" id="{721E827C-D383-93EC-76AF-34AABBBE6AC9}"/>
              </a:ext>
            </a:extLst>
          </p:cNvPr>
          <p:cNvSpPr/>
          <p:nvPr/>
        </p:nvSpPr>
        <p:spPr>
          <a:xfrm>
            <a:off x="571499" y="1751124"/>
            <a:ext cx="1990726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상위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4" name="zero6">
            <a:extLst>
              <a:ext uri="{FF2B5EF4-FFF2-40B4-BE49-F238E27FC236}">
                <a16:creationId xmlns:a16="http://schemas.microsoft.com/office/drawing/2014/main" id="{EBF18693-C98C-3B93-A0D2-81D407FDCA27}"/>
              </a:ext>
            </a:extLst>
          </p:cNvPr>
          <p:cNvSpPr/>
          <p:nvPr/>
        </p:nvSpPr>
        <p:spPr>
          <a:xfrm>
            <a:off x="571499" y="4165140"/>
            <a:ext cx="1990726" cy="305733"/>
          </a:xfrm>
          <a:prstGeom prst="round2SameRect">
            <a:avLst/>
          </a:prstGeom>
          <a:solidFill>
            <a:schemeClr val="tx1">
              <a:lumMod val="75000"/>
              <a:lumOff val="2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만족도 하위 </a:t>
            </a:r>
            <a:r>
              <a:rPr lang="en-US" altLang="ko-KR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5</a:t>
            </a:r>
            <a:r>
              <a:rPr lang="ko-KR" altLang="en-US" sz="14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1572A1B-D071-30F7-DB5C-8E8AEC36361D}"/>
              </a:ext>
            </a:extLst>
          </p:cNvPr>
          <p:cNvSpPr txBox="1"/>
          <p:nvPr/>
        </p:nvSpPr>
        <p:spPr>
          <a:xfrm>
            <a:off x="536184" y="6291902"/>
            <a:ext cx="2832640" cy="20736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 상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/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하위 항목은 전반적 만족 차원을 제외한 후 분석함</a:t>
            </a:r>
            <a:endParaRPr lang="en-US" altLang="ko-KR" sz="7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50000"/>
                </a:srgbClr>
              </a:solidFill>
              <a:latin typeface="+mn-ea"/>
            </a:endParaRP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933E3EE3-4A42-C827-3BD4-ED3040230347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063184"/>
          <a:ext cx="8761417" cy="1832514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575863589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435952910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3926648440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4183853562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1954748616"/>
                    </a:ext>
                  </a:extLst>
                </a:gridCol>
              </a:tblGrid>
              <a:tr h="31744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9128013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 차량을 앞으로도 이용할 생각이다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96.7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4048571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교통약자이동지원센터는 교통약자들을 위해 필요한 시설이다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96.0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1730171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 차량은 깨끗하고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94.0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0062527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 차량은 승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·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하차가 편하다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72352854"/>
                  </a:ext>
                </a:extLst>
              </a:tr>
              <a:tr h="30301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상위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9026659"/>
                  </a:ext>
                </a:extLst>
              </a:tr>
            </a:tbl>
          </a:graphicData>
        </a:graphic>
      </p:graphicFrame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0A73A3B7-231E-CB2C-018E-08B729A21202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4477200"/>
          <a:ext cx="8761417" cy="1804725"/>
        </p:xfrm>
        <a:graphic>
          <a:graphicData uri="http://schemas.openxmlformats.org/drawingml/2006/table">
            <a:tbl>
              <a:tblPr/>
              <a:tblGrid>
                <a:gridCol w="717805">
                  <a:extLst>
                    <a:ext uri="{9D8B030D-6E8A-4147-A177-3AD203B41FA5}">
                      <a16:colId xmlns:a16="http://schemas.microsoft.com/office/drawing/2014/main" val="3763088030"/>
                    </a:ext>
                  </a:extLst>
                </a:gridCol>
                <a:gridCol w="768096">
                  <a:extLst>
                    <a:ext uri="{9D8B030D-6E8A-4147-A177-3AD203B41FA5}">
                      <a16:colId xmlns:a16="http://schemas.microsoft.com/office/drawing/2014/main" val="1030814624"/>
                    </a:ext>
                  </a:extLst>
                </a:gridCol>
                <a:gridCol w="694944">
                  <a:extLst>
                    <a:ext uri="{9D8B030D-6E8A-4147-A177-3AD203B41FA5}">
                      <a16:colId xmlns:a16="http://schemas.microsoft.com/office/drawing/2014/main" val="255001238"/>
                    </a:ext>
                  </a:extLst>
                </a:gridCol>
                <a:gridCol w="5212080">
                  <a:extLst>
                    <a:ext uri="{9D8B030D-6E8A-4147-A177-3AD203B41FA5}">
                      <a16:colId xmlns:a16="http://schemas.microsoft.com/office/drawing/2014/main" val="1520477605"/>
                    </a:ext>
                  </a:extLst>
                </a:gridCol>
                <a:gridCol w="1368492">
                  <a:extLst>
                    <a:ext uri="{9D8B030D-6E8A-4147-A177-3AD203B41FA5}">
                      <a16:colId xmlns:a16="http://schemas.microsoft.com/office/drawing/2014/main" val="1028898402"/>
                    </a:ext>
                  </a:extLst>
                </a:gridCol>
              </a:tblGrid>
              <a:tr h="31263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점수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8612573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교통약자이동지원센터운영에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73.4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7977448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 차량은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7357259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교통약자이동지원센터의 이용 요금은 적정하다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5133714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 직원들은 이용자 건의사항을 최소화하기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8667925"/>
                  </a:ext>
                </a:extLst>
              </a:tr>
              <a:tr h="298419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하위 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105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 사업은 교통약자의 권익을 증진시킨다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05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2151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1634743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40" name="zero1">
            <a:extLst>
              <a:ext uri="{FF2B5EF4-FFF2-40B4-BE49-F238E27FC236}">
                <a16:creationId xmlns:a16="http://schemas.microsoft.com/office/drawing/2014/main" id="{1FD41ACF-2038-86EF-C8D0-6CE680CC91CD}"/>
              </a:ext>
            </a:extLst>
          </p:cNvPr>
          <p:cNvSpPr txBox="1"/>
          <p:nvPr/>
        </p:nvSpPr>
        <p:spPr>
          <a:xfrm>
            <a:off x="708726" y="1144092"/>
            <a:ext cx="1498424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Box-Plot </a:t>
            </a:r>
            <a:r>
              <a:rPr kumimoji="0" lang="ko-KR" altLang="en-US" sz="1700" b="0" i="0" u="none" strike="noStrike" kern="1200" cap="none" spc="0" normalizeH="0" baseline="0" noProof="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KoPub돋움체 Bold"/>
                <a:ea typeface="KoPub돋움체 Bold"/>
                <a:cs typeface="+mn-cs"/>
              </a:rPr>
              <a:t>분석</a:t>
            </a:r>
          </a:p>
        </p:txBody>
      </p:sp>
      <p:sp>
        <p:nvSpPr>
          <p:cNvPr id="42" name="zero2">
            <a:extLst>
              <a:ext uri="{FF2B5EF4-FFF2-40B4-BE49-F238E27FC236}">
                <a16:creationId xmlns:a16="http://schemas.microsoft.com/office/drawing/2014/main" id="{3E097825-70E9-F451-E646-C5555F98D991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3" name="zero3">
            <a:extLst>
              <a:ext uri="{FF2B5EF4-FFF2-40B4-BE49-F238E27FC236}">
                <a16:creationId xmlns:a16="http://schemas.microsoft.com/office/drawing/2014/main" id="{C281FA39-BF3E-B566-6A49-E320221AA2AE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9" name="zero4">
            <a:extLst>
              <a:ext uri="{FF2B5EF4-FFF2-40B4-BE49-F238E27FC236}">
                <a16:creationId xmlns:a16="http://schemas.microsoft.com/office/drawing/2014/main" id="{7BCCEF03-3515-7395-FEF7-8B6310E54E7B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5" name="zero5">
            <a:extLst>
              <a:ext uri="{FF2B5EF4-FFF2-40B4-BE49-F238E27FC236}">
                <a16:creationId xmlns:a16="http://schemas.microsoft.com/office/drawing/2014/main" id="{9E205207-F89A-F194-87D5-74AB977D1CCD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6" name="zero6">
            <a:extLst>
              <a:ext uri="{FF2B5EF4-FFF2-40B4-BE49-F238E27FC236}">
                <a16:creationId xmlns:a16="http://schemas.microsoft.com/office/drawing/2014/main" id="{627565E7-5644-7494-5D47-F7819ED319A2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3" name="zero7">
            <a:extLst>
              <a:ext uri="{FF2B5EF4-FFF2-40B4-BE49-F238E27FC236}">
                <a16:creationId xmlns:a16="http://schemas.microsoft.com/office/drawing/2014/main" id="{F0D313EB-B4ED-3A9F-C447-4F8453F4E9FF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24" name="zero8">
            <a:extLst>
              <a:ext uri="{FF2B5EF4-FFF2-40B4-BE49-F238E27FC236}">
                <a16:creationId xmlns:a16="http://schemas.microsoft.com/office/drawing/2014/main" id="{D05A6CBA-2888-5CD0-003F-872731CD8776}"/>
              </a:ext>
            </a:extLst>
          </p:cNvPr>
          <p:cNvSpPr/>
          <p:nvPr/>
        </p:nvSpPr>
        <p:spPr>
          <a:xfrm>
            <a:off x="66688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shp1">
            <a:extLst>
              <a:ext uri="{FF2B5EF4-FFF2-40B4-BE49-F238E27FC236}">
                <a16:creationId xmlns:a16="http://schemas.microsoft.com/office/drawing/2014/main" id="{1B3F7744-72E0-33DB-CC41-943981212CD3}"/>
              </a:ext>
            </a:extLst>
          </p:cNvPr>
          <p:cNvSpPr txBox="1"/>
          <p:nvPr/>
        </p:nvSpPr>
        <p:spPr>
          <a:xfrm>
            <a:off x="970570" y="1749024"/>
            <a:ext cx="6467476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사회적 만족 차원의 지속성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1.90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가장 높아 품질 표준화 수준이 가장 우수함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7" name="zero10">
            <a:extLst>
              <a:ext uri="{FF2B5EF4-FFF2-40B4-BE49-F238E27FC236}">
                <a16:creationId xmlns:a16="http://schemas.microsoft.com/office/drawing/2014/main" id="{C81292C3-FD41-2D44-69B5-B06AC6DE0D91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8" name="zero11">
            <a:extLst>
              <a:ext uri="{FF2B5EF4-FFF2-40B4-BE49-F238E27FC236}">
                <a16:creationId xmlns:a16="http://schemas.microsoft.com/office/drawing/2014/main" id="{51BE3F23-B907-924F-647F-9C570755F1AF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11" name="shp2">
            <a:extLst>
              <a:ext uri="{FF2B5EF4-FFF2-40B4-BE49-F238E27FC236}">
                <a16:creationId xmlns:a16="http://schemas.microsoft.com/office/drawing/2014/main" id="{22F1EDB6-D283-61EB-F43B-9D99F1840562}"/>
              </a:ext>
            </a:extLst>
          </p:cNvPr>
          <p:cNvSpPr txBox="1"/>
          <p:nvPr/>
        </p:nvSpPr>
        <p:spPr>
          <a:xfrm>
            <a:off x="970570" y="2053493"/>
            <a:ext cx="589039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lvl="0"/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전반적 만족 차원의 상대적 표준화 점수가 </a:t>
            </a:r>
            <a:r>
              <a:rPr lang="en-US" altLang="ko-KR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-0.49</a:t>
            </a:r>
            <a:r>
              <a:rPr lang="ko-KR" altLang="en-US" sz="1400" spc="-8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점으로 낮아 서비스 품질 개선이 필요함</a:t>
            </a:r>
            <a:endParaRPr lang="ko-KR" altLang="en-US" sz="1400" spc="-8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3" name="zero13">
            <a:extLst>
              <a:ext uri="{FF2B5EF4-FFF2-40B4-BE49-F238E27FC236}">
                <a16:creationId xmlns:a16="http://schemas.microsoft.com/office/drawing/2014/main" id="{AB4AC2B1-37F8-02E3-6E90-E8AEF59F03BE}"/>
              </a:ext>
            </a:extLst>
          </p:cNvPr>
          <p:cNvSpPr>
            <a:spLocks/>
          </p:cNvSpPr>
          <p:nvPr/>
        </p:nvSpPr>
        <p:spPr bwMode="auto">
          <a:xfrm>
            <a:off x="840466" y="2154334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55AC889A-C83C-1981-67CB-C24812A6D423}"/>
              </a:ext>
            </a:extLst>
          </p:cNvPr>
          <p:cNvSpPr>
            <a:spLocks/>
          </p:cNvSpPr>
          <p:nvPr/>
        </p:nvSpPr>
        <p:spPr bwMode="auto">
          <a:xfrm>
            <a:off x="859518" y="2136707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sp>
        <p:nvSpPr>
          <p:cNvPr id="29" name="zero15">
            <a:extLst>
              <a:ext uri="{FF2B5EF4-FFF2-40B4-BE49-F238E27FC236}">
                <a16:creationId xmlns:a16="http://schemas.microsoft.com/office/drawing/2014/main" id="{2780B902-22F0-3708-1395-06867A0F1EFA}"/>
              </a:ext>
            </a:extLst>
          </p:cNvPr>
          <p:cNvSpPr txBox="1"/>
          <p:nvPr/>
        </p:nvSpPr>
        <p:spPr>
          <a:xfrm>
            <a:off x="536184" y="5829317"/>
            <a:ext cx="4704814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Box-Plot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분석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구성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특성별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데이터의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중간값과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산포 정도 등의 비교를 통해 서비스 포지셔닝 적절성 혹은 서비스 표준화 수준 등을 평가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만족도 평균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요소별 만족도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표준편차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평균에서 벗어난 정도의 기준이 되는 값으로 표준편차가 클수록 집단 내 만족도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3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ko-KR" altLang="en-US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</p:txBody>
      </p:sp>
      <p:sp>
        <p:nvSpPr>
          <p:cNvPr id="30" name="zero16">
            <a:extLst>
              <a:ext uri="{FF2B5EF4-FFF2-40B4-BE49-F238E27FC236}">
                <a16:creationId xmlns:a16="http://schemas.microsoft.com/office/drawing/2014/main" id="{D9196217-DD31-180E-9589-85E10152BB59}"/>
              </a:ext>
            </a:extLst>
          </p:cNvPr>
          <p:cNvSpPr txBox="1"/>
          <p:nvPr/>
        </p:nvSpPr>
        <p:spPr>
          <a:xfrm>
            <a:off x="5131044" y="5829317"/>
            <a:ext cx="4393956" cy="56630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중간값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상위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50% </a:t>
            </a:r>
            <a:r>
              <a:rPr lang="ko-KR" altLang="ko-KR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 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내림차순으로 정렬한 데이터의 하위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25% 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응답값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3</a:t>
            </a:r>
            <a:r>
              <a:rPr lang="ko-KR" altLang="en-US" sz="700" spc="-5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– 1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분위수를 측정한 값으로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IQR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이 클수록 고객마다 제공받은 서비스의 체감 만족 수준 차이가 크다는 것을 의미함</a:t>
            </a:r>
            <a:endParaRPr lang="en-US" altLang="ko-KR" sz="700" spc="-5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>
                  <a:alpha val="70000"/>
                </a:srgbClr>
              </a:solidFill>
              <a:latin typeface="+mn-ea"/>
            </a:endParaRPr>
          </a:p>
          <a:p>
            <a:pPr fontAlgn="t">
              <a:lnSpc>
                <a:spcPct val="110000"/>
              </a:lnSpc>
            </a:pP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표준화 점수 </a:t>
            </a:r>
            <a:r>
              <a:rPr lang="en-US" altLang="ko-KR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: </a:t>
            </a:r>
            <a:r>
              <a:rPr lang="ko-KR" altLang="en-US" sz="700" spc="-5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차원 및 요소들의 평균과 차를 표준편차로 나눈 값으로 차원 및 요소간 서비스 표준화 수준의 비교 평가가 가능함</a:t>
            </a:r>
          </a:p>
        </p:txBody>
      </p:sp>
      <p:graphicFrame>
        <p:nvGraphicFramePr>
          <p:cNvPr id="31" name="shp4">
            <a:extLst>
              <a:ext uri="{FF2B5EF4-FFF2-40B4-BE49-F238E27FC236}">
                <a16:creationId xmlns:a16="http://schemas.microsoft.com/office/drawing/2014/main" id="{BE062535-0B6D-B3BF-E999-F28539F5F8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8615317"/>
              </p:ext>
            </p:extLst>
          </p:nvPr>
        </p:nvGraphicFramePr>
        <p:xfrm>
          <a:off x="571499" y="3774322"/>
          <a:ext cx="8761399" cy="20502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6879">
                  <a:extLst>
                    <a:ext uri="{9D8B030D-6E8A-4147-A177-3AD203B41FA5}">
                      <a16:colId xmlns:a16="http://schemas.microsoft.com/office/drawing/2014/main" val="272643756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494711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90513514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30221553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344512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66897971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64023510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8506749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4451377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088589895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883833210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18386964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796513288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86106547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990063853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245947019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07982002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289051737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4198258084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3163781439"/>
                    </a:ext>
                  </a:extLst>
                </a:gridCol>
                <a:gridCol w="376226">
                  <a:extLst>
                    <a:ext uri="{9D8B030D-6E8A-4147-A177-3AD203B41FA5}">
                      <a16:colId xmlns:a16="http://schemas.microsoft.com/office/drawing/2014/main" val="1675567338"/>
                    </a:ext>
                  </a:extLst>
                </a:gridCol>
              </a:tblGrid>
              <a:tr h="258432"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구분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환경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과정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서비스 결과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사회적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9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전반적 만족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9985679"/>
                  </a:ext>
                </a:extLst>
              </a:tr>
              <a:tr h="241204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편의성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쾌적성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안전성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접근성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대응성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편익성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신뢰성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충족성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공익성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공정성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지속성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 err="1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향상적</a:t>
                      </a:r>
                      <a:endParaRPr kumimoji="1" lang="ko-KR" altLang="en-US" sz="800" b="1" i="0" u="none" strike="noStrike" kern="1200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상대적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kumimoji="1" lang="ko-KR" altLang="en-US" sz="800" b="1" i="0" u="none" strike="noStrike" kern="1200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절대적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417997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표준편차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12.6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19.2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20.6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18.6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11.9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6.8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22.0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23.0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26.5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21.5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1051298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3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97.2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32123353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중간값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95.8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91.2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86.1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88.9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95.8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9820360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</a:t>
                      </a:r>
                      <a:r>
                        <a:rPr lang="ko-KR" altLang="en-US" sz="900" b="1" i="0" u="none" strike="noStrike" kern="1200" spc="-40" baseline="0" dirty="0" err="1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분위수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82.8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79.6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77.8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87.5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91.7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55.6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6209706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IQR</a:t>
                      </a:r>
                      <a:endParaRPr lang="ko-KR" altLang="en-US" sz="900" b="1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13.9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8.3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17.6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22.2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16.7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12.5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0.0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33.3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7620" marR="7620" marT="7620" marB="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863062"/>
                  </a:ext>
                </a:extLst>
              </a:tr>
              <a:tr h="258432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b="1" i="0" u="none" strike="noStrike" kern="1200" spc="-40" baseline="0" dirty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표준화 점수</a:t>
                      </a:r>
                    </a:p>
                  </a:txBody>
                  <a:tcPr anchor="ctr"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0.43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0.04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0.88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0.16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0.26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0.27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0.03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-0.02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0.01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1.39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0.50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0F5BAA">
                                <a:alpha val="0"/>
                              </a:srgbClr>
                            </a:solidFill>
                          </a:ln>
                          <a:solidFill>
                            <a:srgbClr val="0F5BAA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1.90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0F5BAA">
                              <a:alpha val="0"/>
                            </a:srgbClr>
                          </a:solidFill>
                        </a:ln>
                        <a:solidFill>
                          <a:srgbClr val="0F5BAA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-0.46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2E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-0.48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-0.49</a:t>
                      </a:r>
                      <a:endParaRPr lang="en-US" altLang="ko-KR" sz="800" b="0" i="0" u="none" strike="noStrike" kern="1200" spc="-40" baseline="0" dirty="0">
                        <a:ln w="3175">
                          <a:solidFill>
                            <a:srgbClr val="E03C82">
                              <a:alpha val="0"/>
                            </a:srgbClr>
                          </a:solidFill>
                        </a:ln>
                        <a:solidFill>
                          <a:srgbClr val="E03C82"/>
                        </a:solidFill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30000"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kern="1200" spc="-40" baseline="0" dirty="0">
                          <a:ln w="3175">
                            <a:solidFill>
                              <a:srgbClr val="E03C82">
                                <a:alpha val="0"/>
                              </a:srgbClr>
                            </a:solidFill>
                          </a:ln>
                          <a:solidFill>
                            <a:srgbClr val="E03C82"/>
                          </a:solidFill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-0.30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084130"/>
                  </a:ext>
                </a:extLst>
              </a:tr>
            </a:tbl>
          </a:graphicData>
        </a:graphic>
      </p:graphicFrame>
      <p:graphicFrame>
        <p:nvGraphicFramePr>
          <p:cNvPr id="32" name="shp3">
            <a:extLst>
              <a:ext uri="{FF2B5EF4-FFF2-40B4-BE49-F238E27FC236}">
                <a16:creationId xmlns:a16="http://schemas.microsoft.com/office/drawing/2014/main" id="{12551F9D-CBA4-FEA4-6CC9-8AAD9582629F}"/>
              </a:ext>
            </a:extLst>
          </p:cNvPr>
          <p:cNvGraphicFramePr/>
          <p:nvPr/>
        </p:nvGraphicFramePr>
        <p:xfrm>
          <a:off x="1801906" y="2630979"/>
          <a:ext cx="7530176" cy="1040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34" name="zero19">
            <a:extLst>
              <a:ext uri="{FF2B5EF4-FFF2-40B4-BE49-F238E27FC236}">
                <a16:creationId xmlns:a16="http://schemas.microsoft.com/office/drawing/2014/main" id="{DC868458-2244-3859-3C6A-229412159C42}"/>
              </a:ext>
            </a:extLst>
          </p:cNvPr>
          <p:cNvCxnSpPr>
            <a:cxnSpLocks/>
          </p:cNvCxnSpPr>
          <p:nvPr/>
        </p:nvCxnSpPr>
        <p:spPr>
          <a:xfrm>
            <a:off x="1640541" y="269778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zero21">
            <a:extLst>
              <a:ext uri="{FF2B5EF4-FFF2-40B4-BE49-F238E27FC236}">
                <a16:creationId xmlns:a16="http://schemas.microsoft.com/office/drawing/2014/main" id="{CF823C07-4BBB-30B9-9144-75F3A24DE491}"/>
              </a:ext>
            </a:extLst>
          </p:cNvPr>
          <p:cNvCxnSpPr>
            <a:cxnSpLocks/>
          </p:cNvCxnSpPr>
          <p:nvPr/>
        </p:nvCxnSpPr>
        <p:spPr>
          <a:xfrm>
            <a:off x="1649503" y="3143304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zero22">
            <a:extLst>
              <a:ext uri="{FF2B5EF4-FFF2-40B4-BE49-F238E27FC236}">
                <a16:creationId xmlns:a16="http://schemas.microsoft.com/office/drawing/2014/main" id="{8FD801F4-8945-C421-F25D-867D0CCF366B}"/>
              </a:ext>
            </a:extLst>
          </p:cNvPr>
          <p:cNvSpPr txBox="1"/>
          <p:nvPr/>
        </p:nvSpPr>
        <p:spPr>
          <a:xfrm>
            <a:off x="516310" y="2579868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만족</a:t>
            </a:r>
          </a:p>
        </p:txBody>
      </p:sp>
      <p:sp>
        <p:nvSpPr>
          <p:cNvPr id="38" name="zero23">
            <a:extLst>
              <a:ext uri="{FF2B5EF4-FFF2-40B4-BE49-F238E27FC236}">
                <a16:creationId xmlns:a16="http://schemas.microsoft.com/office/drawing/2014/main" id="{022A3EB2-00F8-00DB-0C27-F7F55146582A}"/>
              </a:ext>
            </a:extLst>
          </p:cNvPr>
          <p:cNvSpPr txBox="1"/>
          <p:nvPr/>
        </p:nvSpPr>
        <p:spPr>
          <a:xfrm>
            <a:off x="503449" y="3451951"/>
            <a:ext cx="7978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ko-KR" altLang="en-US" sz="1000" b="1" spc="-7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불만족</a:t>
            </a:r>
            <a:endParaRPr lang="ko-KR" altLang="en-US" sz="1000" b="1" spc="-70" dirty="0">
              <a:ln w="3175">
                <a:solidFill>
                  <a:schemeClr val="tx1">
                    <a:lumMod val="85000"/>
                    <a:lumOff val="1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9" name="zero24">
            <a:extLst>
              <a:ext uri="{FF2B5EF4-FFF2-40B4-BE49-F238E27FC236}">
                <a16:creationId xmlns:a16="http://schemas.microsoft.com/office/drawing/2014/main" id="{EEA7ED51-8461-9AAF-C0F8-3D84C77058A6}"/>
              </a:ext>
            </a:extLst>
          </p:cNvPr>
          <p:cNvSpPr txBox="1"/>
          <p:nvPr/>
        </p:nvSpPr>
        <p:spPr>
          <a:xfrm>
            <a:off x="1163011" y="2584631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100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zero25">
            <a:extLst>
              <a:ext uri="{FF2B5EF4-FFF2-40B4-BE49-F238E27FC236}">
                <a16:creationId xmlns:a16="http://schemas.microsoft.com/office/drawing/2014/main" id="{347E194E-B9F8-C3CF-F337-C8484A6D497C}"/>
              </a:ext>
            </a:extLst>
          </p:cNvPr>
          <p:cNvSpPr txBox="1"/>
          <p:nvPr/>
        </p:nvSpPr>
        <p:spPr>
          <a:xfrm>
            <a:off x="1177148" y="3028367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50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zero26">
            <a:extLst>
              <a:ext uri="{FF2B5EF4-FFF2-40B4-BE49-F238E27FC236}">
                <a16:creationId xmlns:a16="http://schemas.microsoft.com/office/drawing/2014/main" id="{DEC269CD-0A6F-3F7C-B9F9-EBCC68FB1F8A}"/>
              </a:ext>
            </a:extLst>
          </p:cNvPr>
          <p:cNvSpPr txBox="1"/>
          <p:nvPr/>
        </p:nvSpPr>
        <p:spPr>
          <a:xfrm>
            <a:off x="1159219" y="3472103"/>
            <a:ext cx="453594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900" dirty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0</a:t>
            </a:r>
            <a:endParaRPr lang="ko-KR" altLang="en-US" sz="90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D93A87DE-B064-2EB1-4356-A0F8D50EA6D4}"/>
              </a:ext>
            </a:extLst>
          </p:cNvPr>
          <p:cNvSpPr/>
          <p:nvPr/>
        </p:nvSpPr>
        <p:spPr>
          <a:xfrm>
            <a:off x="3060811" y="3540845"/>
            <a:ext cx="126778" cy="11397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zero20">
            <a:extLst>
              <a:ext uri="{FF2B5EF4-FFF2-40B4-BE49-F238E27FC236}">
                <a16:creationId xmlns:a16="http://schemas.microsoft.com/office/drawing/2014/main" id="{AD571F5A-C15D-6304-FB81-E6FCBC96B5B1}"/>
              </a:ext>
            </a:extLst>
          </p:cNvPr>
          <p:cNvCxnSpPr>
            <a:cxnSpLocks/>
          </p:cNvCxnSpPr>
          <p:nvPr/>
        </p:nvCxnSpPr>
        <p:spPr>
          <a:xfrm>
            <a:off x="1640541" y="3591529"/>
            <a:ext cx="7692372" cy="4527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9521912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zero0">
            <a:extLst>
              <a:ext uri="{FF2B5EF4-FFF2-40B4-BE49-F238E27FC236}">
                <a16:creationId xmlns:a16="http://schemas.microsoft.com/office/drawing/2014/main" id="{8C2A1FC7-17FD-4FA9-898F-54FF718CA272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zero1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2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(1)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grpSp>
        <p:nvGrpSpPr>
          <p:cNvPr id="64" name="zero3">
            <a:extLst>
              <a:ext uri="{FF2B5EF4-FFF2-40B4-BE49-F238E27FC236}">
                <a16:creationId xmlns:a16="http://schemas.microsoft.com/office/drawing/2014/main" id="{B1C1C180-6BBB-4597-BF6B-FF40B0043698}"/>
              </a:ext>
            </a:extLst>
          </p:cNvPr>
          <p:cNvGrpSpPr/>
          <p:nvPr/>
        </p:nvGrpSpPr>
        <p:grpSpPr>
          <a:xfrm>
            <a:off x="570134" y="1221279"/>
            <a:ext cx="135631" cy="218268"/>
            <a:chOff x="428625" y="1031081"/>
            <a:chExt cx="180524" cy="290514"/>
          </a:xfrm>
        </p:grpSpPr>
        <p:sp>
          <p:nvSpPr>
            <p:cNvPr id="70" name="평행 사변형 69">
              <a:extLst>
                <a:ext uri="{FF2B5EF4-FFF2-40B4-BE49-F238E27FC236}">
                  <a16:creationId xmlns:a16="http://schemas.microsoft.com/office/drawing/2014/main" id="{185DD18E-190C-4FDF-A547-0588F6D6ED3A}"/>
                </a:ext>
              </a:extLst>
            </p:cNvPr>
            <p:cNvSpPr/>
            <p:nvPr/>
          </p:nvSpPr>
          <p:spPr>
            <a:xfrm>
              <a:off x="428625" y="1031081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  <p:sp>
          <p:nvSpPr>
            <p:cNvPr id="71" name="평행 사변형 70">
              <a:extLst>
                <a:ext uri="{FF2B5EF4-FFF2-40B4-BE49-F238E27FC236}">
                  <a16:creationId xmlns:a16="http://schemas.microsoft.com/office/drawing/2014/main" id="{C52BDE0F-C502-47FE-9F5C-17A1265A3255}"/>
                </a:ext>
              </a:extLst>
            </p:cNvPr>
            <p:cNvSpPr/>
            <p:nvPr/>
          </p:nvSpPr>
          <p:spPr>
            <a:xfrm>
              <a:off x="428625" y="1185863"/>
              <a:ext cx="180524" cy="135732"/>
            </a:xfrm>
            <a:prstGeom prst="parallelogram">
              <a:avLst>
                <a:gd name="adj" fmla="val 65351"/>
              </a:avLst>
            </a:prstGeom>
            <a:solidFill>
              <a:srgbClr val="1D8F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oPub돋움체 Medium"/>
                <a:ea typeface="KoPub돋움체 Medium"/>
                <a:cs typeface="+mn-cs"/>
              </a:endParaRPr>
            </a:p>
          </p:txBody>
        </p:sp>
      </p:grp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2457855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zero5">
            <a:extLst>
              <a:ext uri="{FF2B5EF4-FFF2-40B4-BE49-F238E27FC236}">
                <a16:creationId xmlns:a16="http://schemas.microsoft.com/office/drawing/2014/main" id="{0EB30AB9-3226-EC55-C9E8-0A5EE3EB14C8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052118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 상대적으로 약함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kumimoji="0"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낮은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  <a:p>
            <a:pPr marL="144463" marR="0" lvl="0" indent="-144463" algn="l" defTabSz="893763" eaLnBrk="1" fontAlgn="ctr" latinLnBrk="0" hangingPunct="1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buFontTx/>
              <a:buNone/>
              <a:tabLst/>
              <a:defRPr/>
            </a:pPr>
            <a:r>
              <a:rPr kumimoji="0" lang="ko-KR" altLang="en-US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** 상대적으로 강함 </a:t>
            </a:r>
            <a:r>
              <a:rPr kumimoji="0" lang="en-US" altLang="ko-KR" sz="900" b="1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: </a:t>
            </a:r>
            <a:r>
              <a:rPr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기관 유형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 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전체 대비 가장 높은 평가를 받은 차원</a:t>
            </a:r>
            <a:r>
              <a:rPr kumimoji="0" lang="en-US" altLang="ko-KR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/</a:t>
            </a:r>
            <a:r>
              <a:rPr kumimoji="0" lang="ko-KR" altLang="en-US" sz="900" b="0" i="0" u="none" strike="noStrike" kern="0" cap="none" spc="-70" normalizeH="0" baseline="0" noProof="0" dirty="0">
                <a:ln>
                  <a:noFill/>
                </a:ln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  <a:effectLst/>
                <a:uLnTx/>
                <a:uFillTx/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요소</a:t>
            </a: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110C635B-DA0B-4761-874B-E20F0E217072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" name="zero7">
            <a:extLst>
              <a:ext uri="{FF2B5EF4-FFF2-40B4-BE49-F238E27FC236}">
                <a16:creationId xmlns:a16="http://schemas.microsoft.com/office/drawing/2014/main" id="{9C5CC6BF-F85C-DB6A-A459-A5EDC3920D7F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전체 대비 강 ∙ 약점</a:t>
            </a:r>
          </a:p>
        </p:txBody>
      </p:sp>
      <p:grpSp>
        <p:nvGrpSpPr>
          <p:cNvPr id="30" name="zero8">
            <a:extLst>
              <a:ext uri="{FF2B5EF4-FFF2-40B4-BE49-F238E27FC236}">
                <a16:creationId xmlns:a16="http://schemas.microsoft.com/office/drawing/2014/main" id="{3711066B-7980-4FE6-AE5D-31348D5292EC}"/>
              </a:ext>
            </a:extLst>
          </p:cNvPr>
          <p:cNvGrpSpPr/>
          <p:nvPr/>
        </p:nvGrpSpPr>
        <p:grpSpPr>
          <a:xfrm>
            <a:off x="6575192" y="2179135"/>
            <a:ext cx="2731705" cy="161583"/>
            <a:chOff x="6143392" y="2179135"/>
            <a:chExt cx="2731705" cy="161583"/>
          </a:xfrm>
        </p:grpSpPr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03480DDE-9A71-4949-87BC-7EEBA2D47AC1}"/>
                </a:ext>
              </a:extLst>
            </p:cNvPr>
            <p:cNvGrpSpPr/>
            <p:nvPr/>
          </p:nvGrpSpPr>
          <p:grpSpPr>
            <a:xfrm>
              <a:off x="6143392" y="2186481"/>
              <a:ext cx="924717" cy="146894"/>
              <a:chOff x="5469589" y="2248148"/>
              <a:chExt cx="1017189" cy="161583"/>
            </a:xfrm>
          </p:grpSpPr>
          <p:sp>
            <p:nvSpPr>
              <p:cNvPr id="9" name="직사각형 45">
                <a:extLst>
                  <a:ext uri="{FF2B5EF4-FFF2-40B4-BE49-F238E27FC236}">
                    <a16:creationId xmlns:a16="http://schemas.microsoft.com/office/drawing/2014/main" id="{EA8A97DB-AFC4-86C3-5557-D08C0FF11D0B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D3F2FD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10" name="Text Box 3173">
                <a:extLst>
                  <a:ext uri="{FF2B5EF4-FFF2-40B4-BE49-F238E27FC236}">
                    <a16:creationId xmlns:a16="http://schemas.microsoft.com/office/drawing/2014/main" id="{D745BB1A-3173-7CAF-9BA8-9590E67EE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8148"/>
                <a:ext cx="859210" cy="161583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 dirty="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약함*</a:t>
                </a:r>
              </a:p>
            </p:txBody>
          </p:sp>
        </p:grp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52F0DB7D-36AC-43F1-9409-EC782DD502C4}"/>
                </a:ext>
              </a:extLst>
            </p:cNvPr>
            <p:cNvGrpSpPr/>
            <p:nvPr/>
          </p:nvGrpSpPr>
          <p:grpSpPr>
            <a:xfrm>
              <a:off x="7845019" y="2179135"/>
              <a:ext cx="1030078" cy="161583"/>
              <a:chOff x="5469589" y="2240067"/>
              <a:chExt cx="1133086" cy="177741"/>
            </a:xfrm>
          </p:grpSpPr>
          <p:sp>
            <p:nvSpPr>
              <p:cNvPr id="37" name="직사각형 45">
                <a:extLst>
                  <a:ext uri="{FF2B5EF4-FFF2-40B4-BE49-F238E27FC236}">
                    <a16:creationId xmlns:a16="http://schemas.microsoft.com/office/drawing/2014/main" id="{274F7A56-7498-437C-9742-EC54E5160B51}"/>
                  </a:ext>
                </a:extLst>
              </p:cNvPr>
              <p:cNvSpPr/>
              <p:nvPr/>
            </p:nvSpPr>
            <p:spPr>
              <a:xfrm>
                <a:off x="5469589" y="2282157"/>
                <a:ext cx="93565" cy="93564"/>
              </a:xfrm>
              <a:prstGeom prst="rect">
                <a:avLst/>
              </a:prstGeom>
              <a:solidFill>
                <a:srgbClr val="FAD4CA"/>
              </a:solidFill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 anchorCtr="0"/>
              <a:lstStyle/>
              <a:p>
                <a:pPr indent="-159620" algn="ctr" defTabSz="1067745" latinLnBrk="0">
                  <a:spcAft>
                    <a:spcPts val="212"/>
                  </a:spcAft>
                  <a:defRPr/>
                </a:pPr>
                <a:endParaRPr lang="ko-KR" altLang="en-US" sz="1100" kern="0" spc="-50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KoPub돋움체 Bold" panose="02020603020101020101" pitchFamily="18" charset="-127"/>
                  <a:ea typeface="KoPub돋움체 Bold" panose="02020603020101020101" pitchFamily="18" charset="-127"/>
                  <a:sym typeface="Monotype Sorts"/>
                </a:endParaRPr>
              </a:p>
            </p:txBody>
          </p:sp>
          <p:sp>
            <p:nvSpPr>
              <p:cNvPr id="38" name="Text Box 3173">
                <a:extLst>
                  <a:ext uri="{FF2B5EF4-FFF2-40B4-BE49-F238E27FC236}">
                    <a16:creationId xmlns:a16="http://schemas.microsoft.com/office/drawing/2014/main" id="{514316E8-CCDF-48C0-A782-BB418E4CC3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27568" y="2240067"/>
                <a:ext cx="975107" cy="177741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rtlCol="0" anchor="ctr">
                <a:spAutoFit/>
              </a:bodyPr>
              <a:lstStyle>
                <a:defPPr>
                  <a:defRPr lang="ko-KR"/>
                </a:defPPr>
                <a:lvl1pPr algn="ctr" latinLnBrk="0">
                  <a:defRPr sz="120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srgbClr val="2498DA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  <a:lvl2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2pPr>
                <a:lvl3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3pPr>
                <a:lvl4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4pPr>
                <a:lvl5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5pPr>
                <a:lvl6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6pPr>
                <a:lvl7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7pPr>
                <a:lvl8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8pPr>
                <a:lvl9pPr>
                  <a:defRPr>
                    <a:solidFill>
                      <a:schemeClr val="lt1"/>
                    </a:solidFill>
                    <a:latin typeface="+mn-lt"/>
                    <a:ea typeface="+mn-ea"/>
                  </a:defRPr>
                </a:lvl9pPr>
              </a:lstStyle>
              <a:p>
                <a:pPr algn="l">
                  <a:defRPr/>
                </a:pPr>
                <a:r>
                  <a:rPr lang="ko-KR" altLang="en-US" sz="1050" kern="0" spc="-70">
                    <a:ln>
                      <a:solidFill>
                        <a:schemeClr val="tx1">
                          <a:lumMod val="65000"/>
                          <a:lumOff val="35000"/>
                          <a:alpha val="0"/>
                        </a:schemeClr>
                      </a:solidFill>
                    </a:ln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rPr>
                  <a:t>상대적으로 강함**</a:t>
                </a:r>
              </a:p>
            </p:txBody>
          </p:sp>
        </p:grpSp>
      </p:grp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911A0224-8736-2C95-D193-6F02B649355C}"/>
              </a:ext>
            </a:extLst>
          </p:cNvPr>
          <p:cNvGraphicFramePr>
            <a:graphicFrameLocks noGrp="1"/>
          </p:cNvGraphicFramePr>
          <p:nvPr/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9624702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ero0">
            <a:extLst>
              <a:ext uri="{FF2B5EF4-FFF2-40B4-BE49-F238E27FC236}">
                <a16:creationId xmlns:a16="http://schemas.microsoft.com/office/drawing/2014/main" id="{CDC1BDD7-D0C6-AF22-1037-E3BAB297EA9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3. </a:t>
            </a:r>
            <a:r>
              <a:rPr lang="ko-KR" altLang="en-US" dirty="0"/>
              <a:t>조사 결과</a:t>
            </a:r>
          </a:p>
        </p:txBody>
      </p:sp>
      <p:sp>
        <p:nvSpPr>
          <p:cNvPr id="62" name="zero1">
            <a:extLst>
              <a:ext uri="{FF2B5EF4-FFF2-40B4-BE49-F238E27FC236}">
                <a16:creationId xmlns:a16="http://schemas.microsoft.com/office/drawing/2014/main" id="{4A4F8186-861B-4B11-B7F7-4C42D73D0A2E}"/>
              </a:ext>
            </a:extLst>
          </p:cNvPr>
          <p:cNvSpPr txBox="1"/>
          <p:nvPr/>
        </p:nvSpPr>
        <p:spPr>
          <a:xfrm>
            <a:off x="708726" y="1144092"/>
            <a:ext cx="164981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벤치마킹 분석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(2)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70" name="zero2">
            <a:extLst>
              <a:ext uri="{FF2B5EF4-FFF2-40B4-BE49-F238E27FC236}">
                <a16:creationId xmlns:a16="http://schemas.microsoft.com/office/drawing/2014/main" id="{185DD18E-190C-4FDF-A547-0588F6D6ED3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1" name="zero3">
            <a:extLst>
              <a:ext uri="{FF2B5EF4-FFF2-40B4-BE49-F238E27FC236}">
                <a16:creationId xmlns:a16="http://schemas.microsoft.com/office/drawing/2014/main" id="{C52BDE0F-C502-47FE-9F5C-17A1265A3255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graphicFrame>
        <p:nvGraphicFramePr>
          <p:cNvPr id="5" name="shp1">
            <a:extLst>
              <a:ext uri="{FF2B5EF4-FFF2-40B4-BE49-F238E27FC236}">
                <a16:creationId xmlns:a16="http://schemas.microsoft.com/office/drawing/2014/main" id="{3B9A1704-DC5F-7D62-CDF0-520D1E2B74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3950948"/>
              </p:ext>
            </p:extLst>
          </p:nvPr>
        </p:nvGraphicFramePr>
        <p:xfrm>
          <a:off x="579903" y="2040993"/>
          <a:ext cx="4608000" cy="41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zero5">
            <a:extLst>
              <a:ext uri="{FF2B5EF4-FFF2-40B4-BE49-F238E27FC236}">
                <a16:creationId xmlns:a16="http://schemas.microsoft.com/office/drawing/2014/main" id="{7B9D8D42-6D1C-47FA-8973-8DCD704D2160}"/>
              </a:ext>
            </a:extLst>
          </p:cNvPr>
          <p:cNvSpPr/>
          <p:nvPr/>
        </p:nvSpPr>
        <p:spPr>
          <a:xfrm>
            <a:off x="0" y="1693243"/>
            <a:ext cx="2441275" cy="340999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spc="-7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zero6">
            <a:extLst>
              <a:ext uri="{FF2B5EF4-FFF2-40B4-BE49-F238E27FC236}">
                <a16:creationId xmlns:a16="http://schemas.microsoft.com/office/drawing/2014/main" id="{89863AAD-B69B-41D8-A0E4-699C8C40D1EE}"/>
              </a:ext>
            </a:extLst>
          </p:cNvPr>
          <p:cNvSpPr/>
          <p:nvPr/>
        </p:nvSpPr>
        <p:spPr>
          <a:xfrm>
            <a:off x="724619" y="1693243"/>
            <a:ext cx="4477109" cy="340999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ko-KR" altLang="en-US" sz="1450" spc="-7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시설관리공단 최고 점수 대비 강 ∙ 약점 </a:t>
            </a:r>
          </a:p>
        </p:txBody>
      </p:sp>
      <p:sp>
        <p:nvSpPr>
          <p:cNvPr id="34" name="zero7">
            <a:extLst>
              <a:ext uri="{FF2B5EF4-FFF2-40B4-BE49-F238E27FC236}">
                <a16:creationId xmlns:a16="http://schemas.microsoft.com/office/drawing/2014/main" id="{DADCB6DB-B3B6-4B6E-9B1C-49A6FCA4C854}"/>
              </a:ext>
            </a:extLst>
          </p:cNvPr>
          <p:cNvSpPr/>
          <p:nvPr/>
        </p:nvSpPr>
        <p:spPr>
          <a:xfrm>
            <a:off x="570134" y="5858547"/>
            <a:ext cx="4631594" cy="426366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zero8">
            <a:extLst>
              <a:ext uri="{FF2B5EF4-FFF2-40B4-BE49-F238E27FC236}">
                <a16:creationId xmlns:a16="http://schemas.microsoft.com/office/drawing/2014/main" id="{8FED3B22-B382-497F-8C43-1255A39B6CE1}"/>
              </a:ext>
            </a:extLst>
          </p:cNvPr>
          <p:cNvSpPr txBox="1">
            <a:spLocks noChangeAspect="1" noChangeArrowheads="1"/>
          </p:cNvSpPr>
          <p:nvPr/>
        </p:nvSpPr>
        <p:spPr bwMode="gray">
          <a:xfrm>
            <a:off x="685410" y="5916624"/>
            <a:ext cx="3221075" cy="3102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ko-KR"/>
            </a:defPPr>
            <a:lvl1pPr indent="-180975" algn="r" defTabSz="893763" fontAlgn="ctr" latinLnBrk="0">
              <a:buClr>
                <a:prstClr val="black">
                  <a:lumMod val="65000"/>
                  <a:lumOff val="35000"/>
                </a:prstClr>
              </a:buClr>
              <a:buSzPct val="100000"/>
              <a:defRPr sz="900"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</a:gra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1pPr>
            <a:lvl2pPr marL="180975" lvl="1" indent="-180975" defTabSz="957263" eaLnBrk="0" latinLnBrk="0" hangingPunct="0">
              <a:spcBef>
                <a:spcPts val="0"/>
              </a:spcBef>
              <a:spcAft>
                <a:spcPts val="500"/>
              </a:spcAft>
              <a:buClr>
                <a:srgbClr val="969696"/>
              </a:buClr>
              <a:buSzPct val="80000"/>
              <a:buBlip>
                <a:blip r:embed="rId3"/>
              </a:buBlip>
              <a:tabLst>
                <a:tab pos="5648325" algn="l"/>
              </a:tabLst>
              <a:defRPr kumimoji="0" sz="1400">
                <a:solidFill>
                  <a:srgbClr val="262626"/>
                </a:solidFill>
                <a:latin typeface="Rix고딕 B" pitchFamily="18" charset="-127"/>
                <a:ea typeface="Rix고딕 B" pitchFamily="18" charset="-127"/>
              </a:defRPr>
            </a:lvl2pPr>
          </a:lstStyle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 우선개선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가장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  <a:p>
            <a:pPr marL="144463" lvl="0" indent="-144463" algn="l">
              <a:lnSpc>
                <a:spcPct val="112000"/>
              </a:lnSpc>
              <a:defRPr/>
            </a:pPr>
            <a:r>
              <a:rPr lang="ko-KR" altLang="en-US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** 점진개선 </a:t>
            </a:r>
            <a:r>
              <a:rPr lang="en-US" altLang="ko-KR" b="1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: 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요소별 최고점수 대비 두번째로 낮은 평가를 받은 차원</a:t>
            </a:r>
            <a:r>
              <a:rPr lang="en-US" altLang="ko-KR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/</a:t>
            </a:r>
            <a:r>
              <a:rPr lang="ko-KR" altLang="en-US" kern="0" spc="-70" dirty="0">
                <a:gradFill>
                  <a:gsLst>
                    <a:gs pos="0">
                      <a:prstClr val="black">
                        <a:lumMod val="75000"/>
                        <a:lumOff val="25000"/>
                      </a:prstClr>
                    </a:gs>
                    <a:gs pos="100000">
                      <a:prstClr val="black">
                        <a:lumMod val="75000"/>
                        <a:lumOff val="25000"/>
                      </a:prstClr>
                    </a:gs>
                  </a:gsLst>
                  <a:lin ang="5400000" scaled="0"/>
                </a:gradFill>
              </a:rPr>
              <a:t>요소</a:t>
            </a:r>
          </a:p>
        </p:txBody>
      </p:sp>
      <p:sp>
        <p:nvSpPr>
          <p:cNvPr id="44" name="zero9">
            <a:extLst>
              <a:ext uri="{FF2B5EF4-FFF2-40B4-BE49-F238E27FC236}">
                <a16:creationId xmlns:a16="http://schemas.microsoft.com/office/drawing/2014/main" id="{5A118F7D-AD00-4843-9CCB-82247CB916F4}"/>
              </a:ext>
            </a:extLst>
          </p:cNvPr>
          <p:cNvSpPr/>
          <p:nvPr/>
        </p:nvSpPr>
        <p:spPr>
          <a:xfrm>
            <a:off x="6575164" y="2217397"/>
            <a:ext cx="85059" cy="85058"/>
          </a:xfrm>
          <a:prstGeom prst="rect">
            <a:avLst/>
          </a:prstGeom>
          <a:solidFill>
            <a:srgbClr val="D3F2FD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5" name="zero10">
            <a:extLst>
              <a:ext uri="{FF2B5EF4-FFF2-40B4-BE49-F238E27FC236}">
                <a16:creationId xmlns:a16="http://schemas.microsoft.com/office/drawing/2014/main" id="{AE67F1A8-BEAE-41E2-B10B-8E72DE7A5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8781" y="2179136"/>
            <a:ext cx="482504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우선개선*</a:t>
            </a:r>
          </a:p>
        </p:txBody>
      </p:sp>
      <p:sp>
        <p:nvSpPr>
          <p:cNvPr id="40" name="zero13">
            <a:extLst>
              <a:ext uri="{FF2B5EF4-FFF2-40B4-BE49-F238E27FC236}">
                <a16:creationId xmlns:a16="http://schemas.microsoft.com/office/drawing/2014/main" id="{E06C0D72-C140-44D9-8AD2-EB13B3CE7236}"/>
              </a:ext>
            </a:extLst>
          </p:cNvPr>
          <p:cNvSpPr/>
          <p:nvPr/>
        </p:nvSpPr>
        <p:spPr>
          <a:xfrm>
            <a:off x="8276824" y="2217399"/>
            <a:ext cx="85059" cy="85058"/>
          </a:xfrm>
          <a:prstGeom prst="rect">
            <a:avLst/>
          </a:prstGeom>
          <a:solidFill>
            <a:srgbClr val="FAD4CA"/>
          </a:solidFill>
          <a:ln w="6350" cap="flat" cmpd="sng" algn="ctr">
            <a:noFill/>
            <a:prstDash val="solid"/>
          </a:ln>
          <a:effectLst/>
        </p:spPr>
        <p:txBody>
          <a:bodyPr lIns="0" tIns="0" rIns="0" bIns="0" rtlCol="0" anchor="ctr" anchorCtr="0"/>
          <a:lstStyle/>
          <a:p>
            <a:pPr indent="-159620" algn="ctr" defTabSz="1067745" latinLnBrk="0">
              <a:spcAft>
                <a:spcPts val="212"/>
              </a:spcAft>
              <a:defRPr/>
            </a:pPr>
            <a:endParaRPr lang="ko-KR" altLang="en-US" sz="1100" kern="0" spc="-50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0"/>
              </a:gradFill>
              <a:latin typeface="KoPub돋움체 Bold" panose="02020603020101020101" pitchFamily="18" charset="-127"/>
              <a:ea typeface="KoPub돋움체 Bold" panose="02020603020101020101" pitchFamily="18" charset="-127"/>
              <a:sym typeface="Monotype Sorts"/>
            </a:endParaRPr>
          </a:p>
        </p:txBody>
      </p:sp>
      <p:sp>
        <p:nvSpPr>
          <p:cNvPr id="41" name="zero14">
            <a:extLst>
              <a:ext uri="{FF2B5EF4-FFF2-40B4-BE49-F238E27FC236}">
                <a16:creationId xmlns:a16="http://schemas.microsoft.com/office/drawing/2014/main" id="{9DB0D36F-FA00-41BA-BE64-387A49B7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441" y="2179135"/>
            <a:ext cx="532838" cy="1615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>
            <a:spAutoFit/>
          </a:bodyPr>
          <a:lstStyle>
            <a:defPPr>
              <a:defRPr lang="ko-KR"/>
            </a:defPPr>
            <a:lvl1pPr algn="ctr" latinLnBrk="0">
              <a:defRPr sz="12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2498DA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 algn="l">
              <a:defRPr/>
            </a:pPr>
            <a:r>
              <a:rPr lang="ko-KR" altLang="en-US" sz="1050" kern="0" spc="-70" dirty="0">
                <a:ln>
                  <a:solidFill>
                    <a:schemeClr val="tx1">
                      <a:lumMod val="65000"/>
                      <a:lumOff val="35000"/>
                      <a:alpha val="0"/>
                    </a:schemeClr>
                  </a:solidFill>
                </a:ln>
                <a:solidFill>
                  <a:schemeClr val="tx1">
                    <a:lumMod val="65000"/>
                    <a:lumOff val="3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점진개선**</a:t>
            </a:r>
          </a:p>
        </p:txBody>
      </p:sp>
      <p:graphicFrame>
        <p:nvGraphicFramePr>
          <p:cNvPr id="3" name="shp2">
            <a:extLst>
              <a:ext uri="{FF2B5EF4-FFF2-40B4-BE49-F238E27FC236}">
                <a16:creationId xmlns:a16="http://schemas.microsoft.com/office/drawing/2014/main" id="{61C12333-1841-7397-B4D6-45A422BA01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9034882"/>
              </p:ext>
            </p:extLst>
          </p:nvPr>
        </p:nvGraphicFramePr>
        <p:xfrm>
          <a:off x="5494019" y="2617722"/>
          <a:ext cx="3838894" cy="3667191"/>
        </p:xfrm>
        <a:graphic>
          <a:graphicData uri="http://schemas.openxmlformats.org/drawingml/2006/table">
            <a:tbl>
              <a:tblPr firstRow="1" bandRow="1"/>
              <a:tblGrid>
                <a:gridCol w="1320849">
                  <a:extLst>
                    <a:ext uri="{9D8B030D-6E8A-4147-A177-3AD203B41FA5}">
                      <a16:colId xmlns:a16="http://schemas.microsoft.com/office/drawing/2014/main" val="717866189"/>
                    </a:ext>
                  </a:extLst>
                </a:gridCol>
                <a:gridCol w="2518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b="1" kern="1200">
                          <a:solidFill>
                            <a:schemeClr val="lt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r>
                        <a:rPr lang="ko-KR" altLang="en-US" sz="120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ko-KR" altLang="en-US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편의성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12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 err="1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쾌적성</a:t>
                      </a:r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134497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안전성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72854"/>
                  </a:ext>
                </a:extLst>
              </a:tr>
              <a:tr h="20886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501344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과정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algn="ctr" defTabSz="914400" rtl="0" eaLnBrk="1" latinLnBrk="1" hangingPunct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접근성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6422661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대응성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183173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01310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257319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서비스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결과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541127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신뢰성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991639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충족성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687787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733622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 dirty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사회적 </a:t>
                      </a: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  <a:cs typeface="+mn-cs"/>
                        </a:rPr>
                        <a:t>▶</a:t>
                      </a:r>
                      <a:endParaRPr lang="en-US" altLang="ko-KR" sz="105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rgbClr val="50505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공익성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119854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j-ea"/>
                        <a:ea typeface="+mj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공정성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4170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지속성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300274"/>
                  </a:ext>
                </a:extLst>
              </a:tr>
              <a:tr h="1921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1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8230076"/>
                  </a:ext>
                </a:extLst>
              </a:tr>
              <a:tr h="192129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1" spc="-80" baseline="0">
                          <a:ln>
                            <a:solidFill>
                              <a:srgbClr val="004FBA">
                                <a:alpha val="0"/>
                              </a:srgbClr>
                            </a:solidFill>
                          </a:ln>
                          <a:latin typeface="+mn-ea"/>
                          <a:ea typeface="+mn-ea"/>
                        </a:rPr>
                        <a:t>전반적 만족</a:t>
                      </a:r>
                      <a:r>
                        <a:rPr lang="ko-KR" altLang="en-US" sz="1200" b="1" spc="-80" baseline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</a:t>
                      </a:r>
                      <a:r>
                        <a:rPr lang="ko-KR" altLang="en-US" sz="1050" b="1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rgbClr val="505050"/>
                          </a:solidFill>
                          <a:latin typeface="+mn-ea"/>
                          <a:ea typeface="+mn-ea"/>
                        </a:rPr>
                        <a:t>▶</a:t>
                      </a:r>
                      <a:endParaRPr lang="en-US" altLang="ko-KR" sz="1200" b="1" spc="-80" baseline="0" dirty="0">
                        <a:ln>
                          <a:solidFill>
                            <a:srgbClr val="004FBA">
                              <a:alpha val="0"/>
                            </a:srgbClr>
                          </a:solidFill>
                        </a:ln>
                        <a:latin typeface="+mn-ea"/>
                        <a:ea typeface="+mn-ea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향상적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D4C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832706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ctr" latinLnBrk="1"/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상대적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F2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7034894"/>
                  </a:ext>
                </a:extLst>
              </a:tr>
              <a:tr h="192129">
                <a:tc v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algn="l" latinLnBrk="1"/>
                      <a:endParaRPr lang="ko-KR" altLang="en-US" sz="1200" b="0" kern="1200" spc="-80" baseline="0" dirty="0">
                        <a:ln>
                          <a:solidFill>
                            <a:schemeClr val="bg1">
                              <a:lumMod val="65000"/>
                              <a:alpha val="0"/>
                            </a:schemeClr>
                          </a:solidFill>
                        </a:ln>
                        <a:solidFill>
                          <a:schemeClr val="tx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108000" marR="108000" marT="0" marB="0" anchor="ctr">
                    <a:lnL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ysClr val="window" lastClr="FFFFFF">
                          <a:lumMod val="8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 panose="020F0502020204030204"/>
                        </a:defRPr>
                      </a:lvl9pPr>
                    </a:lstStyle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 kern="1200" spc="-80" baseline="0" dirty="0">
                          <a:ln>
                            <a:solidFill>
                              <a:schemeClr val="bg1">
                                <a:lumMod val="65000"/>
                                <a:alpha val="0"/>
                              </a:schemeClr>
                            </a:solidFill>
                          </a:ln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절대적</a:t>
                      </a:r>
                    </a:p>
                  </a:txBody>
                  <a:tcPr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1976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125249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zero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593000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IPA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2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3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74" name="zero4">
            <a:extLst>
              <a:ext uri="{FF2B5EF4-FFF2-40B4-BE49-F238E27FC236}">
                <a16:creationId xmlns:a16="http://schemas.microsoft.com/office/drawing/2014/main" id="{BDDC47F5-D7E2-4DC9-83CF-D50BF477DE42}"/>
              </a:ext>
            </a:extLst>
          </p:cNvPr>
          <p:cNvSpPr/>
          <p:nvPr/>
        </p:nvSpPr>
        <p:spPr>
          <a:xfrm flipH="1">
            <a:off x="570134" y="1668158"/>
            <a:ext cx="8761948" cy="773979"/>
          </a:xfrm>
          <a:prstGeom prst="rect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0" name="zero5">
            <a:extLst>
              <a:ext uri="{FF2B5EF4-FFF2-40B4-BE49-F238E27FC236}">
                <a16:creationId xmlns:a16="http://schemas.microsoft.com/office/drawing/2014/main" id="{B20E74C1-1E43-43AB-981F-620D22F48503}"/>
              </a:ext>
            </a:extLst>
          </p:cNvPr>
          <p:cNvSpPr/>
          <p:nvPr/>
        </p:nvSpPr>
        <p:spPr>
          <a:xfrm>
            <a:off x="919366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01" name="zero6">
            <a:extLst>
              <a:ext uri="{FF2B5EF4-FFF2-40B4-BE49-F238E27FC236}">
                <a16:creationId xmlns:a16="http://schemas.microsoft.com/office/drawing/2014/main" id="{BF3BB10C-819B-4FE5-88B1-3ED78D558FAF}"/>
              </a:ext>
            </a:extLst>
          </p:cNvPr>
          <p:cNvSpPr/>
          <p:nvPr/>
        </p:nvSpPr>
        <p:spPr>
          <a:xfrm>
            <a:off x="9193667" y="23137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78" name="zero7">
            <a:extLst>
              <a:ext uri="{FF2B5EF4-FFF2-40B4-BE49-F238E27FC236}">
                <a16:creationId xmlns:a16="http://schemas.microsoft.com/office/drawing/2014/main" id="{A289A210-CB6D-4B17-A865-498D7FAE3F3E}"/>
              </a:ext>
            </a:extLst>
          </p:cNvPr>
          <p:cNvSpPr/>
          <p:nvPr/>
        </p:nvSpPr>
        <p:spPr>
          <a:xfrm>
            <a:off x="666887" y="1754916"/>
            <a:ext cx="41663" cy="41663"/>
          </a:xfrm>
          <a:prstGeom prst="ellipse">
            <a:avLst/>
          </a:prstGeom>
          <a:solidFill>
            <a:srgbClr val="F6F6F6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grpSp>
        <p:nvGrpSpPr>
          <p:cNvPr id="3" name="zero8">
            <a:extLst>
              <a:ext uri="{FF2B5EF4-FFF2-40B4-BE49-F238E27FC236}">
                <a16:creationId xmlns:a16="http://schemas.microsoft.com/office/drawing/2014/main" id="{C92EA5C9-1987-4B93-9708-DA8588612993}"/>
              </a:ext>
            </a:extLst>
          </p:cNvPr>
          <p:cNvGrpSpPr/>
          <p:nvPr/>
        </p:nvGrpSpPr>
        <p:grpSpPr>
          <a:xfrm>
            <a:off x="472207" y="2313716"/>
            <a:ext cx="4096862" cy="4038477"/>
            <a:chOff x="472207" y="2313716"/>
            <a:chExt cx="4096862" cy="4038477"/>
          </a:xfrm>
        </p:grpSpPr>
        <p:sp>
          <p:nvSpPr>
            <p:cNvPr id="159" name="양쪽 모서리가 둥근 사각형 61">
              <a:extLst>
                <a:ext uri="{FF2B5EF4-FFF2-40B4-BE49-F238E27FC236}">
                  <a16:creationId xmlns:a16="http://schemas.microsoft.com/office/drawing/2014/main" id="{11DF96FB-1E23-1D67-4F40-364434CC4309}"/>
                </a:ext>
              </a:extLst>
            </p:cNvPr>
            <p:cNvSpPr/>
            <p:nvPr/>
          </p:nvSpPr>
          <p:spPr>
            <a:xfrm>
              <a:off x="809588" y="5775624"/>
              <a:ext cx="770269" cy="199936"/>
            </a:xfrm>
            <a:prstGeom prst="round2SameRect">
              <a:avLst>
                <a:gd name="adj1" fmla="val 0"/>
                <a:gd name="adj2" fmla="val 48785"/>
              </a:avLst>
            </a:prstGeom>
            <a:solidFill>
              <a:srgbClr val="FAD8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점진개선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0" name="양쪽 모서리가 둥근 사각형 62">
              <a:extLst>
                <a:ext uri="{FF2B5EF4-FFF2-40B4-BE49-F238E27FC236}">
                  <a16:creationId xmlns:a16="http://schemas.microsoft.com/office/drawing/2014/main" id="{293D51A7-B658-6DF9-2EBA-ECB38315B80E}"/>
                </a:ext>
              </a:extLst>
            </p:cNvPr>
            <p:cNvSpPr/>
            <p:nvPr/>
          </p:nvSpPr>
          <p:spPr>
            <a:xfrm>
              <a:off x="3727906" y="5775624"/>
              <a:ext cx="770269" cy="199936"/>
            </a:xfrm>
            <a:prstGeom prst="round2SameRect">
              <a:avLst>
                <a:gd name="adj1" fmla="val 0"/>
                <a:gd name="adj2" fmla="val 45915"/>
              </a:avLst>
            </a:prstGeom>
            <a:solidFill>
              <a:srgbClr val="DAE3F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tx1">
                        <a:lumMod val="95000"/>
                        <a:lumOff val="5000"/>
                        <a:alpha val="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지속관리</a:t>
              </a:r>
              <a:endParaRPr kumimoji="1" lang="ko-KR" altLang="en-US" sz="1000" b="1" spc="-100" dirty="0">
                <a:ln w="3175">
                  <a:solidFill>
                    <a:schemeClr val="tx1">
                      <a:lumMod val="95000"/>
                      <a:lumOff val="5000"/>
                      <a:alpha val="0"/>
                    </a:scheme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1" name="양쪽 모서리가 둥근 사각형 63">
              <a:extLst>
                <a:ext uri="{FF2B5EF4-FFF2-40B4-BE49-F238E27FC236}">
                  <a16:creationId xmlns:a16="http://schemas.microsoft.com/office/drawing/2014/main" id="{C0E421DF-14C4-C21B-D4EC-D67E85E662B7}"/>
                </a:ext>
              </a:extLst>
            </p:cNvPr>
            <p:cNvSpPr/>
            <p:nvPr/>
          </p:nvSpPr>
          <p:spPr>
            <a:xfrm>
              <a:off x="809588" y="2660778"/>
              <a:ext cx="770269" cy="199936"/>
            </a:xfrm>
            <a:prstGeom prst="round2SameRect">
              <a:avLst>
                <a:gd name="adj1" fmla="val 45364"/>
                <a:gd name="adj2" fmla="val 0"/>
              </a:avLst>
            </a:prstGeom>
            <a:solidFill>
              <a:srgbClr val="E03C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ctr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1" i="0" u="none" strike="noStrike" kern="1200" cap="none" spc="-100" normalizeH="0" baseline="0" noProof="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집중개선</a:t>
              </a:r>
              <a:endParaRPr kumimoji="1" lang="ko-KR" altLang="en-US" sz="1000" b="1" i="0" u="none" strike="noStrike" kern="1200" cap="none" spc="-100" normalizeH="0" baseline="0" noProof="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2" name="양쪽 모서리가 둥근 사각형 64">
              <a:extLst>
                <a:ext uri="{FF2B5EF4-FFF2-40B4-BE49-F238E27FC236}">
                  <a16:creationId xmlns:a16="http://schemas.microsoft.com/office/drawing/2014/main" id="{20F60167-383F-E221-C09F-F268C2AEBE7F}"/>
                </a:ext>
              </a:extLst>
            </p:cNvPr>
            <p:cNvSpPr/>
            <p:nvPr/>
          </p:nvSpPr>
          <p:spPr>
            <a:xfrm>
              <a:off x="3727906" y="2660778"/>
              <a:ext cx="770269" cy="199936"/>
            </a:xfrm>
            <a:prstGeom prst="round2SameRect">
              <a:avLst>
                <a:gd name="adj1" fmla="val 42494"/>
                <a:gd name="adj2" fmla="val 0"/>
              </a:avLst>
            </a:prstGeom>
            <a:solidFill>
              <a:srgbClr val="0F5B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fontAlgn="ctr" latinLnBrk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kumimoji="1" lang="ko-KR" altLang="en-US" sz="1000" b="1" spc="-100" dirty="0" err="1">
                  <a:ln w="3175"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+mj-ea"/>
                  <a:ea typeface="+mj-ea"/>
                  <a:cs typeface="함초롬돋움" panose="020B0604000101010101" pitchFamily="50" charset="-127"/>
                </a:rPr>
                <a:t>유지강화</a:t>
              </a:r>
              <a:endParaRPr kumimoji="1" lang="ko-KR" altLang="en-US" sz="1000" b="1" spc="-10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3" name="직사각형 162">
              <a:extLst>
                <a:ext uri="{FF2B5EF4-FFF2-40B4-BE49-F238E27FC236}">
                  <a16:creationId xmlns:a16="http://schemas.microsoft.com/office/drawing/2014/main" id="{66A694F0-892D-4A99-C1EB-912CA98B7ACD}"/>
                </a:ext>
              </a:extLst>
            </p:cNvPr>
            <p:cNvSpPr/>
            <p:nvPr/>
          </p:nvSpPr>
          <p:spPr>
            <a:xfrm>
              <a:off x="809588" y="2854392"/>
              <a:ext cx="3688587" cy="292751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58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Text Box 36">
              <a:extLst>
                <a:ext uri="{FF2B5EF4-FFF2-40B4-BE49-F238E27FC236}">
                  <a16:creationId xmlns:a16="http://schemas.microsoft.com/office/drawing/2014/main" id="{43644963-B41D-3003-8A35-A173C9F32D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455" y="2762689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65" name="아래쪽 화살표 67">
              <a:extLst>
                <a:ext uri="{FF2B5EF4-FFF2-40B4-BE49-F238E27FC236}">
                  <a16:creationId xmlns:a16="http://schemas.microsoft.com/office/drawing/2014/main" id="{8879D8D7-8774-8E4C-77BF-8E7C0D5DFED7}"/>
                </a:ext>
              </a:extLst>
            </p:cNvPr>
            <p:cNvSpPr/>
            <p:nvPr/>
          </p:nvSpPr>
          <p:spPr>
            <a:xfrm rot="10800000">
              <a:off x="530606" y="2979153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6" name="Text Box 96">
              <a:extLst>
                <a:ext uri="{FF2B5EF4-FFF2-40B4-BE49-F238E27FC236}">
                  <a16:creationId xmlns:a16="http://schemas.microsoft.com/office/drawing/2014/main" id="{F3E71C3D-EB39-EB08-A7D6-C3A2161540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196" y="4085698"/>
              <a:ext cx="76268" cy="606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중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요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도</a:t>
              </a:r>
              <a:endParaRPr kumimoji="1" lang="en-US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7" name="아래쪽 화살표 69">
              <a:extLst>
                <a:ext uri="{FF2B5EF4-FFF2-40B4-BE49-F238E27FC236}">
                  <a16:creationId xmlns:a16="http://schemas.microsoft.com/office/drawing/2014/main" id="{13F66D96-58F4-509D-9278-B8CDE2675ED5}"/>
                </a:ext>
              </a:extLst>
            </p:cNvPr>
            <p:cNvSpPr/>
            <p:nvPr/>
          </p:nvSpPr>
          <p:spPr>
            <a:xfrm rot="16200000">
              <a:off x="3481759" y="5490840"/>
              <a:ext cx="158359" cy="1488043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0F5BAA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black">
                    <a:lumMod val="75000"/>
                    <a:lumOff val="25000"/>
                  </a:prstClr>
                </a:solidFill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sp>
          <p:nvSpPr>
            <p:cNvPr id="168" name="아래쪽 화살표 70">
              <a:extLst>
                <a:ext uri="{FF2B5EF4-FFF2-40B4-BE49-F238E27FC236}">
                  <a16:creationId xmlns:a16="http://schemas.microsoft.com/office/drawing/2014/main" id="{1BE7B23E-B06C-A019-E576-88D301E55AB1}"/>
                </a:ext>
              </a:extLst>
            </p:cNvPr>
            <p:cNvSpPr/>
            <p:nvPr/>
          </p:nvSpPr>
          <p:spPr>
            <a:xfrm rot="5400000">
              <a:off x="1518008" y="5485572"/>
              <a:ext cx="158359" cy="1484146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latinLnBrk="0"/>
              <a:endParaRPr lang="ko-KR" altLang="en-US">
                <a:solidFill>
                  <a:prstClr val="white"/>
                </a:solidFill>
                <a:latin typeface="+mj-ea"/>
                <a:ea typeface="+mj-ea"/>
              </a:endParaRPr>
            </a:p>
          </p:txBody>
        </p:sp>
        <p:sp>
          <p:nvSpPr>
            <p:cNvPr id="169" name="Text Box 37">
              <a:extLst>
                <a:ext uri="{FF2B5EF4-FFF2-40B4-BE49-F238E27FC236}">
                  <a16:creationId xmlns:a16="http://schemas.microsoft.com/office/drawing/2014/main" id="{2BC9CD11-6CAA-37F8-F6F6-488E338B9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207" y="5636254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低</a:t>
              </a:r>
            </a:p>
          </p:txBody>
        </p:sp>
        <p:sp>
          <p:nvSpPr>
            <p:cNvPr id="170" name="아래쪽 화살표 72">
              <a:extLst>
                <a:ext uri="{FF2B5EF4-FFF2-40B4-BE49-F238E27FC236}">
                  <a16:creationId xmlns:a16="http://schemas.microsoft.com/office/drawing/2014/main" id="{E8BBBAA8-A53A-F59C-D48A-9AB62EACEF8D}"/>
                </a:ext>
              </a:extLst>
            </p:cNvPr>
            <p:cNvSpPr/>
            <p:nvPr/>
          </p:nvSpPr>
          <p:spPr>
            <a:xfrm>
              <a:off x="533443" y="4562139"/>
              <a:ext cx="158359" cy="1064159"/>
            </a:xfrm>
            <a:prstGeom prst="downArrow">
              <a:avLst>
                <a:gd name="adj1" fmla="val 50000"/>
                <a:gd name="adj2" fmla="val 63793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rgbClr val="E03C8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1" name="Text Box 36">
              <a:extLst>
                <a:ext uri="{FF2B5EF4-FFF2-40B4-BE49-F238E27FC236}">
                  <a16:creationId xmlns:a16="http://schemas.microsoft.com/office/drawing/2014/main" id="{959A6425-23E9-0B43-5CC9-530B923F5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1811" y="6105972"/>
              <a:ext cx="287258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defPPr>
                <a:defRPr lang="ko-KR"/>
              </a:defPPr>
              <a:lvl1pPr marL="0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5813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31626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47439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63252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79065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094878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10691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26504" algn="l" defTabSz="1031626" rtl="0" eaLnBrk="1" latinLnBrk="1" hangingPunct="1"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高</a:t>
              </a:r>
            </a:p>
          </p:txBody>
        </p:sp>
        <p:sp>
          <p:nvSpPr>
            <p:cNvPr id="172" name="Text Box 97">
              <a:extLst>
                <a:ext uri="{FF2B5EF4-FFF2-40B4-BE49-F238E27FC236}">
                  <a16:creationId xmlns:a16="http://schemas.microsoft.com/office/drawing/2014/main" id="{50584222-0CE9-DA2B-BA14-7989A9534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9414" y="6178229"/>
              <a:ext cx="452053" cy="1687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ko-KR"/>
              </a:defPPr>
              <a:lvl1pPr>
                <a:spcBef>
                  <a:spcPct val="0"/>
                </a:spcBef>
                <a:defRPr kumimoji="1" sz="1000" b="1" spc="-10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함초롬돋움" panose="02030504000101010101" pitchFamily="18" charset="-127"/>
                </a:defRPr>
              </a:lvl1pPr>
              <a:lvl2pPr marL="515813" defTabSz="1031626">
                <a:defRPr sz="2000"/>
              </a:lvl2pPr>
              <a:lvl3pPr marL="1031626" defTabSz="1031626">
                <a:defRPr sz="2000"/>
              </a:lvl3pPr>
              <a:lvl4pPr marL="1547439" defTabSz="1031626">
                <a:defRPr sz="2000"/>
              </a:lvl4pPr>
              <a:lvl5pPr marL="2063252" defTabSz="1031626">
                <a:defRPr sz="2000"/>
              </a:lvl5pPr>
              <a:lvl6pPr marL="2579065" defTabSz="1031626">
                <a:defRPr sz="2000"/>
              </a:lvl6pPr>
              <a:lvl7pPr marL="3094878" defTabSz="1031626">
                <a:defRPr sz="2000"/>
              </a:lvl7pPr>
              <a:lvl8pPr marL="3610691" defTabSz="1031626">
                <a:defRPr sz="2000"/>
              </a:lvl8pPr>
              <a:lvl9pPr marL="4126504" defTabSz="1031626">
                <a:defRPr sz="2000"/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ko-KR" altLang="en-US" sz="1000" b="0" i="0" u="none" strike="noStrike" kern="1200" cap="none" spc="-100" normalizeH="0" baseline="0" noProof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j-ea"/>
                  <a:ea typeface="+mj-ea"/>
                  <a:cs typeface="함초롬돋움" panose="020B0604000101010101" pitchFamily="50" charset="-127"/>
                </a:rPr>
                <a:t>만족도</a:t>
              </a:r>
              <a:endParaRPr kumimoji="1" lang="ko-KR" altLang="ko-KR" sz="1000" b="0" i="0" u="none" strike="noStrike" kern="1200" cap="none" spc="-100" normalizeH="0" baseline="0" noProof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+mj-ea"/>
                <a:ea typeface="+mj-ea"/>
                <a:cs typeface="함초롬돋움" panose="020B0604000101010101" pitchFamily="50" charset="-127"/>
              </a:endParaRPr>
            </a:p>
          </p:txBody>
        </p:sp>
        <p:graphicFrame>
          <p:nvGraphicFramePr>
            <p:cNvPr id="173" name="box">
              <a:extLst>
                <a:ext uri="{FF2B5EF4-FFF2-40B4-BE49-F238E27FC236}">
                  <a16:creationId xmlns:a16="http://schemas.microsoft.com/office/drawing/2014/main" id="{3C4A79DA-540B-3159-9CA1-18AD572CC888}"/>
                </a:ext>
              </a:extLst>
            </p:cNvPr>
            <p:cNvGraphicFramePr/>
            <p:nvPr/>
          </p:nvGraphicFramePr>
          <p:xfrm>
            <a:off x="794419" y="2836342"/>
            <a:ext cx="3674915" cy="293648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79" name="타원 78">
              <a:extLst>
                <a:ext uri="{FF2B5EF4-FFF2-40B4-BE49-F238E27FC236}">
                  <a16:creationId xmlns:a16="http://schemas.microsoft.com/office/drawing/2014/main" id="{F71C2594-69E1-4253-AB2B-F654E5395E5D}"/>
                </a:ext>
              </a:extLst>
            </p:cNvPr>
            <p:cNvSpPr/>
            <p:nvPr/>
          </p:nvSpPr>
          <p:spPr>
            <a:xfrm>
              <a:off x="666887" y="2313716"/>
              <a:ext cx="41663" cy="41663"/>
            </a:xfrm>
            <a:prstGeom prst="ellipse">
              <a:avLst/>
            </a:prstGeom>
            <a:solidFill>
              <a:srgbClr val="F6F6F6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457200" fontAlgn="base" latinLnBrk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600" kern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2A303A"/>
                </a:solidFill>
                <a:latin typeface="Times New Roman"/>
                <a:ea typeface="맑은 고딕"/>
              </a:endParaRPr>
            </a:p>
          </p:txBody>
        </p:sp>
      </p:grpSp>
      <p:sp>
        <p:nvSpPr>
          <p:cNvPr id="109" name="shp1">
            <a:extLst>
              <a:ext uri="{FF2B5EF4-FFF2-40B4-BE49-F238E27FC236}">
                <a16:creationId xmlns:a16="http://schemas.microsoft.com/office/drawing/2014/main" id="{BAC80691-8FD4-4B54-8BED-052815EE76E4}"/>
              </a:ext>
            </a:extLst>
          </p:cNvPr>
          <p:cNvSpPr txBox="1"/>
          <p:nvPr/>
        </p:nvSpPr>
        <p:spPr>
          <a:xfrm>
            <a:off x="970570" y="1784739"/>
            <a:ext cx="826476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집중개선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'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요인으로 서비스 과정의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대응성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서비스 환경의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편의성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서비스 결과의 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충족성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‘</a:t>
            </a:r>
            <a:r>
              <a:rPr lang="ko-KR" altLang="en-US" sz="14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편익성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1’, ‘</a:t>
            </a: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신뢰성</a:t>
            </a:r>
            <a: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1’</a:t>
            </a:r>
            <a:br>
              <a:rPr lang="en-US" altLang="ko-KR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</a:br>
            <a:r>
              <a:rPr lang="ko-KR" altLang="en-US" sz="14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항목이 도출되어 개선이 필요함</a:t>
            </a:r>
          </a:p>
        </p:txBody>
      </p:sp>
      <p:sp>
        <p:nvSpPr>
          <p:cNvPr id="111" name="zero10">
            <a:extLst>
              <a:ext uri="{FF2B5EF4-FFF2-40B4-BE49-F238E27FC236}">
                <a16:creationId xmlns:a16="http://schemas.microsoft.com/office/drawing/2014/main" id="{924B5B35-A365-46DA-BD9E-C36D19BB154B}"/>
              </a:ext>
            </a:extLst>
          </p:cNvPr>
          <p:cNvSpPr>
            <a:spLocks/>
          </p:cNvSpPr>
          <p:nvPr/>
        </p:nvSpPr>
        <p:spPr bwMode="auto">
          <a:xfrm>
            <a:off x="840466" y="1849865"/>
            <a:ext cx="110599" cy="110686"/>
          </a:xfrm>
          <a:custGeom>
            <a:avLst/>
            <a:gdLst>
              <a:gd name="T0" fmla="*/ 2327 w 2560"/>
              <a:gd name="T1" fmla="*/ 1015 h 2562"/>
              <a:gd name="T2" fmla="*/ 2327 w 2560"/>
              <a:gd name="T3" fmla="*/ 2329 h 2562"/>
              <a:gd name="T4" fmla="*/ 232 w 2560"/>
              <a:gd name="T5" fmla="*/ 2329 h 2562"/>
              <a:gd name="T6" fmla="*/ 232 w 2560"/>
              <a:gd name="T7" fmla="*/ 233 h 2562"/>
              <a:gd name="T8" fmla="*/ 2327 w 2560"/>
              <a:gd name="T9" fmla="*/ 233 h 2562"/>
              <a:gd name="T10" fmla="*/ 2327 w 2560"/>
              <a:gd name="T11" fmla="*/ 488 h 2562"/>
              <a:gd name="T12" fmla="*/ 2560 w 2560"/>
              <a:gd name="T13" fmla="*/ 283 h 2562"/>
              <a:gd name="T14" fmla="*/ 2560 w 2560"/>
              <a:gd name="T15" fmla="*/ 0 h 2562"/>
              <a:gd name="T16" fmla="*/ 0 w 2560"/>
              <a:gd name="T17" fmla="*/ 0 h 2562"/>
              <a:gd name="T18" fmla="*/ 0 w 2560"/>
              <a:gd name="T19" fmla="*/ 2562 h 2562"/>
              <a:gd name="T20" fmla="*/ 2560 w 2560"/>
              <a:gd name="T21" fmla="*/ 2562 h 2562"/>
              <a:gd name="T22" fmla="*/ 2560 w 2560"/>
              <a:gd name="T23" fmla="*/ 749 h 2562"/>
              <a:gd name="T24" fmla="*/ 2327 w 2560"/>
              <a:gd name="T25" fmla="*/ 1015 h 2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60" h="2562">
                <a:moveTo>
                  <a:pt x="2327" y="1015"/>
                </a:moveTo>
                <a:lnTo>
                  <a:pt x="2327" y="2329"/>
                </a:lnTo>
                <a:lnTo>
                  <a:pt x="232" y="2329"/>
                </a:lnTo>
                <a:lnTo>
                  <a:pt x="232" y="233"/>
                </a:lnTo>
                <a:lnTo>
                  <a:pt x="2327" y="233"/>
                </a:lnTo>
                <a:lnTo>
                  <a:pt x="2327" y="488"/>
                </a:lnTo>
                <a:lnTo>
                  <a:pt x="2560" y="283"/>
                </a:lnTo>
                <a:lnTo>
                  <a:pt x="2560" y="0"/>
                </a:lnTo>
                <a:lnTo>
                  <a:pt x="0" y="0"/>
                </a:lnTo>
                <a:lnTo>
                  <a:pt x="0" y="2562"/>
                </a:lnTo>
                <a:lnTo>
                  <a:pt x="2560" y="2562"/>
                </a:lnTo>
                <a:lnTo>
                  <a:pt x="2560" y="749"/>
                </a:lnTo>
                <a:lnTo>
                  <a:pt x="2327" y="101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rtlCol="0" anchor="ctr"/>
          <a:lstStyle/>
          <a:p>
            <a:pPr algn="ctr" latinLnBrk="0"/>
            <a:endParaRPr lang="ko-KR" altLang="en-US" sz="1150" kern="0" spc="-50">
              <a:solidFill>
                <a:prstClr val="white"/>
              </a:solidFill>
              <a:latin typeface="맑은 고딕"/>
              <a:ea typeface="맑은 고딕" panose="020B0503020000020004" pitchFamily="50" charset="-127"/>
            </a:endParaRPr>
          </a:p>
        </p:txBody>
      </p:sp>
      <p:sp>
        <p:nvSpPr>
          <p:cNvPr id="116" name="zero11">
            <a:extLst>
              <a:ext uri="{FF2B5EF4-FFF2-40B4-BE49-F238E27FC236}">
                <a16:creationId xmlns:a16="http://schemas.microsoft.com/office/drawing/2014/main" id="{F5F27603-E9AA-4B29-A81C-E62A4A5E415C}"/>
              </a:ext>
            </a:extLst>
          </p:cNvPr>
          <p:cNvSpPr>
            <a:spLocks/>
          </p:cNvSpPr>
          <p:nvPr/>
        </p:nvSpPr>
        <p:spPr bwMode="auto">
          <a:xfrm>
            <a:off x="859518" y="1832238"/>
            <a:ext cx="130862" cy="105027"/>
          </a:xfrm>
          <a:custGeom>
            <a:avLst/>
            <a:gdLst>
              <a:gd name="T0" fmla="*/ 892 w 1275"/>
              <a:gd name="T1" fmla="*/ 335 h 1023"/>
              <a:gd name="T2" fmla="*/ 794 w 1275"/>
              <a:gd name="T3" fmla="*/ 420 h 1023"/>
              <a:gd name="T4" fmla="*/ 380 w 1275"/>
              <a:gd name="T5" fmla="*/ 783 h 1023"/>
              <a:gd name="T6" fmla="*/ 0 w 1275"/>
              <a:gd name="T7" fmla="*/ 506 h 1023"/>
              <a:gd name="T8" fmla="*/ 380 w 1275"/>
              <a:gd name="T9" fmla="*/ 1023 h 1023"/>
              <a:gd name="T10" fmla="*/ 794 w 1275"/>
              <a:gd name="T11" fmla="*/ 550 h 1023"/>
              <a:gd name="T12" fmla="*/ 892 w 1275"/>
              <a:gd name="T13" fmla="*/ 438 h 1023"/>
              <a:gd name="T14" fmla="*/ 1275 w 1275"/>
              <a:gd name="T15" fmla="*/ 0 h 1023"/>
              <a:gd name="T16" fmla="*/ 892 w 1275"/>
              <a:gd name="T17" fmla="*/ 335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023">
                <a:moveTo>
                  <a:pt x="892" y="335"/>
                </a:moveTo>
                <a:cubicBezTo>
                  <a:pt x="794" y="420"/>
                  <a:pt x="794" y="420"/>
                  <a:pt x="794" y="420"/>
                </a:cubicBezTo>
                <a:cubicBezTo>
                  <a:pt x="380" y="783"/>
                  <a:pt x="380" y="783"/>
                  <a:pt x="380" y="783"/>
                </a:cubicBezTo>
                <a:cubicBezTo>
                  <a:pt x="0" y="506"/>
                  <a:pt x="0" y="506"/>
                  <a:pt x="0" y="506"/>
                </a:cubicBezTo>
                <a:cubicBezTo>
                  <a:pt x="6" y="515"/>
                  <a:pt x="372" y="1013"/>
                  <a:pt x="380" y="1023"/>
                </a:cubicBezTo>
                <a:cubicBezTo>
                  <a:pt x="395" y="1005"/>
                  <a:pt x="590" y="783"/>
                  <a:pt x="794" y="550"/>
                </a:cubicBezTo>
                <a:cubicBezTo>
                  <a:pt x="826" y="512"/>
                  <a:pt x="859" y="475"/>
                  <a:pt x="892" y="438"/>
                </a:cubicBezTo>
                <a:cubicBezTo>
                  <a:pt x="1084" y="218"/>
                  <a:pt x="1260" y="17"/>
                  <a:pt x="1275" y="0"/>
                </a:cubicBezTo>
                <a:lnTo>
                  <a:pt x="892" y="335"/>
                </a:lnTo>
                <a:close/>
              </a:path>
            </a:pathLst>
          </a:custGeom>
          <a:solidFill>
            <a:srgbClr val="093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150"/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F560FADB-3A0B-385F-A48F-AF3CC0EA4A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5391853"/>
              </p:ext>
            </p:extLst>
          </p:nvPr>
        </p:nvGraphicFramePr>
        <p:xfrm>
          <a:off x="4667251" y="2854394"/>
          <a:ext cx="4665665" cy="3430510"/>
        </p:xfrm>
        <a:graphic>
          <a:graphicData uri="http://schemas.openxmlformats.org/drawingml/2006/table">
            <a:tbl>
              <a:tblPr/>
              <a:tblGrid>
                <a:gridCol w="326165">
                  <a:extLst>
                    <a:ext uri="{9D8B030D-6E8A-4147-A177-3AD203B41FA5}">
                      <a16:colId xmlns:a16="http://schemas.microsoft.com/office/drawing/2014/main" val="725257244"/>
                    </a:ext>
                  </a:extLst>
                </a:gridCol>
                <a:gridCol w="512547">
                  <a:extLst>
                    <a:ext uri="{9D8B030D-6E8A-4147-A177-3AD203B41FA5}">
                      <a16:colId xmlns:a16="http://schemas.microsoft.com/office/drawing/2014/main" val="3379170698"/>
                    </a:ext>
                  </a:extLst>
                </a:gridCol>
                <a:gridCol w="442654">
                  <a:extLst>
                    <a:ext uri="{9D8B030D-6E8A-4147-A177-3AD203B41FA5}">
                      <a16:colId xmlns:a16="http://schemas.microsoft.com/office/drawing/2014/main" val="2748899162"/>
                    </a:ext>
                  </a:extLst>
                </a:gridCol>
                <a:gridCol w="2801683">
                  <a:extLst>
                    <a:ext uri="{9D8B030D-6E8A-4147-A177-3AD203B41FA5}">
                      <a16:colId xmlns:a16="http://schemas.microsoft.com/office/drawing/2014/main" val="3706061189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2944352039"/>
                    </a:ext>
                  </a:extLst>
                </a:gridCol>
                <a:gridCol w="291308">
                  <a:extLst>
                    <a:ext uri="{9D8B030D-6E8A-4147-A177-3AD203B41FA5}">
                      <a16:colId xmlns:a16="http://schemas.microsoft.com/office/drawing/2014/main" val="4138277309"/>
                    </a:ext>
                  </a:extLst>
                </a:gridCol>
              </a:tblGrid>
              <a:tr h="167342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948895"/>
                  </a:ext>
                </a:extLst>
              </a:tr>
              <a:tr h="203948">
                <a:tc rowSpan="5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집중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교통약자이동지원센터운영에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73.4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5726991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 차량은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3617327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이용자 건의사항을 최소화하기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7214281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교통약자이동지원센터는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이용자의 편의를 위해 노력을 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84.7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4504982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교통약자이동지원센터와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관련된 전반적인 업무과정을 신뢰할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85.3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3716890"/>
                  </a:ext>
                </a:extLst>
              </a:tr>
              <a:tr h="203948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점진
개선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교통약자이동지원센터의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 요금은 적정하다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5978790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사업은 교통약자의 권익을 증진시킨다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9953050"/>
                  </a:ext>
                </a:extLst>
              </a:tr>
              <a:tr h="203948">
                <a:tc rowSpan="6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0" i="0" u="none" strike="noStrike">
                          <a:solidFill>
                            <a:srgbClr val="0D0D0D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
관리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AE3F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교통약자이동지원센터는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설치목적에 맞게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111906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 차량은 승</a:t>
                      </a:r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·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하차가 편하다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5277437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쾌적성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 차량은 깨끗하고 관리가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94.0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2879767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접근성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교통약자이동지원센터의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이용절차 안내가 잘 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0202135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교통약자이동지원센터는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교통약자들을 위해 필요한 시설이다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96.0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935519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지속성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차량을 앞으로도 이용할 생각이다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96.7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67880"/>
                  </a:ext>
                </a:extLst>
              </a:tr>
              <a:tr h="203948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유지
강화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F5BA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90.7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4970820"/>
                  </a:ext>
                </a:extLst>
              </a:tr>
              <a:tr h="20394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</a:t>
                      </a:r>
                      <a:r>
                        <a:rPr lang="ko-KR" altLang="en-US" sz="700" b="0" i="0" u="none" strike="noStrike" dirty="0" err="1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교통약자이동지원센터</a:t>
                      </a:r>
                      <a:r>
                        <a:rPr lang="ko-KR" altLang="en-US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관련 업무들을 직원들이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9446932"/>
                  </a:ext>
                </a:extLst>
              </a:tr>
              <a:tr h="203948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600" b="0" i="0" u="none" strike="noStrike">
                          <a:solidFill>
                            <a:srgbClr val="FFFFFF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
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F5BA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 직원들은 업무에 대해 잘 알고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86.7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124286"/>
                  </a:ext>
                </a:extLst>
              </a:tr>
            </a:tbl>
          </a:graphicData>
        </a:graphic>
      </p:graphicFrame>
      <p:sp>
        <p:nvSpPr>
          <p:cNvPr id="7" name="copyLabel1">
            <a:extLst>
              <a:ext uri="{FF2B5EF4-FFF2-40B4-BE49-F238E27FC236}">
                <a16:creationId xmlns:a16="http://schemas.microsoft.com/office/drawing/2014/main" id="{867371AD-A3B0-DDF4-0409-741B08869904}"/>
              </a:ext>
            </a:extLst>
          </p:cNvPr>
          <p:cNvSpPr/>
          <p:nvPr/>
        </p:nvSpPr>
        <p:spPr>
          <a:xfrm>
            <a:off x="585748" y="3590625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8" name="copyPoint1">
            <a:extLst>
              <a:ext uri="{FF2B5EF4-FFF2-40B4-BE49-F238E27FC236}">
                <a16:creationId xmlns:a16="http://schemas.microsoft.com/office/drawing/2014/main" id="{B6266114-F80F-B298-995C-11EF9E857F7D}"/>
              </a:ext>
            </a:extLst>
          </p:cNvPr>
          <p:cNvSpPr/>
          <p:nvPr/>
        </p:nvSpPr>
        <p:spPr>
          <a:xfrm>
            <a:off x="1072668" y="3796057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9" name="copyLabel2">
            <a:extLst>
              <a:ext uri="{FF2B5EF4-FFF2-40B4-BE49-F238E27FC236}">
                <a16:creationId xmlns:a16="http://schemas.microsoft.com/office/drawing/2014/main" id="{84C9DE5E-C4E3-52CE-4C66-6316697F3DC5}"/>
              </a:ext>
            </a:extLst>
          </p:cNvPr>
          <p:cNvSpPr/>
          <p:nvPr/>
        </p:nvSpPr>
        <p:spPr>
          <a:xfrm>
            <a:off x="1135800" y="3130440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편의성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0" name="copyPoint2">
            <a:extLst>
              <a:ext uri="{FF2B5EF4-FFF2-40B4-BE49-F238E27FC236}">
                <a16:creationId xmlns:a16="http://schemas.microsoft.com/office/drawing/2014/main" id="{5B322D9C-A47D-1A69-50BF-36C2EAA07E7B}"/>
              </a:ext>
            </a:extLst>
          </p:cNvPr>
          <p:cNvSpPr/>
          <p:nvPr/>
        </p:nvSpPr>
        <p:spPr>
          <a:xfrm>
            <a:off x="1622720" y="3335872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1" name="copyLabel3">
            <a:extLst>
              <a:ext uri="{FF2B5EF4-FFF2-40B4-BE49-F238E27FC236}">
                <a16:creationId xmlns:a16="http://schemas.microsoft.com/office/drawing/2014/main" id="{B83066D4-8696-7234-359F-A1CC4D6E80AA}"/>
              </a:ext>
            </a:extLst>
          </p:cNvPr>
          <p:cNvSpPr/>
          <p:nvPr/>
        </p:nvSpPr>
        <p:spPr>
          <a:xfrm>
            <a:off x="1534450" y="336808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2" name="copyPoint3">
            <a:extLst>
              <a:ext uri="{FF2B5EF4-FFF2-40B4-BE49-F238E27FC236}">
                <a16:creationId xmlns:a16="http://schemas.microsoft.com/office/drawing/2014/main" id="{C322B606-E9F0-11A0-AA27-6EB4EE23A106}"/>
              </a:ext>
            </a:extLst>
          </p:cNvPr>
          <p:cNvSpPr/>
          <p:nvPr/>
        </p:nvSpPr>
        <p:spPr>
          <a:xfrm>
            <a:off x="2021370" y="357351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3" name="copyLabel4">
            <a:extLst>
              <a:ext uri="{FF2B5EF4-FFF2-40B4-BE49-F238E27FC236}">
                <a16:creationId xmlns:a16="http://schemas.microsoft.com/office/drawing/2014/main" id="{260150E1-DED0-561E-6C6D-DE053A8FEFB6}"/>
              </a:ext>
            </a:extLst>
          </p:cNvPr>
          <p:cNvSpPr/>
          <p:nvPr/>
        </p:nvSpPr>
        <p:spPr>
          <a:xfrm>
            <a:off x="1933101" y="3242311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4" name="copyPoint4">
            <a:extLst>
              <a:ext uri="{FF2B5EF4-FFF2-40B4-BE49-F238E27FC236}">
                <a16:creationId xmlns:a16="http://schemas.microsoft.com/office/drawing/2014/main" id="{1080BD43-6FD1-D1F7-B2AD-4B2A7FC276FD}"/>
              </a:ext>
            </a:extLst>
          </p:cNvPr>
          <p:cNvSpPr/>
          <p:nvPr/>
        </p:nvSpPr>
        <p:spPr>
          <a:xfrm>
            <a:off x="2420021" y="344774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5" name="copyLabel5">
            <a:extLst>
              <a:ext uri="{FF2B5EF4-FFF2-40B4-BE49-F238E27FC236}">
                <a16:creationId xmlns:a16="http://schemas.microsoft.com/office/drawing/2014/main" id="{E6797612-B603-0114-FF2D-B4BD041A1E4C}"/>
              </a:ext>
            </a:extLst>
          </p:cNvPr>
          <p:cNvSpPr/>
          <p:nvPr/>
        </p:nvSpPr>
        <p:spPr>
          <a:xfrm>
            <a:off x="2012831" y="3338116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신뢰성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6" name="copyPoint5">
            <a:extLst>
              <a:ext uri="{FF2B5EF4-FFF2-40B4-BE49-F238E27FC236}">
                <a16:creationId xmlns:a16="http://schemas.microsoft.com/office/drawing/2014/main" id="{A3573EEA-A2C9-A474-265A-F4CD7CD45F92}"/>
              </a:ext>
            </a:extLst>
          </p:cNvPr>
          <p:cNvSpPr/>
          <p:nvPr/>
        </p:nvSpPr>
        <p:spPr>
          <a:xfrm>
            <a:off x="2499751" y="3543548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7" name="copyLabel6">
            <a:extLst>
              <a:ext uri="{FF2B5EF4-FFF2-40B4-BE49-F238E27FC236}">
                <a16:creationId xmlns:a16="http://schemas.microsoft.com/office/drawing/2014/main" id="{7403EBF1-E269-E366-822C-C612132361C8}"/>
              </a:ext>
            </a:extLst>
          </p:cNvPr>
          <p:cNvSpPr/>
          <p:nvPr/>
        </p:nvSpPr>
        <p:spPr>
          <a:xfrm>
            <a:off x="1215530" y="4462242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18" name="copyPoint6">
            <a:extLst>
              <a:ext uri="{FF2B5EF4-FFF2-40B4-BE49-F238E27FC236}">
                <a16:creationId xmlns:a16="http://schemas.microsoft.com/office/drawing/2014/main" id="{87CCCB84-E382-A8EB-A40F-E9728F25D730}"/>
              </a:ext>
            </a:extLst>
          </p:cNvPr>
          <p:cNvSpPr/>
          <p:nvPr/>
        </p:nvSpPr>
        <p:spPr>
          <a:xfrm>
            <a:off x="1702450" y="4487642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19" name="copyLabel7">
            <a:extLst>
              <a:ext uri="{FF2B5EF4-FFF2-40B4-BE49-F238E27FC236}">
                <a16:creationId xmlns:a16="http://schemas.microsoft.com/office/drawing/2014/main" id="{9801B29B-C14D-D25F-A88C-5378D11C99EB}"/>
              </a:ext>
            </a:extLst>
          </p:cNvPr>
          <p:cNvSpPr/>
          <p:nvPr/>
        </p:nvSpPr>
        <p:spPr>
          <a:xfrm>
            <a:off x="1773641" y="471287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0" name="copyPoint7">
            <a:extLst>
              <a:ext uri="{FF2B5EF4-FFF2-40B4-BE49-F238E27FC236}">
                <a16:creationId xmlns:a16="http://schemas.microsoft.com/office/drawing/2014/main" id="{D2663194-21FB-E1B8-77C9-61DF7F1EDDD0}"/>
              </a:ext>
            </a:extLst>
          </p:cNvPr>
          <p:cNvSpPr/>
          <p:nvPr/>
        </p:nvSpPr>
        <p:spPr>
          <a:xfrm>
            <a:off x="2260561" y="4738274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1" name="copyLabel8">
            <a:extLst>
              <a:ext uri="{FF2B5EF4-FFF2-40B4-BE49-F238E27FC236}">
                <a16:creationId xmlns:a16="http://schemas.microsoft.com/office/drawing/2014/main" id="{D193092E-AC80-A42A-DDC4-A56C3ADD2A03}"/>
              </a:ext>
            </a:extLst>
          </p:cNvPr>
          <p:cNvSpPr/>
          <p:nvPr/>
        </p:nvSpPr>
        <p:spPr>
          <a:xfrm>
            <a:off x="2633811" y="4307073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3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2" name="copyPoint8">
            <a:extLst>
              <a:ext uri="{FF2B5EF4-FFF2-40B4-BE49-F238E27FC236}">
                <a16:creationId xmlns:a16="http://schemas.microsoft.com/office/drawing/2014/main" id="{E776EF12-CC95-D17D-8B82-A0EC7067E61D}"/>
              </a:ext>
            </a:extLst>
          </p:cNvPr>
          <p:cNvSpPr/>
          <p:nvPr/>
        </p:nvSpPr>
        <p:spPr>
          <a:xfrm>
            <a:off x="2659211" y="4332473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3" name="copyLabel9">
            <a:extLst>
              <a:ext uri="{FF2B5EF4-FFF2-40B4-BE49-F238E27FC236}">
                <a16:creationId xmlns:a16="http://schemas.microsoft.com/office/drawing/2014/main" id="{876D0531-1D59-F256-2A4F-461FB6C89E7C}"/>
              </a:ext>
            </a:extLst>
          </p:cNvPr>
          <p:cNvSpPr/>
          <p:nvPr/>
        </p:nvSpPr>
        <p:spPr>
          <a:xfrm>
            <a:off x="3112191" y="5525888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편의성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4" name="copyPoint9">
            <a:extLst>
              <a:ext uri="{FF2B5EF4-FFF2-40B4-BE49-F238E27FC236}">
                <a16:creationId xmlns:a16="http://schemas.microsoft.com/office/drawing/2014/main" id="{34649DA5-FE30-A9FD-773C-D2F6C9CF99BC}"/>
              </a:ext>
            </a:extLst>
          </p:cNvPr>
          <p:cNvSpPr/>
          <p:nvPr/>
        </p:nvSpPr>
        <p:spPr>
          <a:xfrm>
            <a:off x="3137591" y="5551288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5" name="copyLabel10">
            <a:extLst>
              <a:ext uri="{FF2B5EF4-FFF2-40B4-BE49-F238E27FC236}">
                <a16:creationId xmlns:a16="http://schemas.microsoft.com/office/drawing/2014/main" id="{AB273112-DD0B-030F-CB37-E76EC9E86E20}"/>
              </a:ext>
            </a:extLst>
          </p:cNvPr>
          <p:cNvSpPr/>
          <p:nvPr/>
        </p:nvSpPr>
        <p:spPr>
          <a:xfrm>
            <a:off x="3510842" y="455486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쾌적성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6" name="copyPoint10">
            <a:extLst>
              <a:ext uri="{FF2B5EF4-FFF2-40B4-BE49-F238E27FC236}">
                <a16:creationId xmlns:a16="http://schemas.microsoft.com/office/drawing/2014/main" id="{8D86D8A4-0BF1-D449-27FB-17D1B9A9155A}"/>
              </a:ext>
            </a:extLst>
          </p:cNvPr>
          <p:cNvSpPr/>
          <p:nvPr/>
        </p:nvSpPr>
        <p:spPr>
          <a:xfrm>
            <a:off x="3536242" y="4580267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7" name="copyLabel11">
            <a:extLst>
              <a:ext uri="{FF2B5EF4-FFF2-40B4-BE49-F238E27FC236}">
                <a16:creationId xmlns:a16="http://schemas.microsoft.com/office/drawing/2014/main" id="{43CF9E95-BDA7-B98A-0DD7-35011A061094}"/>
              </a:ext>
            </a:extLst>
          </p:cNvPr>
          <p:cNvSpPr/>
          <p:nvPr/>
        </p:nvSpPr>
        <p:spPr>
          <a:xfrm>
            <a:off x="2793271" y="4721527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접근성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28" name="copyPoint11">
            <a:extLst>
              <a:ext uri="{FF2B5EF4-FFF2-40B4-BE49-F238E27FC236}">
                <a16:creationId xmlns:a16="http://schemas.microsoft.com/office/drawing/2014/main" id="{74D56B1C-8044-953E-5B89-88DB9931825F}"/>
              </a:ext>
            </a:extLst>
          </p:cNvPr>
          <p:cNvSpPr/>
          <p:nvPr/>
        </p:nvSpPr>
        <p:spPr>
          <a:xfrm>
            <a:off x="2818671" y="4746927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29" name="copyLabel12">
            <a:extLst>
              <a:ext uri="{FF2B5EF4-FFF2-40B4-BE49-F238E27FC236}">
                <a16:creationId xmlns:a16="http://schemas.microsoft.com/office/drawing/2014/main" id="{75BAC581-F60B-72FA-433A-28DB0222BB01}"/>
              </a:ext>
            </a:extLst>
          </p:cNvPr>
          <p:cNvSpPr/>
          <p:nvPr/>
        </p:nvSpPr>
        <p:spPr>
          <a:xfrm>
            <a:off x="3750032" y="5410599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공익성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0" name="copyPoint12">
            <a:extLst>
              <a:ext uri="{FF2B5EF4-FFF2-40B4-BE49-F238E27FC236}">
                <a16:creationId xmlns:a16="http://schemas.microsoft.com/office/drawing/2014/main" id="{6AAC27D4-BC76-5A4A-0CA1-5657AB43253A}"/>
              </a:ext>
            </a:extLst>
          </p:cNvPr>
          <p:cNvSpPr/>
          <p:nvPr/>
        </p:nvSpPr>
        <p:spPr>
          <a:xfrm>
            <a:off x="3775432" y="5435999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1" name="copyLabel13">
            <a:extLst>
              <a:ext uri="{FF2B5EF4-FFF2-40B4-BE49-F238E27FC236}">
                <a16:creationId xmlns:a16="http://schemas.microsoft.com/office/drawing/2014/main" id="{08F36F64-7A44-087F-B079-56704050D8C2}"/>
              </a:ext>
            </a:extLst>
          </p:cNvPr>
          <p:cNvSpPr/>
          <p:nvPr/>
        </p:nvSpPr>
        <p:spPr>
          <a:xfrm>
            <a:off x="3829762" y="5353182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지속성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4" name="copyPoint13">
            <a:extLst>
              <a:ext uri="{FF2B5EF4-FFF2-40B4-BE49-F238E27FC236}">
                <a16:creationId xmlns:a16="http://schemas.microsoft.com/office/drawing/2014/main" id="{23002A25-FEC1-556F-CED2-69FCB55EB088}"/>
              </a:ext>
            </a:extLst>
          </p:cNvPr>
          <p:cNvSpPr/>
          <p:nvPr/>
        </p:nvSpPr>
        <p:spPr>
          <a:xfrm>
            <a:off x="3855162" y="5378582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5" name="copyLabel14">
            <a:extLst>
              <a:ext uri="{FF2B5EF4-FFF2-40B4-BE49-F238E27FC236}">
                <a16:creationId xmlns:a16="http://schemas.microsoft.com/office/drawing/2014/main" id="{F7553D6E-C101-320C-B22B-626167B93A30}"/>
              </a:ext>
            </a:extLst>
          </p:cNvPr>
          <p:cNvSpPr/>
          <p:nvPr/>
        </p:nvSpPr>
        <p:spPr>
          <a:xfrm>
            <a:off x="3112191" y="3644224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대응성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6" name="copyPoint14">
            <a:extLst>
              <a:ext uri="{FF2B5EF4-FFF2-40B4-BE49-F238E27FC236}">
                <a16:creationId xmlns:a16="http://schemas.microsoft.com/office/drawing/2014/main" id="{B8E03952-F48F-136B-A893-DD80DF952D6E}"/>
              </a:ext>
            </a:extLst>
          </p:cNvPr>
          <p:cNvSpPr/>
          <p:nvPr/>
        </p:nvSpPr>
        <p:spPr>
          <a:xfrm>
            <a:off x="3137591" y="3849656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7" name="copyLabel15">
            <a:extLst>
              <a:ext uri="{FF2B5EF4-FFF2-40B4-BE49-F238E27FC236}">
                <a16:creationId xmlns:a16="http://schemas.microsoft.com/office/drawing/2014/main" id="{4FDDDF29-1F25-4910-46A0-ACBAA8153F97}"/>
              </a:ext>
            </a:extLst>
          </p:cNvPr>
          <p:cNvSpPr/>
          <p:nvPr/>
        </p:nvSpPr>
        <p:spPr>
          <a:xfrm>
            <a:off x="2905971" y="3753365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신속성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1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38" name="copyPoint15">
            <a:extLst>
              <a:ext uri="{FF2B5EF4-FFF2-40B4-BE49-F238E27FC236}">
                <a16:creationId xmlns:a16="http://schemas.microsoft.com/office/drawing/2014/main" id="{1CB5FA3E-3BBB-E531-6D1F-0A5D1D205473}"/>
              </a:ext>
            </a:extLst>
          </p:cNvPr>
          <p:cNvSpPr/>
          <p:nvPr/>
        </p:nvSpPr>
        <p:spPr>
          <a:xfrm>
            <a:off x="2931371" y="3958798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  <p:sp>
        <p:nvSpPr>
          <p:cNvPr id="39" name="copyLabel16">
            <a:extLst>
              <a:ext uri="{FF2B5EF4-FFF2-40B4-BE49-F238E27FC236}">
                <a16:creationId xmlns:a16="http://schemas.microsoft.com/office/drawing/2014/main" id="{9195642C-7A28-807B-2036-358A9E470A8F}"/>
              </a:ext>
            </a:extLst>
          </p:cNvPr>
          <p:cNvSpPr/>
          <p:nvPr/>
        </p:nvSpPr>
        <p:spPr>
          <a:xfrm>
            <a:off x="2633811" y="3911305"/>
            <a:ext cx="512320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충족성</a:t>
            </a:r>
            <a:r>
              <a:rPr kumimoji="0" lang="en-US" altLang="ko-KR" sz="900" b="0" i="0" u="none" strike="noStrike" kern="1200" cap="none" spc="-80" normalizeH="0" baseline="0" noProof="0">
                <a:ln w="3175">
                  <a:solidFill>
                    <a:schemeClr val="tx1">
                      <a:lumMod val="75000"/>
                      <a:lumOff val="25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함초롬돋움" panose="020B0604000101010101" pitchFamily="50" charset="-127"/>
              </a:rPr>
              <a:t>2</a:t>
            </a:r>
            <a:endParaRPr kumimoji="0" lang="ko-KR" altLang="en-US" sz="900" b="0" i="0" u="none" strike="noStrike" kern="1200" cap="none" spc="-80" normalizeH="0" baseline="0" noProof="0" dirty="0">
              <a:ln w="3175"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함초롬돋움" panose="020B0604000101010101" pitchFamily="50" charset="-127"/>
            </a:endParaRPr>
          </a:p>
        </p:txBody>
      </p:sp>
      <p:sp>
        <p:nvSpPr>
          <p:cNvPr id="40" name="copyPoint16">
            <a:extLst>
              <a:ext uri="{FF2B5EF4-FFF2-40B4-BE49-F238E27FC236}">
                <a16:creationId xmlns:a16="http://schemas.microsoft.com/office/drawing/2014/main" id="{F12BAA70-C9BA-BE9E-BAEC-131D1B06574E}"/>
              </a:ext>
            </a:extLst>
          </p:cNvPr>
          <p:cNvSpPr/>
          <p:nvPr/>
        </p:nvSpPr>
        <p:spPr>
          <a:xfrm>
            <a:off x="2659211" y="4116737"/>
            <a:ext cx="64801" cy="648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73365105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2279791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항목별 개선효용도 분석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평행 사변형 113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평행 사변형 114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CC80BFE3-375D-4054-9C38-7E7C61EB0341}"/>
              </a:ext>
            </a:extLst>
          </p:cNvPr>
          <p:cNvSpPr/>
          <p:nvPr/>
        </p:nvSpPr>
        <p:spPr>
          <a:xfrm flipH="1">
            <a:off x="415924" y="1676781"/>
            <a:ext cx="9490074" cy="764565"/>
          </a:xfrm>
          <a:prstGeom prst="rect">
            <a:avLst/>
          </a:prstGeom>
          <a:solidFill>
            <a:srgbClr val="EAEAEA"/>
          </a:solidFill>
          <a:ln w="190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457200" fontAlgn="base" latinLnBrk="0">
              <a:spcBef>
                <a:spcPct val="0"/>
              </a:spcBef>
              <a:spcAft>
                <a:spcPct val="0"/>
              </a:spcAft>
            </a:pPr>
            <a:endParaRPr kumimoji="1" lang="ko-KR" altLang="en-US" sz="600" kern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rgbClr val="2A303A"/>
              </a:solidFill>
              <a:latin typeface="Times New Roman"/>
              <a:ea typeface="맑은 고딕"/>
            </a:endParaRPr>
          </a:p>
        </p:txBody>
      </p:sp>
      <p:sp>
        <p:nvSpPr>
          <p:cNvPr id="15" name="모서리가 둥근 직사각형 77">
            <a:extLst>
              <a:ext uri="{FF2B5EF4-FFF2-40B4-BE49-F238E27FC236}">
                <a16:creationId xmlns:a16="http://schemas.microsoft.com/office/drawing/2014/main" id="{3A0DA8AE-FF33-42C4-B6D3-EF9B62E82923}"/>
              </a:ext>
            </a:extLst>
          </p:cNvPr>
          <p:cNvSpPr/>
          <p:nvPr/>
        </p:nvSpPr>
        <p:spPr>
          <a:xfrm>
            <a:off x="288926" y="1802284"/>
            <a:ext cx="1216024" cy="513558"/>
          </a:xfrm>
          <a:prstGeom prst="roundRect">
            <a:avLst>
              <a:gd name="adj" fmla="val 0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18000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효용도</a:t>
            </a:r>
            <a:endParaRPr lang="en-US" altLang="ko-KR" sz="1200" spc="-3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  <a:p>
            <a:pPr algn="r"/>
            <a:r>
              <a:rPr lang="en-US" altLang="ko-KR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(IER) </a:t>
            </a:r>
            <a:r>
              <a:rPr lang="ko-KR" altLang="en-US" sz="12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산출식</a:t>
            </a:r>
          </a:p>
        </p:txBody>
      </p:sp>
      <p:sp>
        <p:nvSpPr>
          <p:cNvPr id="16" name="직각 삼각형 15">
            <a:extLst>
              <a:ext uri="{FF2B5EF4-FFF2-40B4-BE49-F238E27FC236}">
                <a16:creationId xmlns:a16="http://schemas.microsoft.com/office/drawing/2014/main" id="{B9B21D38-8FE5-4675-8595-A2BEF923743E}"/>
              </a:ext>
            </a:extLst>
          </p:cNvPr>
          <p:cNvSpPr/>
          <p:nvPr/>
        </p:nvSpPr>
        <p:spPr>
          <a:xfrm rot="10800000">
            <a:off x="288924" y="2315841"/>
            <a:ext cx="126997" cy="67692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/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ko-KR" altLang="en-US" sz="1400" dirty="0">
                    <a:ln w="3175">
                      <a:solidFill>
                        <a:schemeClr val="tx1">
                          <a:lumMod val="85000"/>
                          <a:lumOff val="15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</a:rPr>
                  <a:t>개</a:t>
                </a:r>
                <a14:m>
                  <m:oMath xmlns:m="http://schemas.openxmlformats.org/officeDocument/2006/math"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선</m:t>
                    </m:r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효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용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𝐼𝐸𝑅</m:t>
                        </m:r>
                      </m:e>
                    </m:d>
                    <m:r>
                      <a:rPr lang="en-US" altLang="ko-KR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중</m:t>
                    </m:r>
                    <m:r>
                      <a:rPr lang="ko-KR" altLang="en-US" sz="140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요</m:t>
                    </m:r>
                    <m:r>
                      <a:rPr lang="ko-KR" altLang="en-US" sz="1400" i="1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</a:rPr>
                      <m:t>도</m:t>
                    </m:r>
                    <m:d>
                      <m:dPr>
                        <m:ctrlP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𝐼𝑚𝑝𝑎𝑐𝑡</m:t>
                        </m:r>
                      </m:e>
                    </m:d>
                    <m:r>
                      <a:rPr lang="en-US" altLang="ko-KR" sz="1400" b="0" i="1" smtClean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f>
                      <m:fPr>
                        <m:ctrlPr>
                          <a:rPr lang="en-US" altLang="ko-KR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불만율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𝐷𝑅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num>
                      <m:den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만</m:t>
                        </m:r>
                        <m:r>
                          <a:rPr lang="ko-KR" altLang="en-US" sz="140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족</m:t>
                        </m:r>
                        <m:r>
                          <a:rPr lang="ko-KR" altLang="en-US" sz="1400" i="1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률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𝑆𝑅</m:t>
                        </m:r>
                        <m:r>
                          <a:rPr lang="en-US" altLang="ko-KR" sz="1400" b="0" i="1" smtClean="0">
                            <a:ln w="3175">
                              <a:solidFill>
                                <a:schemeClr val="tx1">
                                  <a:lumMod val="85000"/>
                                  <a:lumOff val="15000"/>
                                  <a:alpha val="0"/>
                                </a:schemeClr>
                              </a:solidFill>
                            </a:ln>
                            <a:solidFill>
                              <a:schemeClr val="tx1">
                                <a:lumMod val="85000"/>
                                <a:lumOff val="1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endParaRPr lang="ko-KR" altLang="en-US" sz="1400" dirty="0">
                  <a:ln w="3175">
                    <a:solidFill>
                      <a:schemeClr val="tx1">
                        <a:lumMod val="85000"/>
                        <a:lumOff val="1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3B76D63-765A-414E-897C-F142B07BE3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3090" y="1860387"/>
                <a:ext cx="3809261" cy="397353"/>
              </a:xfrm>
              <a:prstGeom prst="rect">
                <a:avLst/>
              </a:prstGeom>
              <a:blipFill>
                <a:blip r:embed="rId2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ko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화살표: 오른쪽 17">
            <a:extLst>
              <a:ext uri="{FF2B5EF4-FFF2-40B4-BE49-F238E27FC236}">
                <a16:creationId xmlns:a16="http://schemas.microsoft.com/office/drawing/2014/main" id="{475803B0-B880-4BBC-A797-3AFE32F47F7D}"/>
              </a:ext>
            </a:extLst>
          </p:cNvPr>
          <p:cNvSpPr/>
          <p:nvPr/>
        </p:nvSpPr>
        <p:spPr>
          <a:xfrm>
            <a:off x="6321911" y="1915628"/>
            <a:ext cx="331694" cy="286870"/>
          </a:xfrm>
          <a:prstGeom prst="rightArrow">
            <a:avLst/>
          </a:prstGeom>
          <a:gradFill>
            <a:gsLst>
              <a:gs pos="0">
                <a:schemeClr val="tx1">
                  <a:alpha val="30000"/>
                </a:schemeClr>
              </a:gs>
              <a:gs pos="100000">
                <a:schemeClr val="tx1"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8D7D7B0-F4E3-4AAE-9F5D-A78D2B955C86}"/>
              </a:ext>
            </a:extLst>
          </p:cNvPr>
          <p:cNvSpPr txBox="1"/>
          <p:nvPr/>
        </p:nvSpPr>
        <p:spPr>
          <a:xfrm>
            <a:off x="7014434" y="1828231"/>
            <a:ext cx="244801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개선 효용도가 높을수록 개선이 </a:t>
            </a:r>
            <a: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/>
            </a:r>
            <a:br>
              <a:rPr lang="en-US" altLang="ko-KR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</a:br>
            <a:r>
              <a:rPr lang="ko-KR" altLang="en-US" sz="1200" b="1" spc="-7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우선되어야 하며 개선효과가 증대됨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4FEE99D9-4F85-1990-F0F6-F16A5B8E97CE}"/>
              </a:ext>
            </a:extLst>
          </p:cNvPr>
          <p:cNvGraphicFramePr>
            <a:graphicFrameLocks noGrp="1"/>
          </p:cNvGraphicFramePr>
          <p:nvPr/>
        </p:nvGraphicFramePr>
        <p:xfrm>
          <a:off x="571499" y="2684976"/>
          <a:ext cx="8761417" cy="3317800"/>
        </p:xfrm>
        <a:graphic>
          <a:graphicData uri="http://schemas.openxmlformats.org/drawingml/2006/table">
            <a:tbl>
              <a:tblPr/>
              <a:tblGrid>
                <a:gridCol w="617221">
                  <a:extLst>
                    <a:ext uri="{9D8B030D-6E8A-4147-A177-3AD203B41FA5}">
                      <a16:colId xmlns:a16="http://schemas.microsoft.com/office/drawing/2014/main" val="1495356939"/>
                    </a:ext>
                  </a:extLst>
                </a:gridCol>
                <a:gridCol w="777240">
                  <a:extLst>
                    <a:ext uri="{9D8B030D-6E8A-4147-A177-3AD203B41FA5}">
                      <a16:colId xmlns:a16="http://schemas.microsoft.com/office/drawing/2014/main" val="3113017225"/>
                    </a:ext>
                  </a:extLst>
                </a:gridCol>
                <a:gridCol w="693420">
                  <a:extLst>
                    <a:ext uri="{9D8B030D-6E8A-4147-A177-3AD203B41FA5}">
                      <a16:colId xmlns:a16="http://schemas.microsoft.com/office/drawing/2014/main" val="688066989"/>
                    </a:ext>
                  </a:extLst>
                </a:gridCol>
                <a:gridCol w="3870960">
                  <a:extLst>
                    <a:ext uri="{9D8B030D-6E8A-4147-A177-3AD203B41FA5}">
                      <a16:colId xmlns:a16="http://schemas.microsoft.com/office/drawing/2014/main" val="1488684761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2992546599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2065370821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3166855169"/>
                    </a:ext>
                  </a:extLst>
                </a:gridCol>
                <a:gridCol w="700644">
                  <a:extLst>
                    <a:ext uri="{9D8B030D-6E8A-4147-A177-3AD203B41FA5}">
                      <a16:colId xmlns:a16="http://schemas.microsoft.com/office/drawing/2014/main" val="1817322126"/>
                    </a:ext>
                  </a:extLst>
                </a:gridCol>
              </a:tblGrid>
              <a:tr h="33178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요소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만족률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SR)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불만율</a:t>
                      </a:r>
                      <a:r>
                        <a:rPr lang="en-US" altLang="ko-KR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(</a:t>
                      </a:r>
                      <a:r>
                        <a:rPr 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DR)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6519286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교통약자이동지원센터운영에 대한 건의사항을 해결하는 절차가 잘 갖춰져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4.751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945617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 차량은 이용하기 편리하다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80.0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16.0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1.886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002305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 직원들은 이용자 건의사항을 최소화하기 위해 노력한다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84.0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0.824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5067621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교통약자이동지원센터의 이용 요금은 적정하다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0.770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4333495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교통약자이동지원센터는 이용자의 편의를 위해 노력을 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0.412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5575386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교통약자이동지원센터와 관련된 전반적인 업무과정을 신뢰할 수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0122580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 직원들은 친절하다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2241359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신속성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 관련 업무들을 직원들이 신속하게 처리한다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91.7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1424452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 직원들은 업무에 대해 잘 알고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0251950"/>
                  </a:ext>
                </a:extLst>
              </a:tr>
              <a:tr h="2986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10</a:t>
                      </a:r>
                      <a:r>
                        <a:rPr lang="ko-KR" altLang="en-US" sz="900" b="1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 교통약자이동지원센터는 설치목적에 맞게 운영되고 있다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92.0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8270436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FAC7EDFB-8BD7-4B44-8A31-2F5A62B703DC}"/>
              </a:ext>
            </a:extLst>
          </p:cNvPr>
          <p:cNvSpPr txBox="1"/>
          <p:nvPr/>
        </p:nvSpPr>
        <p:spPr>
          <a:xfrm>
            <a:off x="536184" y="6117087"/>
            <a:ext cx="5760231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만족률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(SR) : 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⑤ 약간 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⑥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⑦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매우 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     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(DR) : 7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점 척도 중 ① 매우 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②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불만족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, ③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약간 불만족의 응답 비율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(%)</a:t>
            </a:r>
          </a:p>
          <a:p>
            <a:pPr>
              <a:lnSpc>
                <a:spcPct val="112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만족도가 낮은 항목 중 주요 항목 </a:t>
            </a: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10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개만 제시</a:t>
            </a:r>
          </a:p>
        </p:txBody>
      </p:sp>
    </p:spTree>
    <p:extLst>
      <p:ext uri="{BB962C8B-B14F-4D97-AF65-F5344CB8AC3E}">
        <p14:creationId xmlns:p14="http://schemas.microsoft.com/office/powerpoint/2010/main" val="115343118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zero0">
            <a:extLst>
              <a:ext uri="{FF2B5EF4-FFF2-40B4-BE49-F238E27FC236}">
                <a16:creationId xmlns:a16="http://schemas.microsoft.com/office/drawing/2014/main" id="{845C10B8-437C-72B9-4D6A-42B9481080B2}"/>
              </a:ext>
            </a:extLst>
          </p:cNvPr>
          <p:cNvSpPr txBox="1"/>
          <p:nvPr/>
        </p:nvSpPr>
        <p:spPr>
          <a:xfrm>
            <a:off x="708726" y="1144092"/>
            <a:ext cx="189827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우선 개선 과제 선정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114" name="zero1">
            <a:extLst>
              <a:ext uri="{FF2B5EF4-FFF2-40B4-BE49-F238E27FC236}">
                <a16:creationId xmlns:a16="http://schemas.microsoft.com/office/drawing/2014/main" id="{5A01C7F4-9C40-B5CF-8B8D-AF4C99742E9D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15" name="zero2">
            <a:extLst>
              <a:ext uri="{FF2B5EF4-FFF2-40B4-BE49-F238E27FC236}">
                <a16:creationId xmlns:a16="http://schemas.microsoft.com/office/drawing/2014/main" id="{B520DAAD-034D-8433-C86A-267552F134FC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3" name="shp5">
            <a:extLst>
              <a:ext uri="{FF2B5EF4-FFF2-40B4-BE49-F238E27FC236}">
                <a16:creationId xmlns:a16="http://schemas.microsoft.com/office/drawing/2014/main" id="{9B4C606A-6ECA-2855-0829-D3BADB114EC9}"/>
              </a:ext>
            </a:extLst>
          </p:cNvPr>
          <p:cNvSpPr/>
          <p:nvPr/>
        </p:nvSpPr>
        <p:spPr>
          <a:xfrm>
            <a:off x="571499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교통약자이동지원센터운영에</a:t>
            </a: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 대한 건의</a:t>
            </a:r>
            <a: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/>
            </a:r>
            <a:b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</a:b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사항을 해결하는 절차가 잘 갖춰져 있다</a:t>
            </a:r>
          </a:p>
        </p:txBody>
      </p:sp>
      <p:sp>
        <p:nvSpPr>
          <p:cNvPr id="7" name="zero4">
            <a:extLst>
              <a:ext uri="{FF2B5EF4-FFF2-40B4-BE49-F238E27FC236}">
                <a16:creationId xmlns:a16="http://schemas.microsoft.com/office/drawing/2014/main" id="{E53F150C-A23E-AD44-88FA-05F1D4890B14}"/>
              </a:ext>
            </a:extLst>
          </p:cNvPr>
          <p:cNvSpPr/>
          <p:nvPr/>
        </p:nvSpPr>
        <p:spPr>
          <a:xfrm>
            <a:off x="571499" y="5225187"/>
            <a:ext cx="934571" cy="305733"/>
          </a:xfrm>
          <a:prstGeom prst="round2SameRect">
            <a:avLst/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1</a:t>
            </a:r>
            <a:r>
              <a:rPr lang="ko-KR" altLang="en-US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</a:p>
        </p:txBody>
      </p:sp>
      <p:sp>
        <p:nvSpPr>
          <p:cNvPr id="8" name="shp2">
            <a:extLst>
              <a:ext uri="{FF2B5EF4-FFF2-40B4-BE49-F238E27FC236}">
                <a16:creationId xmlns:a16="http://schemas.microsoft.com/office/drawing/2014/main" id="{6F1AC68A-F3D9-EA62-8CCB-48C9AE5D8FA8}"/>
              </a:ext>
            </a:extLst>
          </p:cNvPr>
          <p:cNvSpPr txBox="1"/>
          <p:nvPr/>
        </p:nvSpPr>
        <p:spPr>
          <a:xfrm>
            <a:off x="1517275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대응성</a:t>
            </a:r>
            <a:r>
              <a:rPr lang="en-US" altLang="ko-KR" sz="1200" spc="-4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1</a:t>
            </a:r>
            <a:endParaRPr lang="ko-KR" altLang="en-US" sz="1200" spc="-40" dirty="0">
              <a:ln w="3175">
                <a:solidFill>
                  <a:srgbClr val="093B6D">
                    <a:alpha val="0"/>
                  </a:srgbClr>
                </a:solidFill>
              </a:ln>
              <a:solidFill>
                <a:srgbClr val="093B6D"/>
              </a:solidFill>
              <a:latin typeface="+mj-ea"/>
              <a:ea typeface="+mj-ea"/>
            </a:endParaRPr>
          </a:p>
        </p:txBody>
      </p:sp>
      <p:sp>
        <p:nvSpPr>
          <p:cNvPr id="10" name="shp7">
            <a:extLst>
              <a:ext uri="{FF2B5EF4-FFF2-40B4-BE49-F238E27FC236}">
                <a16:creationId xmlns:a16="http://schemas.microsoft.com/office/drawing/2014/main" id="{75A5D57A-3CC2-5CDE-21C5-D7AAF08C16E7}"/>
              </a:ext>
            </a:extLst>
          </p:cNvPr>
          <p:cNvSpPr/>
          <p:nvPr/>
        </p:nvSpPr>
        <p:spPr>
          <a:xfrm>
            <a:off x="6743071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교통약자이동지원센터 직원들은 이용자 건의사항을 최소화하기 위해 노력한다</a:t>
            </a:r>
            <a:endParaRPr lang="ko-KR" altLang="en-US" sz="1200" spc="-40" dirty="0">
              <a:ln w="3175">
                <a:solidFill>
                  <a:srgbClr val="221E1F">
                    <a:alpha val="0"/>
                  </a:srgbClr>
                </a:solidFill>
              </a:ln>
              <a:solidFill>
                <a:srgbClr val="221E1F"/>
              </a:solidFill>
              <a:latin typeface="+mn-ea"/>
            </a:endParaRPr>
          </a:p>
        </p:txBody>
      </p:sp>
      <p:sp>
        <p:nvSpPr>
          <p:cNvPr id="12" name="zero7">
            <a:extLst>
              <a:ext uri="{FF2B5EF4-FFF2-40B4-BE49-F238E27FC236}">
                <a16:creationId xmlns:a16="http://schemas.microsoft.com/office/drawing/2014/main" id="{7F44EBD7-8C1C-2B35-FD46-749E4FEC4930}"/>
              </a:ext>
            </a:extLst>
          </p:cNvPr>
          <p:cNvSpPr/>
          <p:nvPr/>
        </p:nvSpPr>
        <p:spPr>
          <a:xfrm>
            <a:off x="6743071" y="5225187"/>
            <a:ext cx="934571" cy="305733"/>
          </a:xfrm>
          <a:prstGeom prst="round2SameRect">
            <a:avLst/>
          </a:prstGeom>
          <a:solidFill>
            <a:srgbClr val="1D8FD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3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" name="shp4">
            <a:extLst>
              <a:ext uri="{FF2B5EF4-FFF2-40B4-BE49-F238E27FC236}">
                <a16:creationId xmlns:a16="http://schemas.microsoft.com/office/drawing/2014/main" id="{562EA455-234B-92EB-A275-E5CFB5370382}"/>
              </a:ext>
            </a:extLst>
          </p:cNvPr>
          <p:cNvSpPr txBox="1"/>
          <p:nvPr/>
        </p:nvSpPr>
        <p:spPr>
          <a:xfrm>
            <a:off x="7688847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충족성</a:t>
            </a:r>
            <a:r>
              <a:rPr lang="en-US" altLang="ko-KR" sz="1200" spc="-40">
                <a:ln w="3175">
                  <a:solidFill>
                    <a:srgbClr val="1D8FDD">
                      <a:alpha val="0"/>
                    </a:srgbClr>
                  </a:solidFill>
                </a:ln>
                <a:solidFill>
                  <a:srgbClr val="1D8FDD"/>
                </a:solidFill>
                <a:latin typeface="+mj-ea"/>
                <a:ea typeface="+mj-ea"/>
              </a:rPr>
              <a:t>1</a:t>
            </a:r>
            <a:endParaRPr lang="en-US" altLang="ko-KR" sz="1200" spc="-40" dirty="0">
              <a:ln w="3175">
                <a:solidFill>
                  <a:srgbClr val="1D8FDD">
                    <a:alpha val="0"/>
                  </a:srgbClr>
                </a:solidFill>
              </a:ln>
              <a:solidFill>
                <a:srgbClr val="1D8FDD"/>
              </a:solidFill>
              <a:latin typeface="+mj-ea"/>
              <a:ea typeface="+mj-ea"/>
            </a:endParaRPr>
          </a:p>
        </p:txBody>
      </p:sp>
      <p:sp>
        <p:nvSpPr>
          <p:cNvPr id="18" name="shp6">
            <a:extLst>
              <a:ext uri="{FF2B5EF4-FFF2-40B4-BE49-F238E27FC236}">
                <a16:creationId xmlns:a16="http://schemas.microsoft.com/office/drawing/2014/main" id="{EF0E51FA-CC26-9E0C-511C-CF385CB183F6}"/>
              </a:ext>
            </a:extLst>
          </p:cNvPr>
          <p:cNvSpPr/>
          <p:nvPr/>
        </p:nvSpPr>
        <p:spPr>
          <a:xfrm>
            <a:off x="3657285" y="5530477"/>
            <a:ext cx="2590801" cy="5828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13000"/>
              </a:lnSpc>
            </a:pP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교통약자이동지원 차량은 이용하기 </a:t>
            </a:r>
            <a: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/>
            </a:r>
            <a:br>
              <a:rPr lang="en-US" altLang="ko-KR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</a:br>
            <a:r>
              <a:rPr lang="ko-KR" altLang="en-US" sz="12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/>
                </a:solidFill>
                <a:latin typeface="+mn-ea"/>
              </a:rPr>
              <a:t>편리하다</a:t>
            </a:r>
          </a:p>
        </p:txBody>
      </p:sp>
      <p:sp>
        <p:nvSpPr>
          <p:cNvPr id="20" name="zero10">
            <a:extLst>
              <a:ext uri="{FF2B5EF4-FFF2-40B4-BE49-F238E27FC236}">
                <a16:creationId xmlns:a16="http://schemas.microsoft.com/office/drawing/2014/main" id="{83F32BF9-5EC1-AF9D-E56F-5F124FC15ECD}"/>
              </a:ext>
            </a:extLst>
          </p:cNvPr>
          <p:cNvSpPr/>
          <p:nvPr/>
        </p:nvSpPr>
        <p:spPr>
          <a:xfrm>
            <a:off x="3657285" y="5225187"/>
            <a:ext cx="934571" cy="305733"/>
          </a:xfrm>
          <a:prstGeom prst="round2SameRect">
            <a:avLst/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개선 </a:t>
            </a:r>
            <a:r>
              <a:rPr lang="en-US" altLang="ko-KR" sz="1200" spc="-80" dirty="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2</a:t>
            </a:r>
            <a:r>
              <a:rPr lang="ko-KR" altLang="en-US" sz="1200" spc="-8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순위</a:t>
            </a:r>
            <a:endParaRPr lang="ko-KR" altLang="en-US" sz="1200" spc="-80" dirty="0">
              <a:ln w="3175">
                <a:solidFill>
                  <a:schemeClr val="bg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1" name="shp3">
            <a:extLst>
              <a:ext uri="{FF2B5EF4-FFF2-40B4-BE49-F238E27FC236}">
                <a16:creationId xmlns:a16="http://schemas.microsoft.com/office/drawing/2014/main" id="{5D2EBA06-4E5F-0C3B-C8DE-B0DAF12C41DF}"/>
              </a:ext>
            </a:extLst>
          </p:cNvPr>
          <p:cNvSpPr txBox="1"/>
          <p:nvPr/>
        </p:nvSpPr>
        <p:spPr>
          <a:xfrm>
            <a:off x="4603061" y="5227528"/>
            <a:ext cx="76872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1200" spc="-4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편의성</a:t>
            </a:r>
            <a:r>
              <a:rPr lang="en-US" altLang="ko-KR" sz="1200" spc="-40">
                <a:ln w="3175">
                  <a:solidFill>
                    <a:srgbClr val="0F5BAA">
                      <a:alpha val="0"/>
                    </a:srgbClr>
                  </a:solidFill>
                </a:ln>
                <a:solidFill>
                  <a:srgbClr val="0F5BAA"/>
                </a:solidFill>
                <a:latin typeface="+mj-ea"/>
                <a:ea typeface="+mj-ea"/>
              </a:rPr>
              <a:t>1</a:t>
            </a:r>
            <a:endParaRPr lang="en-US" altLang="ko-KR" sz="1200" spc="-40" dirty="0">
              <a:ln w="3175">
                <a:solidFill>
                  <a:srgbClr val="0F5BAA">
                    <a:alpha val="0"/>
                  </a:srgbClr>
                </a:solidFill>
              </a:ln>
              <a:solidFill>
                <a:srgbClr val="0F5BAA"/>
              </a:solidFill>
              <a:latin typeface="+mj-ea"/>
              <a:ea typeface="+mj-ea"/>
            </a:endParaRPr>
          </a:p>
        </p:txBody>
      </p:sp>
      <p:sp>
        <p:nvSpPr>
          <p:cNvPr id="23" name="zero12">
            <a:extLst>
              <a:ext uri="{FF2B5EF4-FFF2-40B4-BE49-F238E27FC236}">
                <a16:creationId xmlns:a16="http://schemas.microsoft.com/office/drawing/2014/main" id="{E4B68B4A-E972-E08D-3C8E-D1FE5C75BB9C}"/>
              </a:ext>
            </a:extLst>
          </p:cNvPr>
          <p:cNvSpPr/>
          <p:nvPr/>
        </p:nvSpPr>
        <p:spPr>
          <a:xfrm rot="10800000">
            <a:off x="3549877" y="4711193"/>
            <a:ext cx="2806246" cy="389046"/>
          </a:xfrm>
          <a:prstGeom prst="triangle">
            <a:avLst/>
          </a:prstGeom>
          <a:gradFill>
            <a:gsLst>
              <a:gs pos="0">
                <a:schemeClr val="tx1">
                  <a:alpha val="20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" name="zero14">
            <a:extLst>
              <a:ext uri="{FF2B5EF4-FFF2-40B4-BE49-F238E27FC236}">
                <a16:creationId xmlns:a16="http://schemas.microsoft.com/office/drawing/2014/main" id="{7A6EB3E2-CE57-9431-6207-59ADF6D49E26}"/>
              </a:ext>
            </a:extLst>
          </p:cNvPr>
          <p:cNvSpPr/>
          <p:nvPr/>
        </p:nvSpPr>
        <p:spPr>
          <a:xfrm>
            <a:off x="5214938" y="1627454"/>
            <a:ext cx="1766888" cy="272784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필요 항목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(IPA </a:t>
            </a:r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분석</a:t>
            </a:r>
            <a:r>
              <a:rPr lang="en-US" altLang="ko-KR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)</a:t>
            </a:r>
          </a:p>
        </p:txBody>
      </p:sp>
      <p:sp>
        <p:nvSpPr>
          <p:cNvPr id="15" name="zero15">
            <a:extLst>
              <a:ext uri="{FF2B5EF4-FFF2-40B4-BE49-F238E27FC236}">
                <a16:creationId xmlns:a16="http://schemas.microsoft.com/office/drawing/2014/main" id="{8EF4CA75-2C02-F9B0-BEA1-FD97B54372E4}"/>
              </a:ext>
            </a:extLst>
          </p:cNvPr>
          <p:cNvSpPr/>
          <p:nvPr/>
        </p:nvSpPr>
        <p:spPr>
          <a:xfrm>
            <a:off x="7034214" y="1627453"/>
            <a:ext cx="2293934" cy="276875"/>
          </a:xfrm>
          <a:prstGeom prst="round2SameRect">
            <a:avLst/>
          </a:prstGeom>
          <a:solidFill>
            <a:schemeClr val="bg1"/>
          </a:solidFill>
          <a:ln w="12700">
            <a:solidFill>
              <a:srgbClr val="093B6D"/>
            </a:solidFill>
          </a:ln>
          <a:effectLst>
            <a:outerShdw blurRad="50800" dist="38100" dir="5400000" algn="t" rotWithShape="0">
              <a:srgbClr val="093B6D">
                <a:alpha val="1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100" spc="-80">
                <a:ln w="3175">
                  <a:solidFill>
                    <a:srgbClr val="093B6D">
                      <a:alpha val="0"/>
                    </a:srgbClr>
                  </a:solidFill>
                </a:ln>
                <a:solidFill>
                  <a:srgbClr val="093B6D"/>
                </a:solidFill>
                <a:latin typeface="+mj-ea"/>
                <a:ea typeface="+mj-ea"/>
              </a:rPr>
              <a:t>개선 효용도 분석</a:t>
            </a:r>
          </a:p>
        </p:txBody>
      </p:sp>
      <p:sp>
        <p:nvSpPr>
          <p:cNvPr id="28" name="zero17">
            <a:extLst>
              <a:ext uri="{FF2B5EF4-FFF2-40B4-BE49-F238E27FC236}">
                <a16:creationId xmlns:a16="http://schemas.microsoft.com/office/drawing/2014/main" id="{C8756A39-CE46-DB77-0B6E-315D3F2F982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4397" y="508425"/>
            <a:ext cx="6321702" cy="459666"/>
          </a:xfrm>
        </p:spPr>
        <p:txBody>
          <a:bodyPr/>
          <a:lstStyle/>
          <a:p>
            <a:r>
              <a:rPr lang="en-US" altLang="ko-KR" dirty="0"/>
              <a:t>4. </a:t>
            </a:r>
            <a:r>
              <a:rPr lang="ko-KR" altLang="en-US" dirty="0"/>
              <a:t>개선 과제 도출</a:t>
            </a:r>
          </a:p>
        </p:txBody>
      </p:sp>
      <p:graphicFrame>
        <p:nvGraphicFramePr>
          <p:cNvPr id="2" name="shp1">
            <a:extLst>
              <a:ext uri="{FF2B5EF4-FFF2-40B4-BE49-F238E27FC236}">
                <a16:creationId xmlns:a16="http://schemas.microsoft.com/office/drawing/2014/main" id="{22B33944-BCE9-2888-2471-359D02F4F8EB}"/>
              </a:ext>
            </a:extLst>
          </p:cNvPr>
          <p:cNvGraphicFramePr>
            <a:graphicFrameLocks noGrp="1"/>
          </p:cNvGraphicFramePr>
          <p:nvPr/>
        </p:nvGraphicFramePr>
        <p:xfrm>
          <a:off x="571500" y="1984842"/>
          <a:ext cx="8761416" cy="2726363"/>
        </p:xfrm>
        <a:graphic>
          <a:graphicData uri="http://schemas.openxmlformats.org/drawingml/2006/table">
            <a:tbl>
              <a:tblPr/>
              <a:tblGrid>
                <a:gridCol w="1162249">
                  <a:extLst>
                    <a:ext uri="{9D8B030D-6E8A-4147-A177-3AD203B41FA5}">
                      <a16:colId xmlns:a16="http://schemas.microsoft.com/office/drawing/2014/main" val="3490540709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1449896276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1691230569"/>
                    </a:ext>
                  </a:extLst>
                </a:gridCol>
                <a:gridCol w="1162249">
                  <a:extLst>
                    <a:ext uri="{9D8B030D-6E8A-4147-A177-3AD203B41FA5}">
                      <a16:colId xmlns:a16="http://schemas.microsoft.com/office/drawing/2014/main" val="1810304986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3100427994"/>
                    </a:ext>
                  </a:extLst>
                </a:gridCol>
                <a:gridCol w="890192">
                  <a:extLst>
                    <a:ext uri="{9D8B030D-6E8A-4147-A177-3AD203B41FA5}">
                      <a16:colId xmlns:a16="http://schemas.microsoft.com/office/drawing/2014/main" val="2356578412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3224710809"/>
                    </a:ext>
                  </a:extLst>
                </a:gridCol>
                <a:gridCol w="1166018">
                  <a:extLst>
                    <a:ext uri="{9D8B030D-6E8A-4147-A177-3AD203B41FA5}">
                      <a16:colId xmlns:a16="http://schemas.microsoft.com/office/drawing/2014/main" val="1938748294"/>
                    </a:ext>
                  </a:extLst>
                </a:gridCol>
              </a:tblGrid>
              <a:tr h="373474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차원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항목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만족도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중요도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FFFFFF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집중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점진 개선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b="1" i="0" u="none" strike="noStrike">
                          <a:solidFill>
                            <a:srgbClr val="262626"/>
                          </a:solidFill>
                          <a:effectLst/>
                          <a:latin typeface="KoPub돋움체 Bold" panose="00000800000000000000" pitchFamily="2" charset="-127"/>
                          <a:ea typeface="KoPub돋움체 Bold" panose="00000800000000000000" pitchFamily="2" charset="-127"/>
                        </a:rPr>
                        <a:t>개선 효용 순위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897999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과정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대응성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73.4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4.751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84161925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환경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편의성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1.886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7878285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충족성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81.3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0.824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3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0778577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84.7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9.1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0.412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8553118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신뢰성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85.3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03C8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0.398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6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0225552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서비스 결과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편익성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78.7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0.770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</a:t>
                      </a:r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9083622"/>
                  </a:ext>
                </a:extLst>
              </a:tr>
              <a:tr h="33612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사회적 만족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공익성</a:t>
                      </a:r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83.3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4.8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　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0.241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11</a:t>
                      </a:r>
                      <a:r>
                        <a:rPr lang="ko-KR" altLang="en-US" sz="900" b="0" i="0" u="none" strike="noStrike" dirty="0">
                          <a:solidFill>
                            <a:srgbClr val="404040"/>
                          </a:solidFill>
                          <a:effectLst/>
                          <a:latin typeface="KoPub돋움체 Medium" panose="00000600000000000000" pitchFamily="2" charset="-127"/>
                          <a:ea typeface="KoPub돋움체 Medium" panose="00000600000000000000" pitchFamily="2" charset="-127"/>
                        </a:rPr>
                        <a:t>위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7334611"/>
                  </a:ext>
                </a:extLst>
              </a:tr>
            </a:tbl>
          </a:graphicData>
        </a:graphic>
      </p:graphicFrame>
      <p:sp>
        <p:nvSpPr>
          <p:cNvPr id="4" name="copyred">
            <a:extLst>
              <a:ext uri="{FF2B5EF4-FFF2-40B4-BE49-F238E27FC236}">
                <a16:creationId xmlns:a16="http://schemas.microsoft.com/office/drawing/2014/main" id="{0C9760FF-DA55-5CCB-9E51-A369A406BDDC}"/>
              </a:ext>
            </a:extLst>
          </p:cNvPr>
          <p:cNvSpPr/>
          <p:nvPr/>
        </p:nvSpPr>
        <p:spPr>
          <a:xfrm>
            <a:off x="571499" y="2358317"/>
            <a:ext cx="8761416" cy="1008772"/>
          </a:xfrm>
          <a:prstGeom prst="rect">
            <a:avLst/>
          </a:prstGeom>
          <a:solidFill>
            <a:srgbClr val="C00000">
              <a:alpha val="6000"/>
            </a:srgbClr>
          </a:solidFill>
          <a:ln w="19050" cap="rnd">
            <a:solidFill>
              <a:srgbClr val="E03C82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zero13">
            <a:extLst>
              <a:ext uri="{FF2B5EF4-FFF2-40B4-BE49-F238E27FC236}">
                <a16:creationId xmlns:a16="http://schemas.microsoft.com/office/drawing/2014/main" id="{BF308A03-1101-42DA-916A-B90EF61BEE86}"/>
              </a:ext>
            </a:extLst>
          </p:cNvPr>
          <p:cNvSpPr txBox="1"/>
          <p:nvPr/>
        </p:nvSpPr>
        <p:spPr>
          <a:xfrm>
            <a:off x="4239003" y="4754956"/>
            <a:ext cx="1427995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개선 과제 중</a:t>
            </a:r>
            <a:r>
              <a:rPr lang="en-US" altLang="ko-KR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ko-KR" altLang="en-US" sz="1100" b="1" spc="-80" dirty="0">
                <a:ln w="3175">
                  <a:solidFill>
                    <a:schemeClr val="tx1">
                      <a:lumMod val="85000"/>
                      <a:lumOff val="1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</a:rPr>
              <a:t>우선 순위</a:t>
            </a:r>
          </a:p>
        </p:txBody>
      </p:sp>
      <p:sp>
        <p:nvSpPr>
          <p:cNvPr id="24" name="zero16">
            <a:extLst>
              <a:ext uri="{FF2B5EF4-FFF2-40B4-BE49-F238E27FC236}">
                <a16:creationId xmlns:a16="http://schemas.microsoft.com/office/drawing/2014/main" id="{FB1010A4-4538-4ADC-8CCF-A58E5F674AEE}"/>
              </a:ext>
            </a:extLst>
          </p:cNvPr>
          <p:cNvSpPr txBox="1"/>
          <p:nvPr/>
        </p:nvSpPr>
        <p:spPr>
          <a:xfrm>
            <a:off x="536184" y="6121862"/>
            <a:ext cx="3375283" cy="32803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>
              <a:lnSpc>
                <a:spcPct val="112000"/>
              </a:lnSpc>
            </a:pP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개선 효용도가 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0.000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인 경우는 불만 응답이 없는 항목으로 우선 순위 선정이 불가함</a:t>
            </a:r>
          </a:p>
          <a:p>
            <a:pPr>
              <a:lnSpc>
                <a:spcPct val="112000"/>
              </a:lnSpc>
            </a:pP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※ 세부 조사 항목은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Ⅲ.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사업별 조사 </a:t>
            </a:r>
            <a:r>
              <a:rPr lang="ko-KR" altLang="en-US" sz="700" spc="-80" dirty="0" err="1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결과」에서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 해당사업별 전체 결과의 「</a:t>
            </a:r>
            <a:r>
              <a:rPr lang="en-US" altLang="ko-KR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1. </a:t>
            </a:r>
            <a:r>
              <a:rPr lang="ko-KR" altLang="en-US" sz="700" spc="-8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50000"/>
                  </a:srgbClr>
                </a:solidFill>
                <a:latin typeface="+mn-ea"/>
              </a:rPr>
              <a:t>응답자 특성 및 조사내용」 참고 </a:t>
            </a:r>
          </a:p>
        </p:txBody>
      </p:sp>
    </p:spTree>
    <p:extLst>
      <p:ext uri="{BB962C8B-B14F-4D97-AF65-F5344CB8AC3E}">
        <p14:creationId xmlns:p14="http://schemas.microsoft.com/office/powerpoint/2010/main" val="156899276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ero11">
            <a:extLst>
              <a:ext uri="{FF2B5EF4-FFF2-40B4-BE49-F238E27FC236}">
                <a16:creationId xmlns:a16="http://schemas.microsoft.com/office/drawing/2014/main" id="{8B21F41C-3C41-8C4B-0198-DCE3B4C88F79}"/>
              </a:ext>
            </a:extLst>
          </p:cNvPr>
          <p:cNvSpPr txBox="1"/>
          <p:nvPr/>
        </p:nvSpPr>
        <p:spPr>
          <a:xfrm>
            <a:off x="5031301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31505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만족</a:t>
            </a:r>
            <a:r>
              <a:rPr lang="en-US" altLang="ko-KR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/</a:t>
            </a: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불만족 의견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13" name="zero4">
            <a:extLst>
              <a:ext uri="{FF2B5EF4-FFF2-40B4-BE49-F238E27FC236}">
                <a16:creationId xmlns:a16="http://schemas.microsoft.com/office/drawing/2014/main" id="{D74751DD-31B6-4274-97CA-90301ECCF393}"/>
              </a:ext>
            </a:extLst>
          </p:cNvPr>
          <p:cNvSpPr/>
          <p:nvPr/>
        </p:nvSpPr>
        <p:spPr>
          <a:xfrm>
            <a:off x="588393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93B6D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sp>
        <p:nvSpPr>
          <p:cNvPr id="15" name="zero5">
            <a:extLst>
              <a:ext uri="{FF2B5EF4-FFF2-40B4-BE49-F238E27FC236}">
                <a16:creationId xmlns:a16="http://schemas.microsoft.com/office/drawing/2014/main" id="{DEC57A56-7CFD-4CE3-959C-719A687F56AF}"/>
              </a:ext>
            </a:extLst>
          </p:cNvPr>
          <p:cNvSpPr/>
          <p:nvPr/>
        </p:nvSpPr>
        <p:spPr>
          <a:xfrm>
            <a:off x="5096576" y="1744002"/>
            <a:ext cx="4249403" cy="327432"/>
          </a:xfrm>
          <a:prstGeom prst="roundRect">
            <a:avLst>
              <a:gd name="adj" fmla="val 20078"/>
            </a:avLst>
          </a:prstGeom>
          <a:solidFill>
            <a:srgbClr val="0F5BAA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36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서비스 불만족 주요 </a:t>
            </a:r>
            <a:r>
              <a:rPr lang="en-US" altLang="ko-KR" sz="1400" spc="-30">
                <a:ln w="3175">
                  <a:solidFill>
                    <a:schemeClr val="bg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VOC</a:t>
            </a:r>
          </a:p>
        </p:txBody>
      </p:sp>
      <p:graphicFrame>
        <p:nvGraphicFramePr>
          <p:cNvPr id="17" name="shp3">
            <a:extLst>
              <a:ext uri="{FF2B5EF4-FFF2-40B4-BE49-F238E27FC236}">
                <a16:creationId xmlns:a16="http://schemas.microsoft.com/office/drawing/2014/main" id="{71AF147A-6485-48B4-9EC5-614050F3E6DE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2415876"/>
          <a:ext cx="4267666" cy="3722556"/>
        </p:xfrm>
        <a:graphic>
          <a:graphicData uri="http://schemas.openxmlformats.org/drawingml/2006/table">
            <a:tbl>
              <a:tblPr/>
              <a:tblGrid>
                <a:gridCol w="29440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3542732068"/>
                    </a:ext>
                  </a:extLst>
                </a:gridCol>
                <a:gridCol w="6618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021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차량지원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배차 신속함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6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31.6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차량 지원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이동 서비스 편리함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26.3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콜센터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상담원 친절함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3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15.8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운전기사가 친절함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10.5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운전기사 승하차시 부축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도와줌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723593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운전기사 안전 운전함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콜센터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상담원 설명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안내 잘함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160549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무료로 이용할 수 있음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4658641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약속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시간을 잘 지킴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0844084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이용이 편리함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4269190"/>
                  </a:ext>
                </a:extLst>
              </a:tr>
              <a:tr h="310213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휠체어를 차량에 실을 수 있음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5.3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7653172"/>
                  </a:ext>
                </a:extLst>
              </a:tr>
            </a:tbl>
          </a:graphicData>
        </a:graphic>
      </p:graphicFrame>
      <p:graphicFrame>
        <p:nvGraphicFramePr>
          <p:cNvPr id="21" name="shp4">
            <a:extLst>
              <a:ext uri="{FF2B5EF4-FFF2-40B4-BE49-F238E27FC236}">
                <a16:creationId xmlns:a16="http://schemas.microsoft.com/office/drawing/2014/main" id="{55D7BBEB-DDE9-44D2-8F3C-1BCE1F2D20A8}"/>
              </a:ext>
            </a:extLst>
          </p:cNvPr>
          <p:cNvGraphicFramePr>
            <a:graphicFrameLocks noGrp="1"/>
          </p:cNvGraphicFramePr>
          <p:nvPr/>
        </p:nvGraphicFramePr>
        <p:xfrm>
          <a:off x="5065250" y="2415876"/>
          <a:ext cx="4267663" cy="3725842"/>
        </p:xfrm>
        <a:graphic>
          <a:graphicData uri="http://schemas.openxmlformats.org/drawingml/2006/table">
            <a:tbl>
              <a:tblPr/>
              <a:tblGrid>
                <a:gridCol w="29491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73351590"/>
                    </a:ext>
                  </a:extLst>
                </a:gridCol>
                <a:gridCol w="6592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827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불만족 요인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8784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지원차량 시외 이용 어려움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관외 차량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100.0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8784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지원차량 운행 대수 증차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0800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8601315"/>
                  </a:ext>
                </a:extLst>
              </a:tr>
            </a:tbl>
          </a:graphicData>
        </a:graphic>
      </p:graphicFrame>
      <p:sp>
        <p:nvSpPr>
          <p:cNvPr id="2" name="zero10">
            <a:extLst>
              <a:ext uri="{FF2B5EF4-FFF2-40B4-BE49-F238E27FC236}">
                <a16:creationId xmlns:a16="http://schemas.microsoft.com/office/drawing/2014/main" id="{AF983DD8-70DD-4F25-097E-207BF3DBA42A}"/>
              </a:ext>
            </a:extLst>
          </p:cNvPr>
          <p:cNvSpPr txBox="1"/>
          <p:nvPr/>
        </p:nvSpPr>
        <p:spPr>
          <a:xfrm>
            <a:off x="536184" y="6138423"/>
            <a:ext cx="4301612" cy="2111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</p:spTree>
    <p:extLst>
      <p:ext uri="{BB962C8B-B14F-4D97-AF65-F5344CB8AC3E}">
        <p14:creationId xmlns:p14="http://schemas.microsoft.com/office/powerpoint/2010/main" val="6910534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ero0">
            <a:extLst>
              <a:ext uri="{FF2B5EF4-FFF2-40B4-BE49-F238E27FC236}">
                <a16:creationId xmlns:a16="http://schemas.microsoft.com/office/drawing/2014/main" id="{22F52A0B-A2AE-60E3-0ACF-E4B91130000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5. VOC </a:t>
            </a:r>
            <a:r>
              <a:rPr lang="ko-KR" altLang="en-US" dirty="0"/>
              <a:t>분석</a:t>
            </a:r>
          </a:p>
        </p:txBody>
      </p:sp>
      <p:sp>
        <p:nvSpPr>
          <p:cNvPr id="92" name="zero1">
            <a:extLst>
              <a:ext uri="{FF2B5EF4-FFF2-40B4-BE49-F238E27FC236}">
                <a16:creationId xmlns:a16="http://schemas.microsoft.com/office/drawing/2014/main" id="{EFBE4477-98DC-3FAF-333B-3265B9AC41C5}"/>
              </a:ext>
            </a:extLst>
          </p:cNvPr>
          <p:cNvSpPr txBox="1"/>
          <p:nvPr/>
        </p:nvSpPr>
        <p:spPr>
          <a:xfrm>
            <a:off x="708726" y="1144092"/>
            <a:ext cx="2026517" cy="353943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700" dirty="0">
                <a:ln w="3175">
                  <a:solidFill>
                    <a:prstClr val="black">
                      <a:lumMod val="95000"/>
                      <a:lumOff val="5000"/>
                      <a:alpha val="0"/>
                    </a:prst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KoPub돋움체 Bold"/>
                <a:ea typeface="KoPub돋움체 Bold"/>
              </a:rPr>
              <a:t>서비스 개선 요구사항</a:t>
            </a:r>
            <a:endParaRPr kumimoji="0" lang="ko-KR" altLang="en-US" sz="1700" b="0" i="0" u="none" strike="noStrike" kern="1200" cap="none" spc="0" normalizeH="0" baseline="0" noProof="0" dirty="0">
              <a:ln w="3175">
                <a:solidFill>
                  <a:prstClr val="black">
                    <a:lumMod val="95000"/>
                    <a:lumOff val="5000"/>
                    <a:alpha val="0"/>
                  </a:prstClr>
                </a:solidFill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KoPub돋움체 Bold"/>
              <a:ea typeface="KoPub돋움체 Bold"/>
              <a:cs typeface="+mn-cs"/>
            </a:endParaRPr>
          </a:p>
        </p:txBody>
      </p:sp>
      <p:sp>
        <p:nvSpPr>
          <p:cNvPr id="94" name="zero2">
            <a:extLst>
              <a:ext uri="{FF2B5EF4-FFF2-40B4-BE49-F238E27FC236}">
                <a16:creationId xmlns:a16="http://schemas.microsoft.com/office/drawing/2014/main" id="{81035CAF-317A-5071-1368-D8716013112A}"/>
              </a:ext>
            </a:extLst>
          </p:cNvPr>
          <p:cNvSpPr/>
          <p:nvPr/>
        </p:nvSpPr>
        <p:spPr>
          <a:xfrm>
            <a:off x="570134" y="122127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0F5B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95" name="zero3">
            <a:extLst>
              <a:ext uri="{FF2B5EF4-FFF2-40B4-BE49-F238E27FC236}">
                <a16:creationId xmlns:a16="http://schemas.microsoft.com/office/drawing/2014/main" id="{F78089C1-DB85-FDDF-65F1-9FAFB4C3668D}"/>
              </a:ext>
            </a:extLst>
          </p:cNvPr>
          <p:cNvSpPr/>
          <p:nvPr/>
        </p:nvSpPr>
        <p:spPr>
          <a:xfrm>
            <a:off x="570134" y="1337569"/>
            <a:ext cx="135631" cy="101978"/>
          </a:xfrm>
          <a:prstGeom prst="parallelogram">
            <a:avLst>
              <a:gd name="adj" fmla="val 65351"/>
            </a:avLst>
          </a:prstGeom>
          <a:solidFill>
            <a:srgbClr val="1D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oPub돋움체 Medium"/>
              <a:ea typeface="KoPub돋움체 Medium"/>
              <a:cs typeface="+mn-cs"/>
            </a:endParaRPr>
          </a:p>
        </p:txBody>
      </p:sp>
      <p:sp>
        <p:nvSpPr>
          <p:cNvPr id="4" name="zero5">
            <a:extLst>
              <a:ext uri="{FF2B5EF4-FFF2-40B4-BE49-F238E27FC236}">
                <a16:creationId xmlns:a16="http://schemas.microsoft.com/office/drawing/2014/main" id="{D49A8E2A-33D1-1675-6222-2F7B4C448A36}"/>
              </a:ext>
            </a:extLst>
          </p:cNvPr>
          <p:cNvSpPr txBox="1"/>
          <p:nvPr/>
        </p:nvSpPr>
        <p:spPr>
          <a:xfrm>
            <a:off x="536184" y="6138423"/>
            <a:ext cx="4704814" cy="21082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fontAlgn="t">
              <a:lnSpc>
                <a:spcPct val="110000"/>
              </a:lnSpc>
            </a:pPr>
            <a:r>
              <a:rPr lang="en-US" altLang="ko-KR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※ </a:t>
            </a:r>
            <a:r>
              <a:rPr lang="ko-KR" altLang="en-US" sz="700" spc="-40" dirty="0">
                <a:ln w="3175">
                  <a:solidFill>
                    <a:srgbClr val="221E1F">
                      <a:alpha val="0"/>
                    </a:srgbClr>
                  </a:solidFill>
                </a:ln>
                <a:solidFill>
                  <a:srgbClr val="221E1F">
                    <a:alpha val="70000"/>
                  </a:srgbClr>
                </a:solidFill>
                <a:latin typeface="+mn-ea"/>
              </a:rPr>
              <a:t>주요 응답만 제시</a:t>
            </a:r>
          </a:p>
        </p:txBody>
      </p:sp>
      <p:graphicFrame>
        <p:nvGraphicFramePr>
          <p:cNvPr id="11" name="shp2">
            <a:extLst>
              <a:ext uri="{FF2B5EF4-FFF2-40B4-BE49-F238E27FC236}">
                <a16:creationId xmlns:a16="http://schemas.microsoft.com/office/drawing/2014/main" id="{DA8F2DBE-A93F-48E0-8F28-4FB8CB8FC149}"/>
              </a:ext>
            </a:extLst>
          </p:cNvPr>
          <p:cNvGraphicFramePr>
            <a:graphicFrameLocks noGrp="1"/>
          </p:cNvGraphicFramePr>
          <p:nvPr/>
        </p:nvGraphicFramePr>
        <p:xfrm>
          <a:off x="570133" y="1751224"/>
          <a:ext cx="8762781" cy="4382153"/>
        </p:xfrm>
        <a:graphic>
          <a:graphicData uri="http://schemas.openxmlformats.org/drawingml/2006/table">
            <a:tbl>
              <a:tblPr/>
              <a:tblGrid>
                <a:gridCol w="63685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1698801416"/>
                    </a:ext>
                  </a:extLst>
                </a:gridCol>
                <a:gridCol w="119711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2983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개선 및 건의사항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빈도 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명</a:t>
                      </a:r>
                      <a:r>
                        <a:rPr kumimoji="1" lang="en-US" altLang="ko-KR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)</a:t>
                      </a:r>
                      <a:endParaRPr kumimoji="1" lang="ko-KR" altLang="en-US" sz="1200" b="1" i="0" u="none" strike="noStrike" cap="none" spc="-80" normalizeH="0" baseline="0" dirty="0">
                        <a:ln w="3175">
                          <a:solidFill>
                            <a:schemeClr val="tx1">
                              <a:lumMod val="85000"/>
                              <a:lumOff val="1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j-ea"/>
                        <a:ea typeface="+mj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  <a:ea typeface="나눔바른고딕"/>
                        </a:defRPr>
                      </a:lvl9pPr>
                    </a:lstStyle>
                    <a:p>
                      <a:pPr marL="0" marR="0" lvl="0" indent="0" algn="ctr" defTabSz="771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비율 </a:t>
                      </a:r>
                      <a:r>
                        <a:rPr kumimoji="1" lang="en-US" altLang="ko-KR" sz="1200" b="0" i="0" u="none" strike="noStrike" cap="none" spc="-80" normalizeH="0" baseline="0" dirty="0">
                          <a:ln w="3175">
                            <a:solidFill>
                              <a:schemeClr val="tx1">
                                <a:lumMod val="85000"/>
                                <a:lumOff val="1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j-ea"/>
                          <a:ea typeface="+mj-ea"/>
                          <a:cs typeface="함초롬돋움" panose="020B0604000101010101" pitchFamily="50" charset="-127"/>
                        </a:rPr>
                        <a:t>(%)</a:t>
                      </a:r>
                    </a:p>
                  </a:txBody>
                  <a:tcPr marL="36000" marR="36000" marT="0" marB="0" anchor="ctr" horzOverflow="overflow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지원차량 운행 대수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지원차량 시외 이용 어려움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관외 차량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5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20.0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지원차량 탑승 배차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대기시간이 긺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2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8.0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179570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 요금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가격 인하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397084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주말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휴일 운영 및 운영시간 확대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무료 개방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이용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4591407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신청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예약하기 어려움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728389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예약서비스 확대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3159668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관내 차량 요망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970765"/>
                  </a:ext>
                </a:extLst>
              </a:tr>
              <a:tr h="374470">
                <a:tc>
                  <a:txBody>
                    <a:bodyPr/>
                    <a:lstStyle/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지원차량 운행 시 예약제 실시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ko-KR" altLang="en-US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69930"/>
                  </a:ext>
                </a:extLst>
              </a:tr>
              <a:tr h="37447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l" defTabSz="914400" rtl="0" eaLnBrk="1" fontAlgn="t" latinLnBrk="1" hangingPunct="1"/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지원차량 편의성 확대 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(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승 하차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, </a:t>
                      </a:r>
                      <a:r>
                        <a:rPr lang="ko-KR" altLang="en-US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휠체어 이용 등</a:t>
                      </a:r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)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180000" marR="36000" marT="762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1" hangingPunct="1"/>
                      <a:r>
                        <a:rPr lang="en-US" altLang="ko-KR" sz="110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1</a:t>
                      </a:r>
                      <a:endParaRPr lang="en-US" altLang="ko-KR" sz="110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t" latinLnBrk="1" hangingPunct="1"/>
                      <a:r>
                        <a:rPr lang="en-US" altLang="ko-KR" sz="1050" b="0" i="0" u="none" strike="noStrike" kern="1200" spc="-40" baseline="0">
                          <a:ln w="3175">
                            <a:solidFill>
                              <a:schemeClr val="tx1">
                                <a:lumMod val="75000"/>
                                <a:lumOff val="25000"/>
                                <a:alpha val="0"/>
                              </a:scheme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함초롬돋움" panose="020B0604000101010101" pitchFamily="50" charset="-127"/>
                        </a:rPr>
                        <a:t>4.0</a:t>
                      </a:r>
                      <a:endParaRPr lang="en-US" altLang="ko-KR" sz="1050" b="0" i="0" u="none" strike="noStrike" kern="1200" spc="-40" baseline="0" dirty="0">
                        <a:ln w="3175">
                          <a:solidFill>
                            <a:schemeClr val="tx1">
                              <a:lumMod val="75000"/>
                              <a:lumOff val="2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함초롬돋움" panose="020B0604000101010101" pitchFamily="50" charset="-127"/>
                      </a:endParaRPr>
                    </a:p>
                  </a:txBody>
                  <a:tcPr marL="36000" marR="36000" marT="7620" marB="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9352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8560600"/>
      </p:ext>
    </p:extLst>
  </p:cSld>
  <p:clrMapOvr>
    <a:masterClrMapping/>
  </p:clrMapOvr>
</p:sld>
</file>

<file path=ppt/theme/theme1.xml><?xml version="1.0" encoding="utf-8"?>
<a:theme xmlns:a="http://schemas.openxmlformats.org/drawingml/2006/main" name="지방공기업평가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oPub 돋움체">
      <a:majorFont>
        <a:latin typeface="KoPub돋움체 Bold"/>
        <a:ea typeface="KoPub돋움체 Bold"/>
        <a:cs typeface=""/>
      </a:majorFont>
      <a:minorFont>
        <a:latin typeface="KoPub돋움체 Medium"/>
        <a:ea typeface="KoPub돋움체 Medium"/>
        <a:cs typeface="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0F5BAA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bg1">
              <a:lumMod val="75000"/>
            </a:schemeClr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 anchor="ctr">
        <a:spAutoFit/>
      </a:bodyPr>
      <a:lstStyle>
        <a:defPPr>
          <a:defRPr smtClean="0">
            <a:ln w="3175">
              <a:solidFill>
                <a:schemeClr val="tx1">
                  <a:lumMod val="85000"/>
                  <a:lumOff val="15000"/>
                  <a:alpha val="0"/>
                </a:schemeClr>
              </a:solidFill>
            </a:ln>
            <a:solidFill>
              <a:schemeClr val="tx1">
                <a:lumMod val="85000"/>
                <a:lumOff val="1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맑은 고딕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사용자 지정 3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066C6"/>
    </a:accent1>
    <a:accent2>
      <a:srgbClr val="3E4147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 테마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테마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22719</TotalTime>
  <Words>15211</Words>
  <Application>Microsoft Office PowerPoint</Application>
  <PresentationFormat>A4 용지(210x297mm)</PresentationFormat>
  <Paragraphs>5862</Paragraphs>
  <Slides>110</Slides>
  <Notes>5</Notes>
  <HiddenSlides>0</HiddenSlides>
  <MMClips>0</MMClips>
  <ScaleCrop>false</ScaleCrop>
  <HeadingPairs>
    <vt:vector size="6" baseType="variant">
      <vt:variant>
        <vt:lpstr>사용한 글꼴</vt:lpstr>
      </vt:variant>
      <vt:variant>
        <vt:i4>16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110</vt:i4>
      </vt:variant>
    </vt:vector>
  </HeadingPairs>
  <TitlesOfParts>
    <vt:vector size="127" baseType="lpstr">
      <vt:lpstr>HG꼬딕씨 60g</vt:lpstr>
      <vt:lpstr>HG꼬딕씨 80g</vt:lpstr>
      <vt:lpstr>KoPub돋움체 Bold</vt:lpstr>
      <vt:lpstr>KoPub돋움체 Light</vt:lpstr>
      <vt:lpstr>KoPub돋움체 Medium</vt:lpstr>
      <vt:lpstr>Monotype Sorts</vt:lpstr>
      <vt:lpstr>맑은 고딕</vt:lpstr>
      <vt:lpstr>에스코어 드림 3 Light</vt:lpstr>
      <vt:lpstr>에스코어 드림 4 Regular</vt:lpstr>
      <vt:lpstr>에스코어 드림 7 ExtraBold</vt:lpstr>
      <vt:lpstr>함초롬돋움</vt:lpstr>
      <vt:lpstr>Arial</vt:lpstr>
      <vt:lpstr>Calibri</vt:lpstr>
      <vt:lpstr>Cambria Math</vt:lpstr>
      <vt:lpstr>Times New Roman</vt:lpstr>
      <vt:lpstr>Wingdings</vt:lpstr>
      <vt:lpstr>지방공기업평가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hp</dc:creator>
  <cp:lastModifiedBy>user</cp:lastModifiedBy>
  <cp:revision>1970</cp:revision>
  <cp:lastPrinted>2024-11-15T02:59:45Z</cp:lastPrinted>
  <dcterms:created xsi:type="dcterms:W3CDTF">2024-05-03T02:15:56Z</dcterms:created>
  <dcterms:modified xsi:type="dcterms:W3CDTF">2025-08-29T02:48:59Z</dcterms:modified>
</cp:coreProperties>
</file>